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7"/>
  </p:notesMasterIdLst>
  <p:sldIdLst>
    <p:sldId id="473" r:id="rId2"/>
    <p:sldId id="1688" r:id="rId3"/>
    <p:sldId id="476" r:id="rId4"/>
    <p:sldId id="374" r:id="rId5"/>
    <p:sldId id="1666" r:id="rId6"/>
    <p:sldId id="1667" r:id="rId7"/>
    <p:sldId id="477" r:id="rId8"/>
    <p:sldId id="377" r:id="rId9"/>
    <p:sldId id="378" r:id="rId10"/>
    <p:sldId id="379" r:id="rId11"/>
    <p:sldId id="380" r:id="rId12"/>
    <p:sldId id="381" r:id="rId13"/>
    <p:sldId id="383" r:id="rId14"/>
    <p:sldId id="388" r:id="rId15"/>
    <p:sldId id="389" r:id="rId16"/>
    <p:sldId id="1665" r:id="rId17"/>
    <p:sldId id="468" r:id="rId18"/>
    <p:sldId id="1672" r:id="rId19"/>
    <p:sldId id="1673" r:id="rId20"/>
    <p:sldId id="1674" r:id="rId21"/>
    <p:sldId id="1681" r:id="rId22"/>
    <p:sldId id="1682" r:id="rId23"/>
    <p:sldId id="1683" r:id="rId24"/>
    <p:sldId id="1684" r:id="rId25"/>
    <p:sldId id="1685" r:id="rId26"/>
    <p:sldId id="1686" r:id="rId27"/>
    <p:sldId id="1687" r:id="rId28"/>
    <p:sldId id="1676" r:id="rId29"/>
    <p:sldId id="1555" r:id="rId30"/>
    <p:sldId id="1678" r:id="rId31"/>
    <p:sldId id="1565" r:id="rId32"/>
    <p:sldId id="1677" r:id="rId33"/>
    <p:sldId id="474" r:id="rId34"/>
    <p:sldId id="475" r:id="rId35"/>
    <p:sldId id="167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, Yuede" initials="JY" lastIdx="1" clrIdx="0">
    <p:extLst>
      <p:ext uri="{19B8F6BF-5375-455C-9EA6-DF929625EA0E}">
        <p15:presenceInfo xmlns:p15="http://schemas.microsoft.com/office/powerpoint/2012/main" userId="S::yuedeji@gwu.edu::478ef2db-343f-4c43-bbc9-f233e8b7e4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0" autoAdjust="0"/>
    <p:restoredTop sz="86702"/>
  </p:normalViewPr>
  <p:slideViewPr>
    <p:cSldViewPr>
      <p:cViewPr varScale="1">
        <p:scale>
          <a:sx n="128" d="100"/>
          <a:sy n="128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90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10/24/22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E7164-4515-4956-9B0B-8322527E2C74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5BB75-8F35-4CC2-BBA0-76B1CB43B22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08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62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8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5BB75-8F35-4CC2-BBA0-76B1CB43B226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35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00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60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599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199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5BB75-8F35-4CC2-BBA0-76B1CB43B226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46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For the </a:t>
            </a:r>
            <a:r>
              <a:rPr lang="en-US" i="0" dirty="0">
                <a:solidFill>
                  <a:srgbClr val="0432FF"/>
                </a:solidFill>
              </a:rPr>
              <a:t>optimal substructure, it is also called the principle of optimality.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261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40D6B9-89B1-4776-9504-D851AB5D0D23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82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geometric sequence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12815-EA8D-4D44-BFF0-33E32667921F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622DC-1754-4EB0-BFEB-72582620A0EE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6B33B6-16B3-4A97-83BD-82431AA19BEB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6E13F-DE09-4513-8C6F-44168DA3F494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EDAF76-DFA4-466A-9123-9B30707E2F5F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D05F1-0CD6-439A-8EE9-10E5F2AAB21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design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6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F963D7-204A-3B4A-9C6D-22AB9CD1A8E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88032" y="86767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auto" hangingPunct="0">
              <a:spcBef>
                <a:spcPts val="0"/>
              </a:spcBef>
              <a:spcAft>
                <a:spcPts val="0"/>
              </a:spcAft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CSCE 5150 </a:t>
            </a:r>
            <a:r>
              <a:rPr lang="en-US" i="1" dirty="0">
                <a:solidFill>
                  <a:schemeClr val="bg1"/>
                </a:solidFill>
              </a:rPr>
              <a:t>Analysis of Computer Algorithms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BAB2FEF-429F-A044-A45C-20E4D90A32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40360" y="4924574"/>
            <a:ext cx="2713776" cy="1846659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sz="1800" b="1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Dr. Yuede (YJ) Ji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CSE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North Texas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Denton, Texas, USA</a:t>
            </a:r>
          </a:p>
          <a:p>
            <a:pPr defTabSz="457200">
              <a:spcBef>
                <a:spcPct val="20000"/>
              </a:spcBef>
              <a:defRPr/>
            </a:pPr>
            <a:endParaRPr lang="en-US" sz="1600" kern="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yuede.ji@unt.edu</a:t>
            </a:r>
            <a:endParaRPr lang="en-US" sz="1600" kern="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371975" y="6583362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CB04C21C-B0BC-4588-B282-CC300FAFEEC9}" type="slidenum">
              <a:rPr lang="en-CA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defRPr/>
              </a:pPr>
              <a:t>‹#›</a:t>
            </a:fld>
            <a:endParaRPr lang="en-CA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49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Fibonacci numbers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output: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F(33) = 5702887	1206474355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F(34) = 9227465	1206474355	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F(33)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F(34)</a:t>
            </a:r>
            <a:r>
              <a:rPr lang="en-US" altLang="en-US" dirty="0">
                <a:latin typeface="Arial" charset="0"/>
                <a:cs typeface="Arial" charset="0"/>
              </a:rPr>
              <a:t>,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F(35)</a:t>
            </a:r>
            <a:r>
              <a:rPr lang="en-US" altLang="en-US" dirty="0">
                <a:latin typeface="Arial" charset="0"/>
                <a:cs typeface="Arial" charset="0"/>
              </a:rPr>
              <a:t>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 s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F(35) = 14930352	1206474355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F(36) = 24157817	1206474356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F(37) = 39088169	1206474358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F(38) = 63245986	1206474360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F(39) = 102334155	1206474363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F(40) = 165580141	1206474368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F(41) = 267914296	1206474376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F(42) = 433494437	1206474389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F(43) = 701408733	12064744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11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F(44) = 1134903170	12064744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69</a:t>
            </a:r>
            <a:r>
              <a:rPr lang="en-US" alt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~1 min</a:t>
            </a:r>
            <a:r>
              <a:rPr lang="en-US" altLang="en-US" dirty="0">
                <a:latin typeface="Arial" charset="0"/>
                <a:cs typeface="Arial" charset="0"/>
              </a:rPr>
              <a:t> to calculate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F(44)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5584825" y="1912938"/>
          <a:ext cx="2698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Equation" r:id="rId4" imgW="190417" imgH="710891" progId="Equation.3">
                  <p:embed/>
                </p:oleObj>
              </mc:Choice>
              <mc:Fallback>
                <p:oleObj name="Equation" r:id="rId4" imgW="19041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1912938"/>
                        <a:ext cx="2698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22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Fibonacci numbers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 calculate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(44)</a:t>
            </a:r>
            <a:r>
              <a:rPr lang="en-US" altLang="en-US" dirty="0">
                <a:latin typeface="Arial" charset="0"/>
                <a:cs typeface="Arial" charset="0"/>
              </a:rPr>
              <a:t>, it is necessary to calculate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(43)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However, to calculate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(43)</a:t>
            </a:r>
            <a:r>
              <a:rPr lang="en-US" altLang="en-US" dirty="0">
                <a:latin typeface="Arial" charset="0"/>
                <a:cs typeface="Arial" charset="0"/>
              </a:rPr>
              <a:t>, it is also necessary to calculate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gets worse, for example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(40)</a:t>
            </a:r>
            <a:r>
              <a:rPr lang="en-US" altLang="en-US" dirty="0">
                <a:latin typeface="Arial" charset="0"/>
                <a:cs typeface="Arial" charset="0"/>
              </a:rPr>
              <a:t> is called 5 times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(30)</a:t>
            </a:r>
            <a:r>
              <a:rPr lang="en-US" altLang="en-US" dirty="0">
                <a:latin typeface="Arial" charset="0"/>
                <a:cs typeface="Arial" charset="0"/>
              </a:rPr>
              <a:t> is called 620 times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dirty="0">
                <a:latin typeface="Arial" charset="0"/>
                <a:cs typeface="Arial" charset="0"/>
              </a:rPr>
              <a:t> is called 75 025 times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r>
              <a:rPr lang="en-US" altLang="en-US" dirty="0">
                <a:latin typeface="Arial" charset="0"/>
                <a:cs typeface="Arial" charset="0"/>
              </a:rPr>
              <a:t> is called 9 227 465 times</a:t>
            </a:r>
          </a:p>
          <a:p>
            <a:pPr lvl="2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altLang="en-US" dirty="0">
                <a:latin typeface="Arial" charset="0"/>
                <a:cs typeface="Arial" charset="0"/>
              </a:rPr>
              <a:t> is called 433 494 437 times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marL="361950" indent="-361950">
              <a:buNone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	Opportunity: </a:t>
            </a:r>
            <a:r>
              <a:rPr lang="en-US" altLang="en-US" dirty="0">
                <a:latin typeface="Arial" charset="0"/>
                <a:cs typeface="Arial" charset="0"/>
              </a:rPr>
              <a:t>we don’t have to recalculate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r>
              <a:rPr lang="en-US" altLang="en-US" dirty="0">
                <a:latin typeface="Arial" charset="0"/>
                <a:cs typeface="Arial" charset="0"/>
              </a:rPr>
              <a:t> almost ten million times…</a:t>
            </a:r>
          </a:p>
        </p:txBody>
      </p:sp>
    </p:spTree>
    <p:extLst>
      <p:ext uri="{BB962C8B-B14F-4D97-AF65-F5344CB8AC3E}">
        <p14:creationId xmlns:p14="http://schemas.microsoft.com/office/powerpoint/2010/main" val="14962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Fibonacci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Here is a possible solution: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 avoid calculating values multiple times, store intermediate calculations in a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storing intermediate results, this process is called </a:t>
            </a:r>
            <a:r>
              <a:rPr lang="en-US" altLang="en-US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memoization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save (</a:t>
            </a:r>
            <a:r>
              <a:rPr lang="en-US" altLang="en-US" i="1" dirty="0">
                <a:latin typeface="Arial" charset="0"/>
                <a:cs typeface="Arial" charset="0"/>
              </a:rPr>
              <a:t>memoize</a:t>
            </a:r>
            <a:r>
              <a:rPr lang="en-US" altLang="en-US" dirty="0">
                <a:latin typeface="Arial" charset="0"/>
                <a:cs typeface="Arial" charset="0"/>
              </a:rPr>
              <a:t>) computed answers for possible later reuse, rather than re-computing the answer multiple times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Fibonacci numbers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double * </a:t>
            </a: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new double[ARRAY_SIZE];</a:t>
            </a:r>
          </a:p>
          <a:p>
            <a:pPr lvl="2">
              <a:buFontTx/>
              <a:buNone/>
            </a:pPr>
            <a:endParaRPr lang="en-US" altLang="en-US" sz="13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/*initialization*/</a:t>
            </a:r>
          </a:p>
          <a:p>
            <a:pPr lvl="2">
              <a:buFontTx/>
              <a:buNone/>
            </a:pP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array[0]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1.0;</a:t>
            </a:r>
          </a:p>
          <a:p>
            <a:pPr lvl="2">
              <a:buFontTx/>
              <a:buNone/>
            </a:pP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array[1]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1.0;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// use 0.0 to indicate we have not yet calculated a value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2;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&lt; ARRAY_SIZE; ++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array[</a:t>
            </a:r>
            <a:r>
              <a:rPr lang="en-US" alt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0.0;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Tx/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double F(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array[n]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== 0.0 )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array[n]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F( n – 1 ) + F( n – 2 );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array[n]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55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Top-Down and Bottom-Up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None/>
            </a:pPr>
            <a:r>
              <a:rPr lang="en-CA" dirty="0"/>
              <a:t>	This also allows for another approach:</a:t>
            </a:r>
          </a:p>
          <a:p>
            <a:pPr lvl="1"/>
            <a:r>
              <a:rPr lang="en-CA" dirty="0"/>
              <a:t>Our implementation is </a:t>
            </a:r>
            <a:r>
              <a:rPr lang="en-CA" i="1" dirty="0">
                <a:solidFill>
                  <a:srgbClr val="FF0000"/>
                </a:solidFill>
              </a:rPr>
              <a:t>top-down</a:t>
            </a:r>
          </a:p>
          <a:p>
            <a:pPr lvl="1"/>
            <a:r>
              <a:rPr lang="en-CA" dirty="0"/>
              <a:t>From the very top, we break the problem into sub-problems</a:t>
            </a:r>
          </a:p>
          <a:p>
            <a:pPr lvl="1"/>
            <a:r>
              <a:rPr lang="en-CA" dirty="0"/>
              <a:t>All divide-and-conquer algorithms we have seen are top-down</a:t>
            </a:r>
          </a:p>
          <a:p>
            <a:pPr lvl="1"/>
            <a:endParaRPr lang="en-CA" dirty="0"/>
          </a:p>
          <a:p>
            <a:pPr marL="361950" indent="-361950">
              <a:buNone/>
            </a:pPr>
            <a:r>
              <a:rPr lang="en-CA" dirty="0"/>
              <a:t>	An alternative approach is </a:t>
            </a:r>
            <a:r>
              <a:rPr lang="en-CA" i="1" dirty="0">
                <a:solidFill>
                  <a:srgbClr val="FF0000"/>
                </a:solidFill>
              </a:rPr>
              <a:t>bottom-up</a:t>
            </a:r>
            <a:r>
              <a:rPr lang="en-CA" dirty="0"/>
              <a:t> approach</a:t>
            </a:r>
          </a:p>
          <a:p>
            <a:pPr lvl="1"/>
            <a:r>
              <a:rPr lang="en-CA" dirty="0"/>
              <a:t>Solve smaller problems and use these to build a solution for the problem</a:t>
            </a:r>
          </a:p>
        </p:txBody>
      </p:sp>
    </p:spTree>
    <p:extLst>
      <p:ext uri="{BB962C8B-B14F-4D97-AF65-F5344CB8AC3E}">
        <p14:creationId xmlns:p14="http://schemas.microsoft.com/office/powerpoint/2010/main" val="37057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None/>
            </a:pPr>
            <a:r>
              <a:rPr lang="en-CA" dirty="0"/>
              <a:t>	Here is a bottom-up approach to calculating Fibonacci numbers: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&lt;= 1 )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1.0;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double a = 1.0, b = 1.0;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2;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&lt;=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a += b;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b = a - b;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 indent="-361950">
              <a:buNone/>
            </a:pP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4E44B8-DCD3-1145-8073-705E667A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Top-Down and Bottom-Up Algorithms</a:t>
            </a:r>
          </a:p>
        </p:txBody>
      </p:sp>
    </p:spTree>
    <p:extLst>
      <p:ext uri="{BB962C8B-B14F-4D97-AF65-F5344CB8AC3E}">
        <p14:creationId xmlns:p14="http://schemas.microsoft.com/office/powerpoint/2010/main" val="200531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124744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 II: 0/1 Knapsack Problem</a:t>
            </a:r>
          </a:p>
        </p:txBody>
      </p:sp>
      <p:pic>
        <p:nvPicPr>
          <p:cNvPr id="16386" name="Picture 2" descr="Knapsack problem - Wikipedia">
            <a:extLst>
              <a:ext uri="{FF2B5EF4-FFF2-40B4-BE49-F238E27FC236}">
                <a16:creationId xmlns:a16="http://schemas.microsoft.com/office/drawing/2014/main" id="{34FFB376-8951-9D46-BAB2-74E84B7B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81" y="2289958"/>
            <a:ext cx="3884835" cy="33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2A20A7-D797-084D-AAB1-9EC35CE9A2E0}"/>
              </a:ext>
            </a:extLst>
          </p:cNvPr>
          <p:cNvSpPr/>
          <p:nvPr/>
        </p:nvSpPr>
        <p:spPr>
          <a:xfrm>
            <a:off x="3181452" y="6165304"/>
            <a:ext cx="33329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 source: Wikipedia, https://</a:t>
            </a:r>
            <a:r>
              <a:rPr lang="en-US" sz="1100" dirty="0" err="1"/>
              <a:t>en.wikipedia.org</a:t>
            </a:r>
            <a:r>
              <a:rPr 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1221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0/1 Knapsack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01"/>
            <a:ext cx="8229600" cy="513013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Problem Description:</a:t>
            </a:r>
          </a:p>
          <a:p>
            <a:pPr lvl="1"/>
            <a:r>
              <a:rPr lang="en-CA" dirty="0"/>
              <a:t>Given a set of items, each with a weight and a value, determine the number of each item to include in a collection so that the total weight is less than or equal to a given limit and the total value is as large as possible.</a:t>
            </a:r>
          </a:p>
          <a:p>
            <a:r>
              <a:rPr lang="en-CA" dirty="0"/>
              <a:t>Formal Definition:</a:t>
            </a:r>
          </a:p>
          <a:p>
            <a:pPr lvl="1"/>
            <a:r>
              <a:rPr lang="en-CA" dirty="0"/>
              <a:t>The </a:t>
            </a:r>
            <a:r>
              <a:rPr lang="en-CA" dirty="0">
                <a:solidFill>
                  <a:srgbClr val="0432FF"/>
                </a:solidFill>
              </a:rPr>
              <a:t>constraint </a:t>
            </a:r>
            <a:r>
              <a:rPr lang="en-CA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dirty="0">
                <a:solidFill>
                  <a:srgbClr val="0432FF"/>
                </a:solidFill>
              </a:rPr>
              <a:t> </a:t>
            </a:r>
            <a:r>
              <a:rPr lang="en-CA" dirty="0"/>
              <a:t>is an integer value </a:t>
            </a:r>
          </a:p>
          <a:p>
            <a:pPr lvl="1"/>
            <a:r>
              <a:rPr lang="en-CA" dirty="0"/>
              <a:t>There are </a:t>
            </a:r>
            <a:r>
              <a:rPr lang="en-CA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solidFill>
                  <a:srgbClr val="0432FF"/>
                </a:solidFill>
              </a:rPr>
              <a:t> items </a:t>
            </a:r>
            <a:r>
              <a:rPr lang="en-CA" dirty="0"/>
              <a:t>we could include:</a:t>
            </a:r>
          </a:p>
          <a:p>
            <a:pPr lvl="2"/>
            <a:r>
              <a:rPr lang="en-CA" dirty="0"/>
              <a:t>The </a:t>
            </a:r>
            <a:r>
              <a:rPr lang="en-CA" i="1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CA" dirty="0">
                <a:solidFill>
                  <a:srgbClr val="0432FF"/>
                </a:solidFill>
              </a:rPr>
              <a:t> item </a:t>
            </a:r>
            <a:r>
              <a:rPr lang="en-CA" dirty="0"/>
              <a:t>has weight </a:t>
            </a:r>
            <a:r>
              <a:rPr lang="en-CA" i="1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i="1" baseline="-250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Its value is </a:t>
            </a:r>
            <a:r>
              <a:rPr lang="en-CA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dirty="0"/>
              <a:t> </a:t>
            </a:r>
          </a:p>
          <a:p>
            <a:r>
              <a:rPr lang="en-CA" dirty="0"/>
              <a:t>Solution: </a:t>
            </a:r>
          </a:p>
          <a:p>
            <a:pPr lvl="1"/>
            <a:r>
              <a:rPr lang="en-CA" dirty="0">
                <a:solidFill>
                  <a:srgbClr val="0432FF"/>
                </a:solidFill>
              </a:rPr>
              <a:t>f(</a:t>
            </a:r>
            <a:r>
              <a:rPr lang="en-CA" dirty="0" err="1">
                <a:solidFill>
                  <a:srgbClr val="0432FF"/>
                </a:solidFill>
              </a:rPr>
              <a:t>i</a:t>
            </a:r>
            <a:r>
              <a:rPr lang="en-CA" dirty="0">
                <a:solidFill>
                  <a:srgbClr val="0432FF"/>
                </a:solidFill>
              </a:rPr>
              <a:t>, c)</a:t>
            </a:r>
            <a:r>
              <a:rPr lang="en-CA" dirty="0"/>
              <a:t>: the optimal value for the </a:t>
            </a:r>
            <a:r>
              <a:rPr lang="en-CA" i="1" dirty="0">
                <a:solidFill>
                  <a:srgbClr val="FF0000"/>
                </a:solidFill>
              </a:rPr>
              <a:t>first </a:t>
            </a:r>
            <a:r>
              <a:rPr lang="en-CA" i="1" dirty="0" err="1">
                <a:solidFill>
                  <a:srgbClr val="FF0000"/>
                </a:solidFill>
              </a:rPr>
              <a:t>i</a:t>
            </a:r>
            <a:r>
              <a:rPr lang="en-CA" i="1" dirty="0">
                <a:solidFill>
                  <a:srgbClr val="0432FF"/>
                </a:solidFill>
              </a:rPr>
              <a:t> </a:t>
            </a:r>
            <a:r>
              <a:rPr lang="en-CA" i="1" dirty="0"/>
              <a:t>items</a:t>
            </a:r>
            <a:r>
              <a:rPr lang="en-CA" i="1" dirty="0">
                <a:solidFill>
                  <a:srgbClr val="0432FF"/>
                </a:solidFill>
              </a:rPr>
              <a:t> </a:t>
            </a:r>
            <a:r>
              <a:rPr lang="en-CA" dirty="0"/>
              <a:t>under </a:t>
            </a:r>
            <a:r>
              <a:rPr lang="en-CA" i="1" dirty="0">
                <a:solidFill>
                  <a:srgbClr val="0432FF"/>
                </a:solidFill>
              </a:rPr>
              <a:t>constraint c</a:t>
            </a:r>
          </a:p>
          <a:p>
            <a:pPr lvl="1"/>
            <a:r>
              <a:rPr lang="en-US" dirty="0"/>
              <a:t>Recurrence relation</a:t>
            </a:r>
            <a:br>
              <a:rPr lang="en-CA" i="1" dirty="0">
                <a:solidFill>
                  <a:srgbClr val="0432FF"/>
                </a:solidFill>
              </a:rPr>
            </a:br>
            <a:br>
              <a:rPr lang="en-CA" i="1" dirty="0">
                <a:solidFill>
                  <a:srgbClr val="0432FF"/>
                </a:solidFill>
              </a:rPr>
            </a:br>
            <a:br>
              <a:rPr lang="en-CA" i="1" dirty="0">
                <a:solidFill>
                  <a:srgbClr val="0432FF"/>
                </a:solidFill>
              </a:rPr>
            </a:br>
            <a:br>
              <a:rPr lang="en-CA" i="1" dirty="0">
                <a:solidFill>
                  <a:srgbClr val="0432FF"/>
                </a:solidFill>
              </a:rPr>
            </a:br>
            <a:br>
              <a:rPr lang="en-CA" i="1" dirty="0">
                <a:solidFill>
                  <a:srgbClr val="0432FF"/>
                </a:solidFill>
              </a:rPr>
            </a:br>
            <a:br>
              <a:rPr lang="en-CA" i="1" dirty="0">
                <a:solidFill>
                  <a:srgbClr val="0432FF"/>
                </a:solidFill>
              </a:rPr>
            </a:br>
            <a:br>
              <a:rPr lang="en-CA" i="1" dirty="0">
                <a:solidFill>
                  <a:srgbClr val="0432FF"/>
                </a:solidFill>
              </a:rPr>
            </a:br>
            <a:endParaRPr lang="en-CA" dirty="0"/>
          </a:p>
          <a:p>
            <a:pPr marL="914400" lvl="2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1843D0-8F71-204A-B903-57E107A3DF14}"/>
                  </a:ext>
                </a:extLst>
              </p:cNvPr>
              <p:cNvSpPr txBox="1"/>
              <p:nvPr/>
            </p:nvSpPr>
            <p:spPr>
              <a:xfrm>
                <a:off x="1259632" y="5599608"/>
                <a:ext cx="907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1843D0-8F71-204A-B903-57E107A3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599608"/>
                <a:ext cx="907043" cy="276999"/>
              </a:xfrm>
              <a:prstGeom prst="rect">
                <a:avLst/>
              </a:prstGeom>
              <a:blipFill>
                <a:blip r:embed="rId2"/>
                <a:stretch>
                  <a:fillRect l="-8333" r="-138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7AEC88B5-7196-1444-AD55-364DC6D4E59B}"/>
              </a:ext>
            </a:extLst>
          </p:cNvPr>
          <p:cNvSpPr/>
          <p:nvPr/>
        </p:nvSpPr>
        <p:spPr>
          <a:xfrm>
            <a:off x="2266632" y="5235266"/>
            <a:ext cx="216024" cy="1005682"/>
          </a:xfrm>
          <a:prstGeom prst="leftBrace">
            <a:avLst>
              <a:gd name="adj1" fmla="val 4302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7002D-F566-A849-B196-452CADB6DCC1}"/>
                  </a:ext>
                </a:extLst>
              </p:cNvPr>
              <p:cNvSpPr txBox="1"/>
              <p:nvPr/>
            </p:nvSpPr>
            <p:spPr>
              <a:xfrm>
                <a:off x="2411760" y="5128419"/>
                <a:ext cx="5368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7002D-F566-A849-B196-452CADB6D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128419"/>
                <a:ext cx="5368907" cy="276999"/>
              </a:xfrm>
              <a:prstGeom prst="rect">
                <a:avLst/>
              </a:prstGeom>
              <a:blipFill>
                <a:blip r:embed="rId3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B9340A-3998-2D41-9232-AEE790F3EB8F}"/>
                  </a:ext>
                </a:extLst>
              </p:cNvPr>
              <p:cNvSpPr txBox="1"/>
              <p:nvPr/>
            </p:nvSpPr>
            <p:spPr>
              <a:xfrm>
                <a:off x="2524081" y="5580370"/>
                <a:ext cx="52565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B9340A-3998-2D41-9232-AEE790F3E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081" y="5580370"/>
                <a:ext cx="5256583" cy="276999"/>
              </a:xfrm>
              <a:prstGeom prst="rect">
                <a:avLst/>
              </a:prstGeom>
              <a:blipFill>
                <a:blip r:embed="rId4"/>
                <a:stretch>
                  <a:fillRect l="-964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4506E4-74A7-2240-8E46-CD46300038A9}"/>
                  </a:ext>
                </a:extLst>
              </p:cNvPr>
              <p:cNvSpPr txBox="1"/>
              <p:nvPr/>
            </p:nvSpPr>
            <p:spPr>
              <a:xfrm>
                <a:off x="2459395" y="6032321"/>
                <a:ext cx="54173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4506E4-74A7-2240-8E46-CD4630003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95" y="6032321"/>
                <a:ext cx="5417370" cy="276999"/>
              </a:xfrm>
              <a:prstGeom prst="rect">
                <a:avLst/>
              </a:prstGeom>
              <a:blipFill>
                <a:blip r:embed="rId5"/>
                <a:stretch>
                  <a:fillRect t="-454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3180-1CBB-8A47-90E8-F45CC77E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 (Recursion)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5160D-3568-BC41-B12F-77EEA6E9C0D7}"/>
              </a:ext>
            </a:extLst>
          </p:cNvPr>
          <p:cNvSpPr/>
          <p:nvPr/>
        </p:nvSpPr>
        <p:spPr>
          <a:xfrm>
            <a:off x="4757771" y="1772816"/>
            <a:ext cx="43862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</a:t>
            </a:r>
            <a:r>
              <a:rPr lang="en-US" sz="1400" dirty="0">
                <a:solidFill>
                  <a:srgbClr val="0432FF"/>
                </a:solidFill>
              </a:rPr>
              <a:t>max</a:t>
            </a:r>
            <a:r>
              <a:rPr lang="en-US" sz="1400" dirty="0"/>
              <a:t>(int a, int b) { return (a &gt; b) ? a : b; }</a:t>
            </a:r>
          </a:p>
          <a:p>
            <a:endParaRPr lang="en-US" sz="1400" dirty="0"/>
          </a:p>
          <a:p>
            <a:r>
              <a:rPr lang="en-US" sz="1400" dirty="0"/>
              <a:t>int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(int c, int </a:t>
            </a:r>
            <a:r>
              <a:rPr lang="en-US" sz="1400" dirty="0" err="1"/>
              <a:t>wt</a:t>
            </a:r>
            <a:r>
              <a:rPr lang="en-US" sz="1400" dirty="0"/>
              <a:t>[], int </a:t>
            </a:r>
            <a:r>
              <a:rPr lang="en-US" sz="1400" dirty="0" err="1"/>
              <a:t>val</a:t>
            </a:r>
            <a:r>
              <a:rPr lang="en-US" sz="1400" dirty="0"/>
              <a:t>[], int 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Base Case</a:t>
            </a:r>
          </a:p>
          <a:p>
            <a:r>
              <a:rPr lang="en-US" sz="1400" dirty="0"/>
              <a:t>	if (</a:t>
            </a:r>
            <a:r>
              <a:rPr lang="en-US" sz="1400" dirty="0" err="1"/>
              <a:t>i</a:t>
            </a:r>
            <a:r>
              <a:rPr lang="en-US" sz="1400" dirty="0"/>
              <a:t> &lt; 0 || c == 0)</a:t>
            </a:r>
          </a:p>
          <a:p>
            <a:r>
              <a:rPr lang="en-US" sz="1400" dirty="0"/>
              <a:t>	       return 0;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If weight of the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i-th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item is more than c</a:t>
            </a:r>
          </a:p>
          <a:p>
            <a:r>
              <a:rPr lang="en-US" sz="1400" dirty="0"/>
              <a:t>	if (</a:t>
            </a:r>
            <a:r>
              <a:rPr lang="en-US" sz="1400" dirty="0" err="1"/>
              <a:t>wt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&gt; c)</a:t>
            </a:r>
          </a:p>
          <a:p>
            <a:r>
              <a:rPr lang="en-US" sz="1400" dirty="0"/>
              <a:t>	       return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 - 1);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Return the maximum of two cases: </a:t>
            </a:r>
          </a:p>
          <a:p>
            <a:r>
              <a:rPr lang="en-US" sz="1400" dirty="0"/>
              <a:t>                 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(1)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i-th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item included  (2) not included</a:t>
            </a:r>
          </a:p>
          <a:p>
            <a:r>
              <a:rPr lang="en-US" sz="1400" dirty="0"/>
              <a:t>	else</a:t>
            </a:r>
          </a:p>
          <a:p>
            <a:r>
              <a:rPr lang="en-US" sz="1400" dirty="0"/>
              <a:t>	       return </a:t>
            </a:r>
            <a:r>
              <a:rPr lang="en-US" sz="1400" dirty="0">
                <a:solidFill>
                  <a:srgbClr val="0432FF"/>
                </a:solidFill>
              </a:rPr>
              <a:t>max</a:t>
            </a:r>
            <a:r>
              <a:rPr lang="en-US" sz="1400" dirty="0"/>
              <a:t>(</a:t>
            </a:r>
            <a:r>
              <a:rPr lang="en-US" sz="1400" dirty="0" err="1"/>
              <a:t>val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+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 - </a:t>
            </a:r>
            <a:r>
              <a:rPr lang="en-US" sz="1400" dirty="0" err="1"/>
              <a:t>wt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 - 1),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i - 1));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04B08-A64D-674F-8C4F-3D5DBAFD887D}"/>
              </a:ext>
            </a:extLst>
          </p:cNvPr>
          <p:cNvSpPr/>
          <p:nvPr/>
        </p:nvSpPr>
        <p:spPr>
          <a:xfrm>
            <a:off x="107503" y="1834371"/>
            <a:ext cx="43862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// Driver program to test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knapSack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function</a:t>
            </a:r>
          </a:p>
          <a:p>
            <a:r>
              <a:rPr lang="en-US" sz="1400" dirty="0"/>
              <a:t>int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val</a:t>
            </a:r>
            <a:r>
              <a:rPr lang="en-US" sz="1400" dirty="0"/>
              <a:t>[] = { 10, 20, 30 };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wt</a:t>
            </a:r>
            <a:r>
              <a:rPr lang="en-US" sz="1400" dirty="0"/>
              <a:t>[] = { 1, 1, 1 };</a:t>
            </a:r>
          </a:p>
          <a:p>
            <a:r>
              <a:rPr lang="en-US" sz="1400" dirty="0"/>
              <a:t>	int c = 2;</a:t>
            </a:r>
          </a:p>
          <a:p>
            <a:r>
              <a:rPr lang="en-US" sz="1400" dirty="0"/>
              <a:t>	int n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("%d",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n–1));</a:t>
            </a:r>
          </a:p>
          <a:p>
            <a:r>
              <a:rPr lang="en-US" sz="1400" dirty="0"/>
              <a:t>	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B008D-FA84-E14E-AF70-EFA08F45E93F}"/>
              </a:ext>
            </a:extLst>
          </p:cNvPr>
          <p:cNvSpPr/>
          <p:nvPr/>
        </p:nvSpPr>
        <p:spPr>
          <a:xfrm>
            <a:off x="107503" y="4347343"/>
            <a:ext cx="4386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Example of </a:t>
            </a:r>
            <a:r>
              <a:rPr lang="en-US" sz="1400" dirty="0" err="1"/>
              <a:t>knapSack</a:t>
            </a:r>
            <a:r>
              <a:rPr lang="en-US" sz="1400" dirty="0"/>
              <a:t>(n, c), i.e., K(3, 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7D903-0E6F-6247-ABF7-CCEF522F1019}"/>
              </a:ext>
            </a:extLst>
          </p:cNvPr>
          <p:cNvSpPr/>
          <p:nvPr/>
        </p:nvSpPr>
        <p:spPr>
          <a:xfrm>
            <a:off x="107502" y="5229200"/>
            <a:ext cx="4386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Space Complexity: </a:t>
            </a:r>
            <a:r>
              <a:rPr lang="en-US" sz="1400" dirty="0">
                <a:solidFill>
                  <a:srgbClr val="FF0000"/>
                </a:solidFill>
              </a:rPr>
              <a:t>O(1)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Complexity: </a:t>
            </a:r>
            <a:r>
              <a:rPr lang="en-US" sz="1400" dirty="0">
                <a:solidFill>
                  <a:srgbClr val="FF0000"/>
                </a:solidFill>
              </a:rPr>
              <a:t>O(2</a:t>
            </a:r>
            <a:r>
              <a:rPr lang="en-US" sz="1400" baseline="30000" dirty="0">
                <a:solidFill>
                  <a:srgbClr val="FF0000"/>
                </a:solidFill>
              </a:rPr>
              <a:t>n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8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CAB2BD-734F-5F4D-A167-9206C9E9D6CF}"/>
              </a:ext>
            </a:extLst>
          </p:cNvPr>
          <p:cNvSpPr/>
          <p:nvPr/>
        </p:nvSpPr>
        <p:spPr>
          <a:xfrm>
            <a:off x="5742880" y="6082980"/>
            <a:ext cx="3024336" cy="2335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884312B-AE58-4847-89C3-DCC9171A7151}"/>
              </a:ext>
            </a:extLst>
          </p:cNvPr>
          <p:cNvSpPr/>
          <p:nvPr/>
        </p:nvSpPr>
        <p:spPr>
          <a:xfrm>
            <a:off x="5742880" y="5620255"/>
            <a:ext cx="3024336" cy="2335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0D097F-3482-9248-A04B-6CC1CD878610}"/>
              </a:ext>
            </a:extLst>
          </p:cNvPr>
          <p:cNvSpPr/>
          <p:nvPr/>
        </p:nvSpPr>
        <p:spPr>
          <a:xfrm>
            <a:off x="5724128" y="4635603"/>
            <a:ext cx="3024336" cy="2335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DBDA3F-7907-FC42-8861-6365DB7BB310}"/>
              </a:ext>
            </a:extLst>
          </p:cNvPr>
          <p:cNvSpPr/>
          <p:nvPr/>
        </p:nvSpPr>
        <p:spPr>
          <a:xfrm>
            <a:off x="5724128" y="3501008"/>
            <a:ext cx="3024336" cy="5040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33180-1CBB-8A47-90E8-F45CC77E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II (Memoization)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5160D-3568-BC41-B12F-77EEA6E9C0D7}"/>
              </a:ext>
            </a:extLst>
          </p:cNvPr>
          <p:cNvSpPr/>
          <p:nvPr/>
        </p:nvSpPr>
        <p:spPr>
          <a:xfrm>
            <a:off x="4757771" y="1772816"/>
            <a:ext cx="43862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</a:t>
            </a:r>
            <a:r>
              <a:rPr lang="en-US" sz="1400" dirty="0">
                <a:solidFill>
                  <a:srgbClr val="0432FF"/>
                </a:solidFill>
              </a:rPr>
              <a:t>max</a:t>
            </a:r>
            <a:r>
              <a:rPr lang="en-US" sz="1400" dirty="0"/>
              <a:t>(int a, int b) { return (a &gt; b) ? a : b; }</a:t>
            </a:r>
          </a:p>
          <a:p>
            <a:endParaRPr lang="en-US" sz="1400" dirty="0"/>
          </a:p>
          <a:p>
            <a:r>
              <a:rPr lang="en-US" sz="1400" dirty="0"/>
              <a:t>int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(int c, int </a:t>
            </a:r>
            <a:r>
              <a:rPr lang="en-US" sz="1400" dirty="0" err="1"/>
              <a:t>wt</a:t>
            </a:r>
            <a:r>
              <a:rPr lang="en-US" sz="1400" dirty="0"/>
              <a:t>[], int </a:t>
            </a:r>
            <a:r>
              <a:rPr lang="en-US" sz="1400" dirty="0" err="1"/>
              <a:t>val</a:t>
            </a:r>
            <a:r>
              <a:rPr lang="en-US" sz="1400" dirty="0"/>
              <a:t>[], int </a:t>
            </a:r>
            <a:r>
              <a:rPr lang="en-US" sz="1400" dirty="0" err="1"/>
              <a:t>i</a:t>
            </a:r>
            <a:r>
              <a:rPr lang="en-US" sz="1400" dirty="0"/>
              <a:t>, int ** K)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Base Case</a:t>
            </a:r>
          </a:p>
          <a:p>
            <a:r>
              <a:rPr lang="en-US" sz="1400" dirty="0"/>
              <a:t>	if (</a:t>
            </a:r>
            <a:r>
              <a:rPr lang="en-US" sz="1400" dirty="0" err="1"/>
              <a:t>i</a:t>
            </a:r>
            <a:r>
              <a:rPr lang="en-US" sz="1400" dirty="0"/>
              <a:t> &lt; 0 || c == 0)</a:t>
            </a:r>
          </a:p>
          <a:p>
            <a:r>
              <a:rPr lang="en-US" sz="1400" dirty="0"/>
              <a:t>	     return 0;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	// Memoization</a:t>
            </a:r>
          </a:p>
          <a:p>
            <a:r>
              <a:rPr lang="en-US" sz="1400" dirty="0"/>
              <a:t>	if (K[</a:t>
            </a:r>
            <a:r>
              <a:rPr lang="en-US" sz="1400" dirty="0" err="1"/>
              <a:t>i</a:t>
            </a:r>
            <a:r>
              <a:rPr lang="en-US" sz="1400" dirty="0"/>
              <a:t>][c] != -1)</a:t>
            </a:r>
          </a:p>
          <a:p>
            <a:r>
              <a:rPr lang="en-US" sz="1400" dirty="0"/>
              <a:t>	     return K[</a:t>
            </a:r>
            <a:r>
              <a:rPr lang="en-US" sz="1400" dirty="0" err="1"/>
              <a:t>i</a:t>
            </a:r>
            <a:r>
              <a:rPr lang="en-US" sz="1400" dirty="0"/>
              <a:t>][c];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If weight of the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i-th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item is more than c</a:t>
            </a:r>
          </a:p>
          <a:p>
            <a:r>
              <a:rPr lang="en-US" sz="1400" dirty="0"/>
              <a:t>	if (</a:t>
            </a:r>
            <a:r>
              <a:rPr lang="en-US" sz="1400" dirty="0" err="1"/>
              <a:t>wt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&gt; c)</a:t>
            </a:r>
          </a:p>
          <a:p>
            <a:r>
              <a:rPr lang="en-US" sz="1400" dirty="0"/>
              <a:t>	       K[</a:t>
            </a:r>
            <a:r>
              <a:rPr lang="en-US" sz="1400" dirty="0" err="1"/>
              <a:t>i</a:t>
            </a:r>
            <a:r>
              <a:rPr lang="en-US" sz="1400" dirty="0"/>
              <a:t>][c] =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 - 1);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Return the maximum of two cases: </a:t>
            </a:r>
          </a:p>
          <a:p>
            <a:r>
              <a:rPr lang="en-US" sz="1400" dirty="0"/>
              <a:t>                 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 (1)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i-th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item included  (2) not included</a:t>
            </a:r>
          </a:p>
          <a:p>
            <a:r>
              <a:rPr lang="en-US" sz="1400" dirty="0"/>
              <a:t>	else</a:t>
            </a:r>
          </a:p>
          <a:p>
            <a:r>
              <a:rPr lang="en-US" sz="1400" dirty="0"/>
              <a:t>	       K[</a:t>
            </a:r>
            <a:r>
              <a:rPr lang="en-US" sz="1400" dirty="0" err="1"/>
              <a:t>i</a:t>
            </a:r>
            <a:r>
              <a:rPr lang="en-US" sz="1400" dirty="0"/>
              <a:t>][c] = </a:t>
            </a:r>
            <a:r>
              <a:rPr lang="en-US" sz="1400" dirty="0">
                <a:solidFill>
                  <a:srgbClr val="0432FF"/>
                </a:solidFill>
              </a:rPr>
              <a:t>max</a:t>
            </a:r>
            <a:r>
              <a:rPr lang="en-US" sz="1400" dirty="0"/>
              <a:t>(</a:t>
            </a:r>
            <a:r>
              <a:rPr lang="en-US" sz="1400" dirty="0" err="1"/>
              <a:t>val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+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 - </a:t>
            </a:r>
            <a:r>
              <a:rPr lang="en-US" sz="1400" dirty="0" err="1"/>
              <a:t>wt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 - 1),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i - 1));</a:t>
            </a:r>
          </a:p>
          <a:p>
            <a:r>
              <a:rPr lang="en-US" sz="1400" dirty="0"/>
              <a:t>	return K[</a:t>
            </a:r>
            <a:r>
              <a:rPr lang="en-US" sz="1400" dirty="0" err="1"/>
              <a:t>i</a:t>
            </a:r>
            <a:r>
              <a:rPr lang="en-US" sz="1400" dirty="0"/>
              <a:t>][c];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04B08-A64D-674F-8C4F-3D5DBAFD887D}"/>
              </a:ext>
            </a:extLst>
          </p:cNvPr>
          <p:cNvSpPr/>
          <p:nvPr/>
        </p:nvSpPr>
        <p:spPr>
          <a:xfrm>
            <a:off x="107503" y="1834371"/>
            <a:ext cx="43862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// Driver program to test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knapSack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function</a:t>
            </a:r>
          </a:p>
          <a:p>
            <a:r>
              <a:rPr lang="en-US" sz="1400" dirty="0"/>
              <a:t>int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val</a:t>
            </a:r>
            <a:r>
              <a:rPr lang="en-US" sz="1400" dirty="0"/>
              <a:t>[] = { 10, 20, 30 };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wt</a:t>
            </a:r>
            <a:r>
              <a:rPr lang="en-US" sz="1400" dirty="0"/>
              <a:t>[] = { 1, 1, 1 };</a:t>
            </a:r>
          </a:p>
          <a:p>
            <a:r>
              <a:rPr lang="en-US" sz="1400" dirty="0"/>
              <a:t>	int c = 2;</a:t>
            </a:r>
          </a:p>
          <a:p>
            <a:r>
              <a:rPr lang="en-US" sz="1400" dirty="0"/>
              <a:t>	int n = 3;</a:t>
            </a:r>
          </a:p>
          <a:p>
            <a:r>
              <a:rPr lang="en-US" sz="1400" dirty="0"/>
              <a:t>	int **K; //initialized to -1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("%d",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n–1, K));</a:t>
            </a:r>
          </a:p>
          <a:p>
            <a:r>
              <a:rPr lang="en-US" sz="1400" dirty="0"/>
              <a:t>	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B008D-FA84-E14E-AF70-EFA08F45E93F}"/>
              </a:ext>
            </a:extLst>
          </p:cNvPr>
          <p:cNvSpPr/>
          <p:nvPr/>
        </p:nvSpPr>
        <p:spPr>
          <a:xfrm>
            <a:off x="107503" y="4347343"/>
            <a:ext cx="4386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Example of </a:t>
            </a:r>
            <a:r>
              <a:rPr lang="en-US" sz="1400" dirty="0" err="1"/>
              <a:t>knapSack</a:t>
            </a:r>
            <a:r>
              <a:rPr lang="en-US" sz="1400" dirty="0"/>
              <a:t>(n, c), i.e., K(3, 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7D903-0E6F-6247-ABF7-CCEF522F1019}"/>
              </a:ext>
            </a:extLst>
          </p:cNvPr>
          <p:cNvSpPr/>
          <p:nvPr/>
        </p:nvSpPr>
        <p:spPr>
          <a:xfrm>
            <a:off x="107502" y="5229200"/>
            <a:ext cx="4386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Space Complexity: </a:t>
            </a:r>
            <a:r>
              <a:rPr lang="en-US" sz="1400" dirty="0">
                <a:solidFill>
                  <a:srgbClr val="FF0000"/>
                </a:solidFill>
              </a:rPr>
              <a:t>O(n*c)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Complexity: </a:t>
            </a:r>
            <a:r>
              <a:rPr lang="en-US" sz="1400" dirty="0">
                <a:solidFill>
                  <a:srgbClr val="FF0000"/>
                </a:solidFill>
              </a:rPr>
              <a:t>O(n*c)</a:t>
            </a:r>
          </a:p>
        </p:txBody>
      </p:sp>
    </p:spTree>
    <p:extLst>
      <p:ext uri="{BB962C8B-B14F-4D97-AF65-F5344CB8AC3E}">
        <p14:creationId xmlns:p14="http://schemas.microsoft.com/office/powerpoint/2010/main" val="3401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Course project</a:t>
            </a:r>
          </a:p>
          <a:p>
            <a:pPr lvl="1"/>
            <a:r>
              <a:rPr lang="en-CA" dirty="0"/>
              <a:t>Deadline extension?</a:t>
            </a:r>
          </a:p>
          <a:p>
            <a:r>
              <a:rPr lang="en-CA" dirty="0"/>
              <a:t>Homework</a:t>
            </a:r>
          </a:p>
          <a:p>
            <a:pPr lvl="1"/>
            <a:r>
              <a:rPr lang="en-CA" dirty="0"/>
              <a:t>HW3 will be out next week</a:t>
            </a:r>
          </a:p>
          <a:p>
            <a:pPr lvl="1"/>
            <a:r>
              <a:rPr lang="en-CA" dirty="0"/>
              <a:t>Same two weeks due</a:t>
            </a:r>
          </a:p>
          <a:p>
            <a:pPr lvl="2"/>
            <a:r>
              <a:rPr lang="en-CA" dirty="0"/>
              <a:t>Nov. 13</a:t>
            </a:r>
            <a:r>
              <a:rPr lang="en-CA" baseline="30000" dirty="0"/>
              <a:t>th</a:t>
            </a:r>
            <a:r>
              <a:rPr lang="en-CA" dirty="0"/>
              <a:t> midnight</a:t>
            </a:r>
          </a:p>
          <a:p>
            <a:r>
              <a:rPr lang="en-CA" dirty="0"/>
              <a:t>Midterm</a:t>
            </a:r>
          </a:p>
          <a:p>
            <a:r>
              <a:rPr lang="en-CA" dirty="0"/>
              <a:t>Class on Nov. 14</a:t>
            </a:r>
            <a:r>
              <a:rPr lang="en-CA" baseline="30000" dirty="0"/>
              <a:t>th</a:t>
            </a:r>
            <a:r>
              <a:rPr lang="en-CA" dirty="0"/>
              <a:t> is cancelled (SC Week)</a:t>
            </a:r>
          </a:p>
          <a:p>
            <a:pPr lvl="1"/>
            <a:r>
              <a:rPr lang="en-CA" dirty="0"/>
              <a:t>The content will be covered later.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76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3180-1CBB-8A47-90E8-F45CC77E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III (Bottom-up)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5160D-3568-BC41-B12F-77EEA6E9C0D7}"/>
              </a:ext>
            </a:extLst>
          </p:cNvPr>
          <p:cNvSpPr/>
          <p:nvPr/>
        </p:nvSpPr>
        <p:spPr>
          <a:xfrm>
            <a:off x="4757771" y="1772816"/>
            <a:ext cx="43862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</a:t>
            </a:r>
            <a:r>
              <a:rPr lang="en-US" sz="1400" dirty="0">
                <a:solidFill>
                  <a:srgbClr val="0432FF"/>
                </a:solidFill>
              </a:rPr>
              <a:t>max</a:t>
            </a:r>
            <a:r>
              <a:rPr lang="en-US" sz="1400" dirty="0"/>
              <a:t>(int a, int b) { return (a &gt; b) ? a : b; }</a:t>
            </a:r>
          </a:p>
          <a:p>
            <a:endParaRPr lang="en-US" sz="1400" dirty="0"/>
          </a:p>
          <a:p>
            <a:r>
              <a:rPr lang="en-US" sz="1400" dirty="0"/>
              <a:t>int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(int c, int </a:t>
            </a:r>
            <a:r>
              <a:rPr lang="en-US" sz="1400" dirty="0" err="1"/>
              <a:t>wt</a:t>
            </a:r>
            <a:r>
              <a:rPr lang="en-US" sz="1400" dirty="0"/>
              <a:t>[], int </a:t>
            </a:r>
            <a:r>
              <a:rPr lang="en-US" sz="1400" dirty="0" err="1"/>
              <a:t>val</a:t>
            </a:r>
            <a:r>
              <a:rPr lang="en-US" sz="1400" dirty="0"/>
              <a:t>[], int n)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int K[n+1][c+1];</a:t>
            </a:r>
          </a:p>
          <a:p>
            <a:r>
              <a:rPr lang="en-US" sz="1400" dirty="0"/>
              <a:t>     for(int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&lt;= n; ++</a:t>
            </a:r>
            <a:r>
              <a:rPr lang="en-US" sz="1400" dirty="0" err="1"/>
              <a:t>i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for(int w = 0; w &lt;= c; ++w) {</a:t>
            </a:r>
          </a:p>
          <a:p>
            <a:r>
              <a:rPr lang="en-US" sz="1400" dirty="0"/>
              <a:t>               if (</a:t>
            </a:r>
            <a:r>
              <a:rPr lang="en-US" sz="1400" dirty="0" err="1"/>
              <a:t>i</a:t>
            </a:r>
            <a:r>
              <a:rPr lang="en-US" sz="1400" dirty="0"/>
              <a:t> == 0 or w == 0)</a:t>
            </a:r>
          </a:p>
          <a:p>
            <a:r>
              <a:rPr lang="en-US" sz="1400" dirty="0"/>
              <a:t> 	 K[</a:t>
            </a:r>
            <a:r>
              <a:rPr lang="en-US" sz="1400" dirty="0" err="1"/>
              <a:t>i</a:t>
            </a:r>
            <a:r>
              <a:rPr lang="en-US" sz="1400" dirty="0"/>
              <a:t>][w] = 0;</a:t>
            </a:r>
          </a:p>
          <a:p>
            <a:r>
              <a:rPr lang="en-US" sz="1400" dirty="0"/>
              <a:t>               else if (</a:t>
            </a:r>
            <a:r>
              <a:rPr lang="en-US" sz="1400" dirty="0" err="1"/>
              <a:t>wt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– 1] &lt;= w)</a:t>
            </a:r>
          </a:p>
          <a:p>
            <a:r>
              <a:rPr lang="en-US" sz="1400" dirty="0"/>
              <a:t>	 K[</a:t>
            </a:r>
            <a:r>
              <a:rPr lang="en-US" sz="1400" dirty="0" err="1"/>
              <a:t>i</a:t>
            </a:r>
            <a:r>
              <a:rPr lang="en-US" sz="1400" dirty="0"/>
              <a:t>][w] = max(</a:t>
            </a:r>
            <a:r>
              <a:rPr lang="en-US" sz="1400" dirty="0" err="1"/>
              <a:t>val</a:t>
            </a:r>
            <a:r>
              <a:rPr lang="en-US" sz="1400" dirty="0"/>
              <a:t>[i-1] + K[i-1][w - </a:t>
            </a:r>
            <a:r>
              <a:rPr lang="en-US" sz="1400" dirty="0" err="1"/>
              <a:t>wt</a:t>
            </a:r>
            <a:r>
              <a:rPr lang="en-US" sz="1400" dirty="0"/>
              <a:t>[i-1]], </a:t>
            </a:r>
          </a:p>
          <a:p>
            <a:r>
              <a:rPr lang="en-US" sz="1400" dirty="0"/>
              <a:t>		    K[i-1][w]);</a:t>
            </a:r>
          </a:p>
          <a:p>
            <a:r>
              <a:rPr lang="en-US" sz="1400" dirty="0"/>
              <a:t>               else</a:t>
            </a:r>
          </a:p>
          <a:p>
            <a:r>
              <a:rPr lang="en-US" sz="1400" dirty="0"/>
              <a:t>	 K[</a:t>
            </a:r>
            <a:r>
              <a:rPr lang="en-US" sz="1400" dirty="0" err="1"/>
              <a:t>i</a:t>
            </a:r>
            <a:r>
              <a:rPr lang="en-US" sz="1400" dirty="0"/>
              <a:t>][w] = K[</a:t>
            </a:r>
            <a:r>
              <a:rPr lang="en-US" sz="1400" dirty="0" err="1"/>
              <a:t>i</a:t>
            </a:r>
            <a:r>
              <a:rPr lang="en-US" sz="1400" dirty="0"/>
              <a:t> – 1][w];</a:t>
            </a:r>
          </a:p>
          <a:p>
            <a:r>
              <a:rPr lang="en-US" sz="1400" dirty="0"/>
              <a:t>           }</a:t>
            </a:r>
          </a:p>
          <a:p>
            <a:r>
              <a:rPr lang="en-US" sz="1400" dirty="0"/>
              <a:t>     }		</a:t>
            </a:r>
          </a:p>
          <a:p>
            <a:r>
              <a:rPr lang="en-US" sz="1400" dirty="0"/>
              <a:t>     return K[n][c];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04B08-A64D-674F-8C4F-3D5DBAFD887D}"/>
              </a:ext>
            </a:extLst>
          </p:cNvPr>
          <p:cNvSpPr/>
          <p:nvPr/>
        </p:nvSpPr>
        <p:spPr>
          <a:xfrm>
            <a:off x="107503" y="1834371"/>
            <a:ext cx="43862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// Driver program to test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knapSack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function</a:t>
            </a:r>
          </a:p>
          <a:p>
            <a:r>
              <a:rPr lang="en-US" sz="1400" dirty="0"/>
              <a:t>int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val</a:t>
            </a:r>
            <a:r>
              <a:rPr lang="en-US" sz="1400" dirty="0"/>
              <a:t>[] = { 10, 20, 30 };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wt</a:t>
            </a:r>
            <a:r>
              <a:rPr lang="en-US" sz="1400" dirty="0"/>
              <a:t>[] = { 1, 1, 1 };</a:t>
            </a:r>
          </a:p>
          <a:p>
            <a:r>
              <a:rPr lang="en-US" sz="1400" dirty="0"/>
              <a:t>	int c = 2;</a:t>
            </a:r>
          </a:p>
          <a:p>
            <a:r>
              <a:rPr lang="en-US" sz="1400" dirty="0"/>
              <a:t>	int n = 3;</a:t>
            </a:r>
          </a:p>
          <a:p>
            <a:r>
              <a:rPr lang="en-US" sz="1400" dirty="0"/>
              <a:t>	int **K; //initialized to -1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("%d", </a:t>
            </a:r>
            <a:r>
              <a:rPr lang="en-US" sz="1400" dirty="0" err="1">
                <a:solidFill>
                  <a:srgbClr val="0432FF"/>
                </a:solidFill>
              </a:rPr>
              <a:t>knapSack</a:t>
            </a:r>
            <a:r>
              <a:rPr lang="en-US" sz="1400" dirty="0"/>
              <a:t>(c, </a:t>
            </a:r>
            <a:r>
              <a:rPr lang="en-US" sz="1400" dirty="0" err="1"/>
              <a:t>wt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, n–1, K));</a:t>
            </a:r>
          </a:p>
          <a:p>
            <a:r>
              <a:rPr lang="en-US" sz="1400" dirty="0"/>
              <a:t>	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B008D-FA84-E14E-AF70-EFA08F45E93F}"/>
              </a:ext>
            </a:extLst>
          </p:cNvPr>
          <p:cNvSpPr/>
          <p:nvPr/>
        </p:nvSpPr>
        <p:spPr>
          <a:xfrm>
            <a:off x="107503" y="4347343"/>
            <a:ext cx="4386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Example of </a:t>
            </a:r>
            <a:r>
              <a:rPr lang="en-US" sz="1400" dirty="0" err="1"/>
              <a:t>knapSack</a:t>
            </a:r>
            <a:r>
              <a:rPr lang="en-US" sz="1400" dirty="0"/>
              <a:t>(n, c), i.e., K(3, 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7D903-0E6F-6247-ABF7-CCEF522F1019}"/>
              </a:ext>
            </a:extLst>
          </p:cNvPr>
          <p:cNvSpPr/>
          <p:nvPr/>
        </p:nvSpPr>
        <p:spPr>
          <a:xfrm>
            <a:off x="107502" y="5229200"/>
            <a:ext cx="4386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Space Complexity: </a:t>
            </a:r>
            <a:r>
              <a:rPr lang="en-US" sz="1400" dirty="0">
                <a:solidFill>
                  <a:srgbClr val="FF0000"/>
                </a:solidFill>
              </a:rPr>
              <a:t>O(n*c)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Complexity: </a:t>
            </a:r>
            <a:r>
              <a:rPr lang="en-US" sz="1400" dirty="0">
                <a:solidFill>
                  <a:srgbClr val="FF0000"/>
                </a:solidFill>
              </a:rPr>
              <a:t>O(n*c)</a:t>
            </a:r>
          </a:p>
        </p:txBody>
      </p:sp>
    </p:spTree>
    <p:extLst>
      <p:ext uri="{BB962C8B-B14F-4D97-AF65-F5344CB8AC3E}">
        <p14:creationId xmlns:p14="http://schemas.microsoft.com/office/powerpoint/2010/main" val="38518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 III: 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113181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Problem Description:</a:t>
            </a: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Given two sequences, find the length of longest subsequence present in both of them. A subsequence is a sequence that appears in the same relative order, but not necessarily contiguous.  Example, “ABCDEFG”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 {“ABC”, “ADG”, “EG”, …}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Input: two sequences, X, Y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Output: the length of the longest subsequence.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Example: </a:t>
            </a: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X = ”ABCDGH”, Y = “AEDFHR”</a:t>
            </a: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longest subsequence is “ADH”, length is 3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17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5189-539E-0443-92E7-CD90EF6A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0B4A-39D7-E346-B21F-E36ADFBA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Substructure</a:t>
            </a:r>
          </a:p>
          <a:p>
            <a:pPr lvl="1"/>
            <a:r>
              <a:rPr lang="en-US" dirty="0"/>
              <a:t>Let the input sequences be X[0…m-1] and Y[0…n-1] of lengths m and n respectively. And let L(X[0…m-1], Y[0…n-1]) be the length of LCS of the two sequences X and Y. </a:t>
            </a:r>
          </a:p>
          <a:p>
            <a:pPr lvl="1"/>
            <a:r>
              <a:rPr lang="en-US" dirty="0"/>
              <a:t>If last characters of both sequences match (or X[m-1] == Y[n-1]) then </a:t>
            </a:r>
            <a:br>
              <a:rPr lang="en-US" dirty="0"/>
            </a:br>
            <a:r>
              <a:rPr lang="en-US" dirty="0"/>
              <a:t>L(X[0..m-1], Y[0..n-1]) = 1 + L(X[0..m-2], Y[0..n-2])</a:t>
            </a:r>
          </a:p>
          <a:p>
            <a:pPr lvl="1"/>
            <a:r>
              <a:rPr lang="en-US" dirty="0"/>
              <a:t>If last characters of both sequences do not match (or X[m-1] != Y[n-1]) then </a:t>
            </a:r>
            <a:br>
              <a:rPr lang="en-US" dirty="0"/>
            </a:br>
            <a:r>
              <a:rPr lang="en-US" dirty="0"/>
              <a:t>L(X[0..m-1], Y[0..n-1]) = MAX ( L(X[0..m-2], Y[0..n-1]), L(X[0..m-1], Y[0..n-2]) )</a:t>
            </a:r>
          </a:p>
          <a:p>
            <a:r>
              <a:rPr lang="en-US" dirty="0"/>
              <a:t>Overlapping Sub-problems</a:t>
            </a:r>
          </a:p>
          <a:p>
            <a:pPr lvl="1"/>
            <a:r>
              <a:rPr lang="en-US" dirty="0"/>
              <a:t>Example, L(X[0…m-1], Y[0…n-1])</a:t>
            </a:r>
          </a:p>
        </p:txBody>
      </p:sp>
    </p:spTree>
    <p:extLst>
      <p:ext uri="{BB962C8B-B14F-4D97-AF65-F5344CB8AC3E}">
        <p14:creationId xmlns:p14="http://schemas.microsoft.com/office/powerpoint/2010/main" val="41310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Longest Common Subsequence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01"/>
            <a:ext cx="8229600" cy="2860718"/>
          </a:xfrm>
        </p:spPr>
        <p:txBody>
          <a:bodyPr>
            <a:normAutofit/>
          </a:bodyPr>
          <a:lstStyle/>
          <a:p>
            <a:r>
              <a:rPr lang="en-CA" dirty="0"/>
              <a:t>Solution: </a:t>
            </a:r>
          </a:p>
          <a:p>
            <a:pPr lvl="1"/>
            <a:r>
              <a:rPr lang="en-CA" dirty="0">
                <a:solidFill>
                  <a:srgbClr val="0432FF"/>
                </a:solidFill>
              </a:rPr>
              <a:t>L(</a:t>
            </a:r>
            <a:r>
              <a:rPr lang="en-CA" dirty="0" err="1">
                <a:solidFill>
                  <a:srgbClr val="0432FF"/>
                </a:solidFill>
              </a:rPr>
              <a:t>i</a:t>
            </a:r>
            <a:r>
              <a:rPr lang="en-CA" dirty="0">
                <a:solidFill>
                  <a:srgbClr val="0432FF"/>
                </a:solidFill>
              </a:rPr>
              <a:t>, j)</a:t>
            </a:r>
            <a:r>
              <a:rPr lang="en-CA" dirty="0"/>
              <a:t>: the length of the longest subsequence of X[0, … </a:t>
            </a:r>
            <a:r>
              <a:rPr lang="en-CA" dirty="0" err="1"/>
              <a:t>i</a:t>
            </a:r>
            <a:r>
              <a:rPr lang="en-CA" dirty="0"/>
              <a:t>] and Y[0, … j]</a:t>
            </a:r>
          </a:p>
          <a:p>
            <a:pPr lvl="1"/>
            <a:r>
              <a:rPr lang="en-CA" dirty="0"/>
              <a:t>Three cases</a:t>
            </a:r>
          </a:p>
          <a:p>
            <a:pPr lvl="2"/>
            <a:r>
              <a:rPr lang="en-CA" dirty="0"/>
              <a:t>Basic: either sequence is empty</a:t>
            </a:r>
          </a:p>
          <a:p>
            <a:pPr lvl="2"/>
            <a:r>
              <a:rPr lang="en-CA" dirty="0"/>
              <a:t>Last characters match</a:t>
            </a:r>
          </a:p>
          <a:p>
            <a:pPr lvl="2"/>
            <a:r>
              <a:rPr lang="en-CA" dirty="0"/>
              <a:t>Last characters do not match</a:t>
            </a:r>
            <a:br>
              <a:rPr lang="en-CA" dirty="0"/>
            </a:br>
            <a:endParaRPr lang="en-CA" dirty="0"/>
          </a:p>
          <a:p>
            <a:pPr lvl="1"/>
            <a:r>
              <a:rPr lang="en-US" dirty="0"/>
              <a:t>Recurrence relation</a:t>
            </a:r>
            <a:endParaRPr lang="en-CA" i="1" dirty="0">
              <a:solidFill>
                <a:srgbClr val="0432FF"/>
              </a:solidFill>
            </a:endParaRPr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1843D0-8F71-204A-B903-57E107A3DF14}"/>
                  </a:ext>
                </a:extLst>
              </p:cNvPr>
              <p:cNvSpPr txBox="1"/>
              <p:nvPr/>
            </p:nvSpPr>
            <p:spPr>
              <a:xfrm>
                <a:off x="1043608" y="4548261"/>
                <a:ext cx="876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1843D0-8F71-204A-B903-57E107A3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548261"/>
                <a:ext cx="876074" cy="276999"/>
              </a:xfrm>
              <a:prstGeom prst="rect">
                <a:avLst/>
              </a:prstGeom>
              <a:blipFill>
                <a:blip r:embed="rId2"/>
                <a:stretch>
                  <a:fillRect l="-5714" r="-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7AEC88B5-7196-1444-AD55-364DC6D4E59B}"/>
              </a:ext>
            </a:extLst>
          </p:cNvPr>
          <p:cNvSpPr/>
          <p:nvPr/>
        </p:nvSpPr>
        <p:spPr>
          <a:xfrm>
            <a:off x="2050608" y="4183919"/>
            <a:ext cx="216024" cy="1005682"/>
          </a:xfrm>
          <a:prstGeom prst="leftBrace">
            <a:avLst>
              <a:gd name="adj1" fmla="val 4302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7002D-F566-A849-B196-452CADB6DCC1}"/>
                  </a:ext>
                </a:extLst>
              </p:cNvPr>
              <p:cNvSpPr txBox="1"/>
              <p:nvPr/>
            </p:nvSpPr>
            <p:spPr>
              <a:xfrm>
                <a:off x="2195737" y="4077072"/>
                <a:ext cx="51125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        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7002D-F566-A849-B196-452CADB6D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7" y="4077072"/>
                <a:ext cx="5112568" cy="276999"/>
              </a:xfrm>
              <a:prstGeom prst="rect">
                <a:avLst/>
              </a:prstGeom>
              <a:blipFill>
                <a:blip r:embed="rId3"/>
                <a:stretch>
                  <a:fillRect l="-1485" t="-4545" r="-743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B9340A-3998-2D41-9232-AEE790F3EB8F}"/>
                  </a:ext>
                </a:extLst>
              </p:cNvPr>
              <p:cNvSpPr txBox="1"/>
              <p:nvPr/>
            </p:nvSpPr>
            <p:spPr>
              <a:xfrm>
                <a:off x="2251897" y="4978465"/>
                <a:ext cx="5256583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B9340A-3998-2D41-9232-AEE790F3E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97" y="4978465"/>
                <a:ext cx="5256583" cy="312650"/>
              </a:xfrm>
              <a:prstGeom prst="rect">
                <a:avLst/>
              </a:prstGeom>
              <a:blipFill>
                <a:blip r:embed="rId4"/>
                <a:stretch>
                  <a:fillRect l="-723" r="-168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BEBE39-565F-1243-A900-C0FA27F6EA29}"/>
                  </a:ext>
                </a:extLst>
              </p:cNvPr>
              <p:cNvSpPr txBox="1"/>
              <p:nvPr/>
            </p:nvSpPr>
            <p:spPr>
              <a:xfrm>
                <a:off x="2240128" y="4496065"/>
                <a:ext cx="52565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BEBE39-565F-1243-A900-C0FA27F6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28" y="4496065"/>
                <a:ext cx="5256583" cy="276999"/>
              </a:xfrm>
              <a:prstGeom prst="rect">
                <a:avLst/>
              </a:prstGeom>
              <a:blipFill>
                <a:blip r:embed="rId5"/>
                <a:stretch>
                  <a:fillRect l="-964" t="-4545" r="-1446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Implementation I (recursion)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31" y="2016521"/>
            <a:ext cx="7909538" cy="230832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Procedure lcs( char *X, char *Y, int m, int n ) {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if (m == 0 || n == 0)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    return 0;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if (X[m-1] == Y[n-1])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    return 1 + lcs(X, Y, m-1, n-1);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    return max(lcs(X, Y, m, n-1), lcs(X, Y, m-1, n));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FECF3-F430-B945-AD35-5386605C34F0}"/>
              </a:ext>
            </a:extLst>
          </p:cNvPr>
          <p:cNvSpPr/>
          <p:nvPr/>
        </p:nvSpPr>
        <p:spPr>
          <a:xfrm>
            <a:off x="617231" y="5373216"/>
            <a:ext cx="4386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Space Complexity: </a:t>
            </a:r>
            <a:r>
              <a:rPr lang="en-US" sz="1400" dirty="0">
                <a:solidFill>
                  <a:srgbClr val="FF0000"/>
                </a:solidFill>
              </a:rPr>
              <a:t>O(1)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Complexity: </a:t>
            </a:r>
            <a:r>
              <a:rPr lang="en-US" sz="1400" dirty="0">
                <a:solidFill>
                  <a:srgbClr val="FF0000"/>
                </a:solidFill>
              </a:rPr>
              <a:t>O(2</a:t>
            </a:r>
            <a:r>
              <a:rPr lang="en-US" sz="1400" baseline="30000" dirty="0">
                <a:solidFill>
                  <a:srgbClr val="FF0000"/>
                </a:solidFill>
              </a:rPr>
              <a:t>n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45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Implementation II (</a:t>
            </a:r>
            <a:r>
              <a:rPr lang="en-US" dirty="0" err="1">
                <a:latin typeface="Arial" charset="0"/>
                <a:cs typeface="Arial" charset="0"/>
              </a:rPr>
              <a:t>memoization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31" y="2016521"/>
            <a:ext cx="7909538" cy="304698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Procedure lcs( char *X, char *Y, int m, int n, int **L) {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if (m == 0 || n == 0)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    return 0;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if (L[m][n] != -1)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    return L[m][n];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if (X[m-1] == Y[n-1]) 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	L[m][n] = 1 + lcs(X, Y, m-1, n-1, L);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    L[m][n] = max(lcs(X, Y, m, n-1, L), lcs(X, Y, m-1, n, L));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return L[m][n];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A907A-D4C7-D446-B983-A4C404BF1031}"/>
              </a:ext>
            </a:extLst>
          </p:cNvPr>
          <p:cNvSpPr/>
          <p:nvPr/>
        </p:nvSpPr>
        <p:spPr>
          <a:xfrm>
            <a:off x="617231" y="5539281"/>
            <a:ext cx="4386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Space Complexity: </a:t>
            </a:r>
            <a:r>
              <a:rPr lang="en-US" sz="1400" dirty="0">
                <a:solidFill>
                  <a:srgbClr val="FF0000"/>
                </a:solidFill>
              </a:rPr>
              <a:t>O(n*m)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Complexity: </a:t>
            </a:r>
            <a:r>
              <a:rPr lang="en-US" sz="1400" dirty="0">
                <a:solidFill>
                  <a:srgbClr val="FF0000"/>
                </a:solidFill>
              </a:rPr>
              <a:t>O(n*m)</a:t>
            </a:r>
          </a:p>
        </p:txBody>
      </p:sp>
    </p:spTree>
    <p:extLst>
      <p:ext uri="{BB962C8B-B14F-4D97-AF65-F5344CB8AC3E}">
        <p14:creationId xmlns:p14="http://schemas.microsoft.com/office/powerpoint/2010/main" val="10968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Implementation III (bottom-up)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31" y="2016521"/>
            <a:ext cx="7909538" cy="378565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Procedure lcs( char *X, char *Y, int m, int n) {	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int L[m+1][n+1];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&lt;=m;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    for (j=0; j&lt;=n;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lvl="2"/>
            <a:r>
              <a:rPr lang="en-CA" sz="1600" dirty="0">
                <a:latin typeface="Consolas" pitchFamily="49" charset="0"/>
                <a:cs typeface="Consolas" pitchFamily="49" charset="0"/>
              </a:rPr>
              <a:t>    if (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== 0 || j == 0)</a:t>
            </a:r>
          </a:p>
          <a:p>
            <a:pPr lvl="2"/>
            <a:r>
              <a:rPr lang="en-CA" sz="1600" dirty="0">
                <a:latin typeface="Consolas" pitchFamily="49" charset="0"/>
                <a:cs typeface="Consolas" pitchFamily="49" charset="0"/>
              </a:rPr>
              <a:t>        L[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0;</a:t>
            </a:r>
          </a:p>
          <a:p>
            <a:pPr lvl="2"/>
            <a:r>
              <a:rPr lang="en-CA" sz="1600" dirty="0">
                <a:latin typeface="Consolas" pitchFamily="49" charset="0"/>
                <a:cs typeface="Consolas" pitchFamily="49" charset="0"/>
              </a:rPr>
              <a:t>    else if (X[i-1] == Y[j-1])</a:t>
            </a:r>
          </a:p>
          <a:p>
            <a:pPr lvl="2"/>
            <a:r>
              <a:rPr lang="en-CA" sz="1600" dirty="0">
                <a:latin typeface="Consolas" pitchFamily="49" charset="0"/>
                <a:cs typeface="Consolas" pitchFamily="49" charset="0"/>
              </a:rPr>
              <a:t>        L[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L[i-1][j-1] + 1;</a:t>
            </a:r>
          </a:p>
          <a:p>
            <a:pPr lvl="2"/>
            <a:r>
              <a:rPr lang="en-CA" sz="1600" dirty="0">
                <a:latin typeface="Consolas" pitchFamily="49" charset="0"/>
                <a:cs typeface="Consolas" pitchFamily="49" charset="0"/>
              </a:rPr>
              <a:t>    else</a:t>
            </a:r>
          </a:p>
          <a:p>
            <a:pPr lvl="2"/>
            <a:r>
              <a:rPr lang="en-CA" sz="1600" dirty="0">
                <a:latin typeface="Consolas" pitchFamily="49" charset="0"/>
                <a:cs typeface="Consolas" pitchFamily="49" charset="0"/>
              </a:rPr>
              <a:t>        L[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max(L[i-1][j], L[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][j-1]);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return L[m][n];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A1F2A-FE41-B04A-B172-13A69C50343E}"/>
              </a:ext>
            </a:extLst>
          </p:cNvPr>
          <p:cNvSpPr/>
          <p:nvPr/>
        </p:nvSpPr>
        <p:spPr>
          <a:xfrm>
            <a:off x="617231" y="5786680"/>
            <a:ext cx="4386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Space Complexity: </a:t>
            </a:r>
            <a:r>
              <a:rPr lang="en-US" sz="1400" dirty="0">
                <a:solidFill>
                  <a:srgbClr val="FF0000"/>
                </a:solidFill>
              </a:rPr>
              <a:t>O(n*m)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Complexity: </a:t>
            </a:r>
            <a:r>
              <a:rPr lang="en-US" sz="1400" dirty="0">
                <a:solidFill>
                  <a:srgbClr val="FF0000"/>
                </a:solidFill>
              </a:rPr>
              <a:t>O(n*m)</a:t>
            </a:r>
          </a:p>
        </p:txBody>
      </p:sp>
    </p:spTree>
    <p:extLst>
      <p:ext uri="{BB962C8B-B14F-4D97-AF65-F5344CB8AC3E}">
        <p14:creationId xmlns:p14="http://schemas.microsoft.com/office/powerpoint/2010/main" val="340541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 IV: All-Pairs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649972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Input: A weighted graph, represented by its weight matrix w. </a:t>
            </a: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Problem: find the shortest distances between every pair of nodes.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Any algorithm that finds the shortest path between all pairs must consider, each pair of vertices; therefore, a lower bound on the execution would be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64544"/>
              </p:ext>
            </p:extLst>
          </p:nvPr>
        </p:nvGraphicFramePr>
        <p:xfrm>
          <a:off x="3203848" y="3275858"/>
          <a:ext cx="9731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Equation" r:id="rId4" imgW="482400" imgH="304560" progId="Equation.DSMT4">
                  <p:embed/>
                </p:oleObj>
              </mc:Choice>
              <mc:Fallback>
                <p:oleObj name="Equation" r:id="rId4" imgW="482400" imgH="304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275858"/>
                        <a:ext cx="973137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 descr="C:\Users\dwharder\Desktop\a7.png">
            <a:extLst>
              <a:ext uri="{FF2B5EF4-FFF2-40B4-BE49-F238E27FC236}">
                <a16:creationId xmlns:a16="http://schemas.microsoft.com/office/drawing/2014/main" id="{2824C4EA-4AC0-CD46-AF5E-49FE9B215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1253"/>
            <a:ext cx="2840401" cy="26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None/>
            </a:pPr>
            <a:r>
              <a:rPr lang="en-CA" dirty="0"/>
              <a:t>	Dynamic Programming</a:t>
            </a:r>
          </a:p>
          <a:p>
            <a:pPr lvl="1"/>
            <a:r>
              <a:rPr lang="en-CA" dirty="0"/>
              <a:t>Definition</a:t>
            </a:r>
          </a:p>
          <a:p>
            <a:pPr lvl="1"/>
            <a:r>
              <a:rPr lang="en-CA" dirty="0"/>
              <a:t>Applications</a:t>
            </a:r>
          </a:p>
          <a:p>
            <a:pPr lvl="2"/>
            <a:r>
              <a:rPr lang="en-CA" dirty="0"/>
              <a:t>Fibonacci Numbers</a:t>
            </a:r>
          </a:p>
          <a:p>
            <a:pPr lvl="2"/>
            <a:r>
              <a:rPr lang="en-CA" dirty="0"/>
              <a:t>0/1 Knapsack Problem</a:t>
            </a:r>
          </a:p>
          <a:p>
            <a:pPr lvl="2"/>
            <a:r>
              <a:rPr lang="en-CA" dirty="0"/>
              <a:t>Longest Common Subsequence</a:t>
            </a:r>
          </a:p>
          <a:p>
            <a:pPr lvl="2"/>
            <a:r>
              <a:rPr lang="en-CA" dirty="0"/>
              <a:t>All-Pairs Shortest Path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0424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5189-539E-0443-92E7-CD90EF6A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0B4A-39D7-E346-B21F-E36ADFBA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of Optimality</a:t>
            </a:r>
          </a:p>
          <a:p>
            <a:pPr lvl="1"/>
            <a:r>
              <a:rPr lang="en-US" dirty="0"/>
              <a:t>We already saw that any sub-path of a shortest path is a shortest path between its end nodes. </a:t>
            </a:r>
          </a:p>
          <a:p>
            <a:r>
              <a:rPr lang="en-US" dirty="0"/>
              <a:t>Recurrence relation:</a:t>
            </a:r>
          </a:p>
          <a:p>
            <a:pPr lvl="1"/>
            <a:r>
              <a:rPr lang="en-US" dirty="0"/>
              <a:t>Divide the paths from </a:t>
            </a:r>
            <a:r>
              <a:rPr lang="en-US" dirty="0" err="1"/>
              <a:t>i</a:t>
            </a:r>
            <a:r>
              <a:rPr lang="en-US" dirty="0"/>
              <a:t> to j where every intermediary node is of label ≤ k into two groups: </a:t>
            </a:r>
          </a:p>
          <a:p>
            <a:pPr lvl="2"/>
            <a:r>
              <a:rPr lang="en-US" dirty="0"/>
              <a:t>1. Those paths that do not go through node k </a:t>
            </a:r>
          </a:p>
          <a:p>
            <a:pPr lvl="2"/>
            <a:r>
              <a:rPr lang="en-US" dirty="0"/>
              <a:t>2. Those paths that do go through node k. </a:t>
            </a:r>
          </a:p>
          <a:p>
            <a:pPr lvl="1"/>
            <a:r>
              <a:rPr lang="en-US" dirty="0"/>
              <a:t>The shortest path in the first group is the shortest path from </a:t>
            </a:r>
            <a:r>
              <a:rPr lang="en-US" dirty="0" err="1"/>
              <a:t>i</a:t>
            </a:r>
            <a:r>
              <a:rPr lang="en-US" dirty="0"/>
              <a:t> to j where the label of every intermediary node is ≤ k-1. </a:t>
            </a:r>
          </a:p>
          <a:p>
            <a:pPr lvl="1"/>
            <a:r>
              <a:rPr lang="en-US" dirty="0"/>
              <a:t>Each path in group 2 consists of two portions: The first is from node </a:t>
            </a:r>
            <a:r>
              <a:rPr lang="en-US" dirty="0" err="1"/>
              <a:t>i</a:t>
            </a:r>
            <a:r>
              <a:rPr lang="en-US" dirty="0"/>
              <a:t> to node k, and the second is from node k to node j. </a:t>
            </a:r>
          </a:p>
          <a:p>
            <a:r>
              <a:rPr lang="en-US" dirty="0"/>
              <a:t>Recurrence relation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d[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][j] = min(d[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][k] + d[k][j], d[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][j])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31" y="2016521"/>
            <a:ext cx="7909538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Procedure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apsp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(w[0:n][0:n], n) {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double d[n][n];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Initialize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w[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for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, j from 0 to n;</a:t>
            </a:r>
          </a:p>
          <a:p>
            <a:pPr lvl="1"/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// Run Floyd-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Warshall</a:t>
            </a:r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for ( int k = 0; k &lt; n; ++k ) {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    for ( int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        for ( int j = 0; j &lt; n; ++j ) {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d[</a:t>
            </a:r>
            <a:r>
              <a:rPr lang="en-CA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][j] = min(d[</a:t>
            </a:r>
            <a:r>
              <a:rPr lang="en-CA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][j], d[</a:t>
            </a:r>
            <a:r>
              <a:rPr lang="en-CA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][k] + d[k][j]);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/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942ECA-3778-DE44-919D-74882287CF2A}"/>
              </a:ext>
            </a:extLst>
          </p:cNvPr>
          <p:cNvSpPr/>
          <p:nvPr/>
        </p:nvSpPr>
        <p:spPr>
          <a:xfrm>
            <a:off x="607930" y="5373216"/>
            <a:ext cx="43862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Complexity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Space Complexity: </a:t>
            </a:r>
            <a:r>
              <a:rPr lang="en-US" sz="1400" dirty="0">
                <a:solidFill>
                  <a:srgbClr val="FF0000"/>
                </a:solidFill>
              </a:rPr>
              <a:t>O(V</a:t>
            </a:r>
            <a:r>
              <a:rPr lang="en-US" sz="1400" baseline="300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Complexity: </a:t>
            </a:r>
            <a:r>
              <a:rPr lang="en-US" sz="1400" dirty="0">
                <a:solidFill>
                  <a:srgbClr val="FF0000"/>
                </a:solidFill>
              </a:rPr>
              <a:t>O(V</a:t>
            </a:r>
            <a:r>
              <a:rPr lang="en-US" sz="1400" baseline="30000" dirty="0">
                <a:solidFill>
                  <a:srgbClr val="FF0000"/>
                </a:solidFill>
              </a:rPr>
              <a:t>3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Floyd-</a:t>
            </a:r>
            <a:r>
              <a:rPr lang="en-US" altLang="en-US" dirty="0" err="1">
                <a:latin typeface="Arial" charset="0"/>
                <a:cs typeface="Arial" charset="0"/>
              </a:rPr>
              <a:t>Warshall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v.s</a:t>
            </a:r>
            <a:r>
              <a:rPr lang="en-US" altLang="en-US" dirty="0">
                <a:latin typeface="Arial" charset="0"/>
                <a:cs typeface="Arial" charset="0"/>
              </a:rPr>
              <a:t>. Dijkstra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Floyd-</a:t>
            </a:r>
            <a:r>
              <a:rPr lang="en-US" altLang="en-US" dirty="0" err="1">
                <a:latin typeface="Arial" charset="0"/>
                <a:cs typeface="Arial" charset="0"/>
              </a:rPr>
              <a:t>Warshall</a:t>
            </a:r>
            <a:r>
              <a:rPr lang="en-US" alt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All-pairs shortest path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O(V</a:t>
            </a:r>
            <a:r>
              <a:rPr lang="en-US" altLang="en-US" baseline="30000" dirty="0">
                <a:latin typeface="Arial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Single-source shortest path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O(E*</a:t>
            </a:r>
            <a:r>
              <a:rPr lang="en-US" altLang="en-US" dirty="0" err="1">
                <a:latin typeface="Arial" charset="0"/>
                <a:cs typeface="Arial" charset="0"/>
              </a:rPr>
              <a:t>logV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 be applied to all-pairs shortest path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O(VE*</a:t>
            </a:r>
            <a:r>
              <a:rPr lang="en-US" altLang="en-US" dirty="0" err="1">
                <a:latin typeface="Arial" charset="0"/>
                <a:cs typeface="Arial" charset="0"/>
              </a:rPr>
              <a:t>logV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Worst case: O(V</a:t>
            </a:r>
            <a:r>
              <a:rPr lang="en-US" altLang="en-US" baseline="30000" dirty="0">
                <a:latin typeface="Arial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logV)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94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5977-EE29-1048-BD7E-A3900EE1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vs. 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16F9-18F2-F443-8B9C-270194FA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techniques are </a:t>
            </a:r>
            <a:r>
              <a:rPr lang="en-US" i="1" dirty="0">
                <a:solidFill>
                  <a:srgbClr val="FF0000"/>
                </a:solidFill>
              </a:rPr>
              <a:t>optimization techniques</a:t>
            </a:r>
            <a:r>
              <a:rPr lang="en-US" dirty="0"/>
              <a:t>, and both build solutions from a collection of choices of individual elements. </a:t>
            </a:r>
          </a:p>
          <a:p>
            <a:r>
              <a:rPr lang="en-US" dirty="0"/>
              <a:t>The greedy method computes its solution by making its choices in a serial </a:t>
            </a:r>
            <a:r>
              <a:rPr lang="en-US" i="1" dirty="0">
                <a:solidFill>
                  <a:srgbClr val="0432FF"/>
                </a:solidFill>
              </a:rPr>
              <a:t>forward fashion</a:t>
            </a:r>
            <a:r>
              <a:rPr lang="en-US" dirty="0"/>
              <a:t>, never looking back or revising previous choices. </a:t>
            </a:r>
          </a:p>
          <a:p>
            <a:r>
              <a:rPr lang="en-US" dirty="0"/>
              <a:t>Dynamic programming computes its solution bottom up by synthesizing them from smaller </a:t>
            </a:r>
            <a:r>
              <a:rPr lang="en-US" i="1" dirty="0" err="1">
                <a:solidFill>
                  <a:srgbClr val="FF0000"/>
                </a:solidFill>
              </a:rPr>
              <a:t>subsolutions</a:t>
            </a:r>
            <a:r>
              <a:rPr lang="en-US" dirty="0"/>
              <a:t>, and by trying many possibilities and choices before it arrives at the optimal set of choices. </a:t>
            </a:r>
          </a:p>
          <a:p>
            <a:r>
              <a:rPr lang="en-US" dirty="0"/>
              <a:t>There is </a:t>
            </a:r>
            <a:r>
              <a:rPr lang="en-US" i="1" dirty="0">
                <a:solidFill>
                  <a:srgbClr val="0432FF"/>
                </a:solidFill>
              </a:rPr>
              <a:t>no</a:t>
            </a:r>
            <a:r>
              <a:rPr lang="en-US" dirty="0"/>
              <a:t> a priori litmus test by which one can tell if the Greedy method will lead to an optimal solution. </a:t>
            </a:r>
          </a:p>
          <a:p>
            <a:r>
              <a:rPr lang="en-US" dirty="0"/>
              <a:t>By contrast, there is a litmus test for Dynamic Programming, called </a:t>
            </a:r>
            <a:r>
              <a:rPr lang="en-US" i="1" dirty="0">
                <a:solidFill>
                  <a:srgbClr val="FF0000"/>
                </a:solidFill>
              </a:rPr>
              <a:t>The Principle of Optimality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5977-EE29-1048-BD7E-A3900EE1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vs.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16F9-18F2-F443-8B9C-270194FA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techniques split their input into parts, find </a:t>
            </a:r>
            <a:r>
              <a:rPr lang="en-US" i="1" dirty="0" err="1">
                <a:solidFill>
                  <a:srgbClr val="FF0000"/>
                </a:solidFill>
              </a:rPr>
              <a:t>subsolutions</a:t>
            </a:r>
            <a:r>
              <a:rPr lang="en-US" dirty="0"/>
              <a:t> to the parts, and synthesize larger solutions from small ones. </a:t>
            </a:r>
          </a:p>
          <a:p>
            <a:r>
              <a:rPr lang="en-US" dirty="0"/>
              <a:t>Divide and Conquer splits its input at </a:t>
            </a:r>
            <a:r>
              <a:rPr lang="en-US" i="1" dirty="0">
                <a:solidFill>
                  <a:srgbClr val="0432FF"/>
                </a:solidFill>
              </a:rPr>
              <a:t>prespecified deterministic </a:t>
            </a:r>
            <a:r>
              <a:rPr lang="en-US" dirty="0"/>
              <a:t>points (e.g., the middle for binary search) </a:t>
            </a:r>
          </a:p>
          <a:p>
            <a:r>
              <a:rPr lang="en-US" dirty="0"/>
              <a:t>Dynamic Programming splits its input at </a:t>
            </a:r>
            <a:r>
              <a:rPr lang="en-US" i="1" dirty="0">
                <a:solidFill>
                  <a:srgbClr val="FF0000"/>
                </a:solidFill>
              </a:rPr>
              <a:t>every possible split points </a:t>
            </a:r>
            <a:r>
              <a:rPr lang="en-US" dirty="0"/>
              <a:t>rather than at a prespecified points. After trying all split points, it determines which split point is optimal.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None/>
            </a:pPr>
            <a:r>
              <a:rPr lang="en-CA" dirty="0"/>
              <a:t>	Dynamic Programming</a:t>
            </a:r>
          </a:p>
          <a:p>
            <a:pPr lvl="1"/>
            <a:r>
              <a:rPr lang="en-CA" dirty="0"/>
              <a:t>Definition</a:t>
            </a:r>
          </a:p>
          <a:p>
            <a:pPr lvl="1"/>
            <a:r>
              <a:rPr lang="en-CA" dirty="0"/>
              <a:t>Applications</a:t>
            </a:r>
          </a:p>
          <a:p>
            <a:pPr lvl="2"/>
            <a:r>
              <a:rPr lang="en-CA" dirty="0"/>
              <a:t>Fibonacci Numbers</a:t>
            </a:r>
          </a:p>
          <a:p>
            <a:pPr lvl="2"/>
            <a:r>
              <a:rPr lang="en-CA" dirty="0"/>
              <a:t>0/1 Knapsack Problem</a:t>
            </a:r>
          </a:p>
          <a:p>
            <a:pPr lvl="2"/>
            <a:r>
              <a:rPr lang="en-CA" dirty="0"/>
              <a:t>Longest Common Subsequence</a:t>
            </a:r>
          </a:p>
          <a:p>
            <a:pPr lvl="2"/>
            <a:r>
              <a:rPr lang="en-CA" dirty="0"/>
              <a:t>All-Pairs Shortest Path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66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Dynamic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Programming (DP) is an </a:t>
            </a:r>
            <a:r>
              <a:rPr lang="en-US" i="1" dirty="0">
                <a:solidFill>
                  <a:srgbClr val="FF0000"/>
                </a:solidFill>
              </a:rPr>
              <a:t>optimization</a:t>
            </a:r>
            <a:r>
              <a:rPr lang="en-US" dirty="0"/>
              <a:t> technique. </a:t>
            </a:r>
          </a:p>
          <a:p>
            <a:pPr lvl="1"/>
            <a:r>
              <a:rPr lang="en-US" dirty="0"/>
              <a:t>Simplify a complicated problem by </a:t>
            </a:r>
            <a:r>
              <a:rPr lang="en-US" i="1" dirty="0">
                <a:solidFill>
                  <a:srgbClr val="0432FF"/>
                </a:solidFill>
              </a:rPr>
              <a:t>breaking it down</a:t>
            </a:r>
            <a:r>
              <a:rPr lang="en-US" dirty="0"/>
              <a:t> into simpler sub-problems in a recursive manner.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Two Key Attributes</a:t>
            </a:r>
          </a:p>
          <a:p>
            <a:pPr lvl="1"/>
            <a:r>
              <a:rPr lang="en-US" i="1" dirty="0">
                <a:solidFill>
                  <a:srgbClr val="0432FF"/>
                </a:solidFill>
              </a:rPr>
              <a:t>Optimal substructure</a:t>
            </a:r>
            <a:r>
              <a:rPr lang="en-US" dirty="0"/>
              <a:t>: the solution to a given optimization problem can be obtained by the combination of optimal solutions to its sub-problems. </a:t>
            </a:r>
          </a:p>
          <a:p>
            <a:pPr lvl="2"/>
            <a:r>
              <a:rPr lang="en-US" dirty="0"/>
              <a:t>Usually described by means of </a:t>
            </a:r>
            <a:r>
              <a:rPr lang="en-US" i="1" dirty="0">
                <a:solidFill>
                  <a:srgbClr val="0432FF"/>
                </a:solidFill>
              </a:rPr>
              <a:t>recursion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solidFill>
                  <a:srgbClr val="0432FF"/>
                </a:solidFill>
              </a:rPr>
              <a:t>Overlapping sub-problems</a:t>
            </a:r>
            <a:r>
              <a:rPr lang="en-US" dirty="0"/>
              <a:t>: the space of sub-problems must be small, that is, any recursive algorithm solving the problem should solve the same sub-problems over and over, rather than generating new sub-problems.</a:t>
            </a:r>
          </a:p>
          <a:p>
            <a:pPr lvl="2"/>
            <a:r>
              <a:rPr lang="en-US" i="1" dirty="0"/>
              <a:t>Non-overlapping</a:t>
            </a:r>
            <a:r>
              <a:rPr lang="en-US" dirty="0"/>
              <a:t> sub-problems </a:t>
            </a:r>
            <a:r>
              <a:rPr lang="en-US" dirty="0">
                <a:sym typeface="Wingdings" pitchFamily="2" charset="2"/>
              </a:rPr>
              <a:t> Divide and Conquer.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5977-EE29-1048-BD7E-A3900EE1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(The Principle of Optimality)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16F9-18F2-F443-8B9C-270194FA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FF0000"/>
                </a:solidFill>
              </a:rPr>
              <a:t>problem</a:t>
            </a:r>
            <a:r>
              <a:rPr lang="en-US" dirty="0"/>
              <a:t> is said to satisfy the </a:t>
            </a:r>
            <a:r>
              <a:rPr lang="en-US" i="1" dirty="0">
                <a:solidFill>
                  <a:srgbClr val="FF0000"/>
                </a:solidFill>
              </a:rPr>
              <a:t>Principle of Optimality </a:t>
            </a:r>
            <a:r>
              <a:rPr lang="en-US" dirty="0"/>
              <a:t>if the sub-solutions of an optimal solution to a problem are themselves optimal solutions to their subproblems.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Examples: 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0432FF"/>
                </a:solidFill>
              </a:rPr>
              <a:t>shortest path problem </a:t>
            </a:r>
            <a:r>
              <a:rPr lang="en-US" dirty="0"/>
              <a:t>satisfies the Principle of Optimality. </a:t>
            </a:r>
          </a:p>
          <a:p>
            <a:pPr lvl="2"/>
            <a:r>
              <a:rPr lang="en-US" dirty="0"/>
              <a:t>This is because if a,x1,x2,...,</a:t>
            </a:r>
            <a:r>
              <a:rPr lang="en-US" dirty="0" err="1"/>
              <a:t>xn</a:t>
            </a:r>
            <a:r>
              <a:rPr lang="en-US" dirty="0"/>
              <a:t>, b is a shortest path from node a to node b in a graph, then the portion of xi to </a:t>
            </a:r>
            <a:r>
              <a:rPr lang="en-US" dirty="0" err="1"/>
              <a:t>xj</a:t>
            </a:r>
            <a:r>
              <a:rPr lang="en-US" dirty="0"/>
              <a:t> on that path is a shortest path from xi to </a:t>
            </a:r>
            <a:r>
              <a:rPr lang="en-US" dirty="0" err="1"/>
              <a:t>xj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Proof by contradiction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0432FF"/>
                </a:solidFill>
              </a:rPr>
              <a:t>longest path problem</a:t>
            </a:r>
            <a:r>
              <a:rPr lang="en-US" dirty="0"/>
              <a:t>, on the other hand, does not satisfy the Principle of Optimality. </a:t>
            </a:r>
          </a:p>
          <a:p>
            <a:pPr lvl="2"/>
            <a:r>
              <a:rPr lang="en-US" dirty="0"/>
              <a:t>Proof by a special case</a:t>
            </a:r>
          </a:p>
          <a:p>
            <a:pPr lvl="2"/>
            <a:r>
              <a:rPr lang="en-US" dirty="0"/>
              <a:t>Take for example the undirected graph G of nodes a, b, c, d, and e, and edges (</a:t>
            </a:r>
            <a:r>
              <a:rPr lang="en-US" dirty="0" err="1"/>
              <a:t>a,b</a:t>
            </a:r>
            <a:r>
              <a:rPr lang="en-US" dirty="0"/>
              <a:t>) (</a:t>
            </a:r>
            <a:r>
              <a:rPr lang="en-US" dirty="0" err="1"/>
              <a:t>b,c</a:t>
            </a:r>
            <a:r>
              <a:rPr lang="en-US" dirty="0"/>
              <a:t>) (</a:t>
            </a:r>
            <a:r>
              <a:rPr lang="en-US" dirty="0" err="1"/>
              <a:t>c,d</a:t>
            </a:r>
            <a:r>
              <a:rPr lang="en-US" dirty="0"/>
              <a:t>) (</a:t>
            </a:r>
            <a:r>
              <a:rPr lang="en-US" dirty="0" err="1"/>
              <a:t>d,e</a:t>
            </a:r>
            <a:r>
              <a:rPr lang="en-US" dirty="0"/>
              <a:t>) and (</a:t>
            </a:r>
            <a:r>
              <a:rPr lang="en-US" dirty="0" err="1"/>
              <a:t>e,a</a:t>
            </a:r>
            <a:r>
              <a:rPr lang="en-US" dirty="0"/>
              <a:t>). That is, G is a ring. The longest (acyclic) path from a to d to </a:t>
            </a:r>
            <a:r>
              <a:rPr lang="en-US" dirty="0" err="1"/>
              <a:t>a,b,c,d</a:t>
            </a:r>
            <a:r>
              <a:rPr lang="en-US" dirty="0"/>
              <a:t>. The sub-path from b to c on that path is simply the edge </a:t>
            </a:r>
            <a:r>
              <a:rPr lang="en-US" dirty="0" err="1"/>
              <a:t>b,c</a:t>
            </a:r>
            <a:r>
              <a:rPr lang="en-US" dirty="0"/>
              <a:t>. But that is not the longest path from b to c. Rather, </a:t>
            </a:r>
            <a:r>
              <a:rPr lang="en-US" dirty="0" err="1"/>
              <a:t>b,a,e,d,c</a:t>
            </a:r>
            <a:r>
              <a:rPr lang="en-US" dirty="0"/>
              <a:t> is the longest path. Thus, the </a:t>
            </a:r>
            <a:r>
              <a:rPr lang="en-US" dirty="0" err="1"/>
              <a:t>subpath</a:t>
            </a:r>
            <a:r>
              <a:rPr lang="en-US" dirty="0"/>
              <a:t> on a longest path is not necessarily a longest path.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5977-EE29-1048-BD7E-A3900EE1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16F9-18F2-F443-8B9C-270194FA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programming design involves 4 major steps: </a:t>
            </a:r>
          </a:p>
          <a:p>
            <a:pPr lvl="1"/>
            <a:r>
              <a:rPr lang="en-US" dirty="0"/>
              <a:t>Develop a </a:t>
            </a:r>
            <a:r>
              <a:rPr lang="en-US" i="1" dirty="0">
                <a:solidFill>
                  <a:srgbClr val="0432FF"/>
                </a:solidFill>
              </a:rPr>
              <a:t>mathematical notation </a:t>
            </a:r>
            <a:r>
              <a:rPr lang="en-US" dirty="0"/>
              <a:t>that can express any solution and </a:t>
            </a:r>
            <a:r>
              <a:rPr lang="en-US" dirty="0" err="1"/>
              <a:t>subsolution</a:t>
            </a:r>
            <a:r>
              <a:rPr lang="en-US" dirty="0"/>
              <a:t> for the problem. </a:t>
            </a:r>
          </a:p>
          <a:p>
            <a:pPr lvl="1"/>
            <a:r>
              <a:rPr lang="en-US" dirty="0"/>
              <a:t>Prove that the </a:t>
            </a:r>
            <a:r>
              <a:rPr lang="en-US" i="1" dirty="0">
                <a:solidFill>
                  <a:srgbClr val="0432FF"/>
                </a:solidFill>
              </a:rPr>
              <a:t>Principle of Optimality (Optimal Substructure)</a:t>
            </a:r>
            <a:r>
              <a:rPr lang="en-US" dirty="0"/>
              <a:t> holds and the sub-problems are overlapping.</a:t>
            </a:r>
          </a:p>
          <a:p>
            <a:pPr lvl="1"/>
            <a:r>
              <a:rPr lang="en-US" dirty="0"/>
              <a:t>Develop a </a:t>
            </a:r>
            <a:r>
              <a:rPr lang="en-US" i="1" dirty="0">
                <a:solidFill>
                  <a:srgbClr val="0432FF"/>
                </a:solidFill>
              </a:rPr>
              <a:t>recurrence</a:t>
            </a:r>
            <a:r>
              <a:rPr lang="en-US" dirty="0"/>
              <a:t> </a:t>
            </a:r>
            <a:r>
              <a:rPr lang="en-US" i="1" dirty="0">
                <a:solidFill>
                  <a:srgbClr val="0432FF"/>
                </a:solidFill>
              </a:rPr>
              <a:t>relation</a:t>
            </a:r>
            <a:r>
              <a:rPr lang="en-US" dirty="0"/>
              <a:t> that relates a solution to its </a:t>
            </a:r>
            <a:r>
              <a:rPr lang="en-US" dirty="0" err="1"/>
              <a:t>subsolutions</a:t>
            </a:r>
            <a:r>
              <a:rPr lang="en-US" dirty="0"/>
              <a:t>, using the math notation of step 1. Indicate what the initial values are for that recurrence relation, and which term signifies the final solution. </a:t>
            </a:r>
          </a:p>
          <a:p>
            <a:pPr lvl="1"/>
            <a:r>
              <a:rPr lang="en-US" dirty="0"/>
              <a:t>Write an </a:t>
            </a:r>
            <a:r>
              <a:rPr lang="en-US" i="1" dirty="0">
                <a:solidFill>
                  <a:srgbClr val="0432FF"/>
                </a:solidFill>
              </a:rPr>
              <a:t>algorithm</a:t>
            </a:r>
            <a:r>
              <a:rPr lang="en-US" dirty="0"/>
              <a:t> to compute the recurrence relation.</a:t>
            </a:r>
          </a:p>
          <a:p>
            <a:pPr lvl="1"/>
            <a:endParaRPr lang="en-US" dirty="0"/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Steps 1 and 2 do not have to be in that order. Do what makes sense in each problem. </a:t>
            </a:r>
          </a:p>
          <a:p>
            <a:pPr lvl="1"/>
            <a:r>
              <a:rPr lang="en-US" dirty="0"/>
              <a:t>Step 3 is the heart of the design process. In high level algorithmic design situations, one can stop at step 3. In this course, however, we will carry out step 4 as well. </a:t>
            </a:r>
          </a:p>
          <a:p>
            <a:pPr lvl="1"/>
            <a:r>
              <a:rPr lang="en-US" dirty="0"/>
              <a:t>Without the Principle of Optimality, it won't be possible to derive a sensible recurrence relation in step 3. </a:t>
            </a:r>
          </a:p>
          <a:p>
            <a:pPr lvl="1"/>
            <a:r>
              <a:rPr lang="en-US" dirty="0"/>
              <a:t>When the Principle of Optimality holds, the 4 steps of DP are guaranteed to yield an optimal solution. No proof of optimality is needed.  </a:t>
            </a:r>
          </a:p>
        </p:txBody>
      </p:sp>
    </p:spTree>
    <p:extLst>
      <p:ext uri="{BB962C8B-B14F-4D97-AF65-F5344CB8AC3E}">
        <p14:creationId xmlns:p14="http://schemas.microsoft.com/office/powerpoint/2010/main" val="38365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</p:spPr>
        <p:txBody>
          <a:bodyPr/>
          <a:lstStyle/>
          <a:p>
            <a:r>
              <a:rPr lang="en-CA" dirty="0"/>
              <a:t>Application I: Fibonacci Numbers</a:t>
            </a:r>
          </a:p>
        </p:txBody>
      </p:sp>
      <p:pic>
        <p:nvPicPr>
          <p:cNvPr id="15368" name="Picture 8" descr="The Lost Challenges - Archives - Yearly Challenges: By the Numbers Showing  1-50 of 140">
            <a:extLst>
              <a:ext uri="{FF2B5EF4-FFF2-40B4-BE49-F238E27FC236}">
                <a16:creationId xmlns:a16="http://schemas.microsoft.com/office/drawing/2014/main" id="{682419A2-B862-5944-9630-67CF3A1B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527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F7EEE8-6256-5F4A-9021-C3EC3387B599}"/>
              </a:ext>
            </a:extLst>
          </p:cNvPr>
          <p:cNvSpPr txBox="1"/>
          <p:nvPr/>
        </p:nvSpPr>
        <p:spPr>
          <a:xfrm>
            <a:off x="2123728" y="6021288"/>
            <a:ext cx="64087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Picture source: https://</a:t>
            </a:r>
            <a:r>
              <a:rPr lang="en-US" sz="1100" dirty="0" err="1"/>
              <a:t>www.goodreads.com</a:t>
            </a:r>
            <a:r>
              <a:rPr lang="en-US" sz="1100" dirty="0"/>
              <a:t>/topic/show/20901917-by-the-numbers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38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Fibonacci numbers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7638"/>
            <a:ext cx="8856984" cy="51657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Recurrence relation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Overlapping subproblems, F(5)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function calculating Fibonacci numbers:</a:t>
            </a:r>
          </a:p>
          <a:p>
            <a:pPr>
              <a:buNone/>
            </a:pPr>
            <a:endParaRPr lang="en-US" altLang="en-US" sz="10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altLang="en-US" sz="1400" dirty="0">
                <a:latin typeface="Consolas" pitchFamily="49" charset="0"/>
                <a:cs typeface="Consolas" pitchFamily="49" charset="0"/>
              </a:rPr>
              <a:t>return ( n &lt;= 1 ) ? 1.0 :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pt-BR" altLang="en-US" sz="1400" dirty="0">
                <a:latin typeface="Consolas" pitchFamily="49" charset="0"/>
                <a:cs typeface="Consolas" pitchFamily="49" charset="0"/>
              </a:rPr>
              <a:t>(n - 1) +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pt-BR" altLang="en-US" sz="1400" dirty="0">
                <a:latin typeface="Consolas" pitchFamily="49" charset="0"/>
                <a:cs typeface="Consolas" pitchFamily="49" charset="0"/>
              </a:rPr>
              <a:t>(n - 2);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br>
              <a:rPr lang="en-US" altLang="en-US" sz="1200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runtime is similar to the actual definition of Fibonacci numbers: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upper bound solution T(n) = 2 * T(n-1) + 1</a:t>
            </a:r>
          </a:p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		O(2</a:t>
            </a:r>
            <a:r>
              <a:rPr lang="en-US" altLang="en-US" baseline="30000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91178"/>
              </p:ext>
            </p:extLst>
          </p:nvPr>
        </p:nvGraphicFramePr>
        <p:xfrm>
          <a:off x="748878" y="1905645"/>
          <a:ext cx="40020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" name="Equation" r:id="rId4" imgW="2209680" imgH="444240" progId="Equation.DSMT4">
                  <p:embed/>
                </p:oleObj>
              </mc:Choice>
              <mc:Fallback>
                <p:oleObj name="Equation" r:id="rId4" imgW="2209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78" y="1905645"/>
                        <a:ext cx="40020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7643FAB-3194-EF44-BE0B-E8221581D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443304"/>
              </p:ext>
            </p:extLst>
          </p:nvPr>
        </p:nvGraphicFramePr>
        <p:xfrm>
          <a:off x="611560" y="4797152"/>
          <a:ext cx="42767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" name="Equation" r:id="rId6" imgW="2361960" imgH="444240" progId="Equation.DSMT4">
                  <p:embed/>
                </p:oleObj>
              </mc:Choice>
              <mc:Fallback>
                <p:oleObj name="Equation" r:id="rId6" imgW="2361960" imgH="44424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97152"/>
                        <a:ext cx="42767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5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Real Performance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To demonstrate, consider: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ctime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9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       </a:t>
            </a: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33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100;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&lt;&lt; "F(" &lt;&lt;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&lt;&lt; ") = "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 &lt;&lt;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F(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&lt;&lt; '\t' &lt;&lt;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time(0)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3810513" y="2132856"/>
            <a:ext cx="5153975" cy="73866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double F(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n &lt;= 1 ) ? 1.0 : F(n - 1) + F(n - 2);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84089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26042</TotalTime>
  <Words>3940</Words>
  <Application>Microsoft Macintosh PowerPoint</Application>
  <PresentationFormat>On-screen Show (4:3)</PresentationFormat>
  <Paragraphs>449</Paragraphs>
  <Slides>35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Courier New</vt:lpstr>
      <vt:lpstr>Times New Roman</vt:lpstr>
      <vt:lpstr>Custom Design</vt:lpstr>
      <vt:lpstr>Equation</vt:lpstr>
      <vt:lpstr>PowerPoint Presentation</vt:lpstr>
      <vt:lpstr>Note</vt:lpstr>
      <vt:lpstr>Outline</vt:lpstr>
      <vt:lpstr>Dynamic Programming</vt:lpstr>
      <vt:lpstr>Optimal Substructure (The Principle of Optimality)</vt:lpstr>
      <vt:lpstr>Steps of Dynamic Programming</vt:lpstr>
      <vt:lpstr>Application I: Fibonacci Numbers</vt:lpstr>
      <vt:lpstr>Fibonacci numbers</vt:lpstr>
      <vt:lpstr>Real Performance</vt:lpstr>
      <vt:lpstr>Fibonacci numbers</vt:lpstr>
      <vt:lpstr>Fibonacci numbers</vt:lpstr>
      <vt:lpstr>Fibonacci numbers</vt:lpstr>
      <vt:lpstr>Fibonacci numbers</vt:lpstr>
      <vt:lpstr>Top-Down and Bottom-Up Algorithms</vt:lpstr>
      <vt:lpstr>Top-Down and Bottom-Up Algorithms</vt:lpstr>
      <vt:lpstr>Application II: 0/1 Knapsack Problem</vt:lpstr>
      <vt:lpstr>0/1 Knapsack Problem</vt:lpstr>
      <vt:lpstr>Implementation I (Recursion)</vt:lpstr>
      <vt:lpstr>Implementation II (Memoization)</vt:lpstr>
      <vt:lpstr>Implementation III (Bottom-up)</vt:lpstr>
      <vt:lpstr>Application III: Longest Common Subsequence</vt:lpstr>
      <vt:lpstr>Problem</vt:lpstr>
      <vt:lpstr>Using Dynamic Programming</vt:lpstr>
      <vt:lpstr>Longest Common Subsequence</vt:lpstr>
      <vt:lpstr>Implementation I (recursion)</vt:lpstr>
      <vt:lpstr>Implementation II (memoization)</vt:lpstr>
      <vt:lpstr>Implementation III (bottom-up)</vt:lpstr>
      <vt:lpstr>Application IV: All-Pairs Shortest Path</vt:lpstr>
      <vt:lpstr>Problem</vt:lpstr>
      <vt:lpstr>Using Dynamic Programming</vt:lpstr>
      <vt:lpstr>The Floyd-Warshall Algorithm</vt:lpstr>
      <vt:lpstr>Floyd-Warshall v.s. Dijkstra</vt:lpstr>
      <vt:lpstr>DP vs. Greedy</vt:lpstr>
      <vt:lpstr>DP vs. Divide and Conquer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Ji, Yuede</cp:lastModifiedBy>
  <cp:revision>1530</cp:revision>
  <dcterms:created xsi:type="dcterms:W3CDTF">2009-09-11T23:00:44Z</dcterms:created>
  <dcterms:modified xsi:type="dcterms:W3CDTF">2022-10-24T19:59:23Z</dcterms:modified>
</cp:coreProperties>
</file>