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37"/>
  </p:notesMasterIdLst>
  <p:sldIdLst>
    <p:sldId id="257" r:id="rId5"/>
    <p:sldId id="258" r:id="rId6"/>
    <p:sldId id="271" r:id="rId7"/>
    <p:sldId id="259" r:id="rId8"/>
    <p:sldId id="261" r:id="rId9"/>
    <p:sldId id="262" r:id="rId10"/>
    <p:sldId id="263" r:id="rId11"/>
    <p:sldId id="272" r:id="rId12"/>
    <p:sldId id="265" r:id="rId13"/>
    <p:sldId id="266" r:id="rId14"/>
    <p:sldId id="267" r:id="rId15"/>
    <p:sldId id="268" r:id="rId16"/>
    <p:sldId id="273" r:id="rId17"/>
    <p:sldId id="269" r:id="rId18"/>
    <p:sldId id="274" r:id="rId19"/>
    <p:sldId id="275" r:id="rId20"/>
    <p:sldId id="276" r:id="rId21"/>
    <p:sldId id="277" r:id="rId22"/>
    <p:sldId id="279" r:id="rId23"/>
    <p:sldId id="281" r:id="rId24"/>
    <p:sldId id="282" r:id="rId25"/>
    <p:sldId id="283" r:id="rId26"/>
    <p:sldId id="280"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17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E518C2-A05F-46AE-8AA8-0DAE7CB771F9}" type="datetimeFigureOut">
              <a:rPr lang="zh-CN" altLang="en-US" smtClean="0"/>
              <a:t>2014/5/1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E3FE15-EEFF-4E41-8339-8D1B15E55ADF}" type="slidenum">
              <a:rPr lang="zh-CN" altLang="en-US" smtClean="0"/>
              <a:t>‹#›</a:t>
            </a:fld>
            <a:endParaRPr lang="zh-CN" altLang="en-US"/>
          </a:p>
        </p:txBody>
      </p:sp>
    </p:spTree>
    <p:extLst>
      <p:ext uri="{BB962C8B-B14F-4D97-AF65-F5344CB8AC3E}">
        <p14:creationId xmlns:p14="http://schemas.microsoft.com/office/powerpoint/2010/main" val="315325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FA42A7B-3C56-AE4C-83F2-557C9A1FD0E8}" type="slidenum">
              <a:rPr lang="en-US" smtClean="0">
                <a:solidFill>
                  <a:prstClr val="black"/>
                </a:solidFill>
              </a:rPr>
              <a:pPr>
                <a:def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3FE15-EEFF-4E41-8339-8D1B15E55ADF}" type="slidenum">
              <a:rPr lang="zh-CN" altLang="en-US" smtClean="0"/>
              <a:t>28</a:t>
            </a:fld>
            <a:endParaRPr lang="zh-CN" altLang="en-US"/>
          </a:p>
        </p:txBody>
      </p:sp>
    </p:spTree>
    <p:extLst>
      <p:ext uri="{BB962C8B-B14F-4D97-AF65-F5344CB8AC3E}">
        <p14:creationId xmlns:p14="http://schemas.microsoft.com/office/powerpoint/2010/main" val="1489993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3FE15-EEFF-4E41-8339-8D1B15E55ADF}" type="slidenum">
              <a:rPr lang="zh-CN" altLang="en-US" smtClean="0"/>
              <a:t>30</a:t>
            </a:fld>
            <a:endParaRPr lang="zh-CN" altLang="en-US"/>
          </a:p>
        </p:txBody>
      </p:sp>
    </p:spTree>
    <p:extLst>
      <p:ext uri="{BB962C8B-B14F-4D97-AF65-F5344CB8AC3E}">
        <p14:creationId xmlns:p14="http://schemas.microsoft.com/office/powerpoint/2010/main" val="14899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13AEAD-6B50-4E73-86F0-F44CDF44B13F}" type="slidenum">
              <a:rPr lang="zh-CN" altLang="en-US" smtClean="0"/>
              <a:t>32</a:t>
            </a:fld>
            <a:endParaRPr lang="zh-CN" altLang="en-US"/>
          </a:p>
        </p:txBody>
      </p:sp>
    </p:spTree>
    <p:extLst>
      <p:ext uri="{BB962C8B-B14F-4D97-AF65-F5344CB8AC3E}">
        <p14:creationId xmlns:p14="http://schemas.microsoft.com/office/powerpoint/2010/main" val="3207381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3FE15-EEFF-4E41-8339-8D1B15E55ADF}" type="slidenum">
              <a:rPr lang="zh-CN" altLang="en-US" smtClean="0"/>
              <a:t>2</a:t>
            </a:fld>
            <a:endParaRPr lang="zh-CN" altLang="en-US"/>
          </a:p>
        </p:txBody>
      </p:sp>
    </p:spTree>
    <p:extLst>
      <p:ext uri="{BB962C8B-B14F-4D97-AF65-F5344CB8AC3E}">
        <p14:creationId xmlns:p14="http://schemas.microsoft.com/office/powerpoint/2010/main" val="1489993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3FE15-EEFF-4E41-8339-8D1B15E55ADF}" type="slidenum">
              <a:rPr lang="zh-CN" altLang="en-US" smtClean="0"/>
              <a:t>3</a:t>
            </a:fld>
            <a:endParaRPr lang="zh-CN" altLang="en-US"/>
          </a:p>
        </p:txBody>
      </p:sp>
    </p:spTree>
    <p:extLst>
      <p:ext uri="{BB962C8B-B14F-4D97-AF65-F5344CB8AC3E}">
        <p14:creationId xmlns:p14="http://schemas.microsoft.com/office/powerpoint/2010/main" val="1489993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13AEAD-6B50-4E73-86F0-F44CDF44B13F}" type="slidenum">
              <a:rPr lang="zh-CN" altLang="en-US" smtClean="0"/>
              <a:t>7</a:t>
            </a:fld>
            <a:endParaRPr lang="zh-CN" altLang="en-US"/>
          </a:p>
        </p:txBody>
      </p:sp>
    </p:spTree>
    <p:extLst>
      <p:ext uri="{BB962C8B-B14F-4D97-AF65-F5344CB8AC3E}">
        <p14:creationId xmlns:p14="http://schemas.microsoft.com/office/powerpoint/2010/main" val="214003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3FE15-EEFF-4E41-8339-8D1B15E55ADF}" type="slidenum">
              <a:rPr lang="zh-CN" altLang="en-US" smtClean="0"/>
              <a:t>8</a:t>
            </a:fld>
            <a:endParaRPr lang="zh-CN" altLang="en-US"/>
          </a:p>
        </p:txBody>
      </p:sp>
    </p:spTree>
    <p:extLst>
      <p:ext uri="{BB962C8B-B14F-4D97-AF65-F5344CB8AC3E}">
        <p14:creationId xmlns:p14="http://schemas.microsoft.com/office/powerpoint/2010/main" val="148999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3FE15-EEFF-4E41-8339-8D1B15E55ADF}" type="slidenum">
              <a:rPr lang="zh-CN" altLang="en-US" smtClean="0"/>
              <a:t>13</a:t>
            </a:fld>
            <a:endParaRPr lang="zh-CN" altLang="en-US"/>
          </a:p>
        </p:txBody>
      </p:sp>
    </p:spTree>
    <p:extLst>
      <p:ext uri="{BB962C8B-B14F-4D97-AF65-F5344CB8AC3E}">
        <p14:creationId xmlns:p14="http://schemas.microsoft.com/office/powerpoint/2010/main" val="148999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3FE15-EEFF-4E41-8339-8D1B15E55ADF}" type="slidenum">
              <a:rPr lang="zh-CN" altLang="en-US" smtClean="0"/>
              <a:t>19</a:t>
            </a:fld>
            <a:endParaRPr lang="zh-CN" altLang="en-US"/>
          </a:p>
        </p:txBody>
      </p:sp>
    </p:spTree>
    <p:extLst>
      <p:ext uri="{BB962C8B-B14F-4D97-AF65-F5344CB8AC3E}">
        <p14:creationId xmlns:p14="http://schemas.microsoft.com/office/powerpoint/2010/main" val="148999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3FE15-EEFF-4E41-8339-8D1B15E55ADF}" type="slidenum">
              <a:rPr lang="zh-CN" altLang="en-US" smtClean="0"/>
              <a:t>21</a:t>
            </a:fld>
            <a:endParaRPr lang="zh-CN" altLang="en-US"/>
          </a:p>
        </p:txBody>
      </p:sp>
    </p:spTree>
    <p:extLst>
      <p:ext uri="{BB962C8B-B14F-4D97-AF65-F5344CB8AC3E}">
        <p14:creationId xmlns:p14="http://schemas.microsoft.com/office/powerpoint/2010/main" val="1489993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3FE15-EEFF-4E41-8339-8D1B15E55ADF}" type="slidenum">
              <a:rPr lang="zh-CN" altLang="en-US" smtClean="0"/>
              <a:t>25</a:t>
            </a:fld>
            <a:endParaRPr lang="zh-CN" altLang="en-US"/>
          </a:p>
        </p:txBody>
      </p:sp>
    </p:spTree>
    <p:extLst>
      <p:ext uri="{BB962C8B-B14F-4D97-AF65-F5344CB8AC3E}">
        <p14:creationId xmlns:p14="http://schemas.microsoft.com/office/powerpoint/2010/main" val="148999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7414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958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2674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477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0239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6974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1631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231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0400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439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562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4886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24610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980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27192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8267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30158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0555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08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22813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26059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085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16187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56662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63688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82211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7593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41121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58232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53966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3728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45972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344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23244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2789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37774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88349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1684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08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749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947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388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932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801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9461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31865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5316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2014/5/1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71201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335668" y="992192"/>
            <a:ext cx="975657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36" tIns="45716" rIns="91436" bIns="45716" numCol="1" anchor="ctr" anchorCtr="0" compatLnSpc="1">
            <a:prstTxWarp prst="textNoShape">
              <a:avLst/>
            </a:prstTxWarp>
          </a:bodyPr>
          <a:lstStyle>
            <a:lvl1pPr algn="ctr" rtl="0" eaLnBrk="0" fontAlgn="base" hangingPunct="0">
              <a:spcBef>
                <a:spcPct val="0"/>
              </a:spcBef>
              <a:spcAft>
                <a:spcPct val="0"/>
              </a:spcAft>
              <a:defRPr sz="4400" kern="1200">
                <a:solidFill>
                  <a:srgbClr val="FF0000"/>
                </a:solidFill>
                <a:latin typeface="Gill Sans"/>
                <a:ea typeface="ＭＳ Ｐゴシック" pitchFamily="-112" charset="-128"/>
                <a:cs typeface="Gill Sans"/>
              </a:defRPr>
            </a:lvl1pPr>
            <a:lvl2pPr algn="ctr" rtl="0" eaLnBrk="0" fontAlgn="base" hangingPunct="0">
              <a:spcBef>
                <a:spcPct val="0"/>
              </a:spcBef>
              <a:spcAft>
                <a:spcPct val="0"/>
              </a:spcAft>
              <a:defRPr sz="4400">
                <a:solidFill>
                  <a:srgbClr val="000090"/>
                </a:solidFill>
                <a:latin typeface="Gill Sans"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rgbClr val="000090"/>
                </a:solidFill>
                <a:latin typeface="Gill Sans"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rgbClr val="000090"/>
                </a:solidFill>
                <a:latin typeface="Gill Sans"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rgbClr val="000090"/>
                </a:solidFill>
                <a:latin typeface="Gill Sans"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rgbClr val="000090"/>
                </a:solidFill>
                <a:latin typeface="Calibri" pitchFamily="-112" charset="0"/>
                <a:ea typeface="ＭＳ Ｐゴシック" pitchFamily="-112" charset="-128"/>
                <a:cs typeface="ＭＳ Ｐゴシック" pitchFamily="-112" charset="-128"/>
              </a:defRPr>
            </a:lvl6pPr>
            <a:lvl7pPr marL="914400" algn="ctr" rtl="0" fontAlgn="base">
              <a:spcBef>
                <a:spcPct val="0"/>
              </a:spcBef>
              <a:spcAft>
                <a:spcPct val="0"/>
              </a:spcAft>
              <a:defRPr sz="4400">
                <a:solidFill>
                  <a:srgbClr val="000090"/>
                </a:solidFill>
                <a:latin typeface="Calibri" pitchFamily="-112" charset="0"/>
                <a:ea typeface="ＭＳ Ｐゴシック" pitchFamily="-112" charset="-128"/>
                <a:cs typeface="ＭＳ Ｐゴシック" pitchFamily="-112" charset="-128"/>
              </a:defRPr>
            </a:lvl7pPr>
            <a:lvl8pPr marL="1371600" algn="ctr" rtl="0" fontAlgn="base">
              <a:spcBef>
                <a:spcPct val="0"/>
              </a:spcBef>
              <a:spcAft>
                <a:spcPct val="0"/>
              </a:spcAft>
              <a:defRPr sz="4400">
                <a:solidFill>
                  <a:srgbClr val="000090"/>
                </a:solidFill>
                <a:latin typeface="Calibri" pitchFamily="-112" charset="0"/>
                <a:ea typeface="ＭＳ Ｐゴシック" pitchFamily="-112" charset="-128"/>
                <a:cs typeface="ＭＳ Ｐゴシック" pitchFamily="-112" charset="-128"/>
              </a:defRPr>
            </a:lvl8pPr>
            <a:lvl9pPr marL="1828800" algn="ctr" rtl="0" fontAlgn="base">
              <a:spcBef>
                <a:spcPct val="0"/>
              </a:spcBef>
              <a:spcAft>
                <a:spcPct val="0"/>
              </a:spcAft>
              <a:defRPr sz="4400">
                <a:solidFill>
                  <a:srgbClr val="000090"/>
                </a:solidFill>
                <a:latin typeface="Calibri" pitchFamily="-112" charset="0"/>
                <a:ea typeface="ＭＳ Ｐゴシック" pitchFamily="-112" charset="-128"/>
                <a:cs typeface="ＭＳ Ｐゴシック" pitchFamily="-112" charset="-128"/>
              </a:defRPr>
            </a:lvl9pPr>
          </a:lstStyle>
          <a:p>
            <a:r>
              <a:rPr lang="en-US" sz="4000" dirty="0" smtClean="0">
                <a:solidFill>
                  <a:prstClr val="black"/>
                </a:solidFill>
                <a:latin typeface="Times New Roman" pitchFamily="18" charset="0"/>
                <a:cs typeface="Times New Roman" pitchFamily="18" charset="0"/>
              </a:rPr>
              <a:t>A </a:t>
            </a:r>
            <a:r>
              <a:rPr lang="en-US" sz="4000" dirty="0" err="1" smtClean="0">
                <a:solidFill>
                  <a:prstClr val="black"/>
                </a:solidFill>
                <a:latin typeface="Times New Roman" pitchFamily="18" charset="0"/>
                <a:cs typeface="Times New Roman" pitchFamily="18" charset="0"/>
              </a:rPr>
              <a:t>Multiprocess</a:t>
            </a:r>
            <a:r>
              <a:rPr lang="en-US" sz="4000" dirty="0" smtClean="0">
                <a:solidFill>
                  <a:prstClr val="black"/>
                </a:solidFill>
                <a:latin typeface="Times New Roman" pitchFamily="18" charset="0"/>
                <a:cs typeface="Times New Roman" pitchFamily="18" charset="0"/>
              </a:rPr>
              <a:t> </a:t>
            </a:r>
            <a:r>
              <a:rPr lang="en-US" sz="4000" dirty="0">
                <a:solidFill>
                  <a:prstClr val="black"/>
                </a:solidFill>
                <a:latin typeface="Times New Roman" pitchFamily="18" charset="0"/>
                <a:cs typeface="Times New Roman" pitchFamily="18" charset="0"/>
              </a:rPr>
              <a:t>Mechanism of Evading Behavior-Based Bot Detection Approaches</a:t>
            </a:r>
          </a:p>
        </p:txBody>
      </p:sp>
      <p:sp>
        <p:nvSpPr>
          <p:cNvPr id="16" name="Title 1"/>
          <p:cNvSpPr txBox="1">
            <a:spLocks/>
          </p:cNvSpPr>
          <p:nvPr/>
        </p:nvSpPr>
        <p:spPr bwMode="auto">
          <a:xfrm>
            <a:off x="-29379" y="2636912"/>
            <a:ext cx="9144000" cy="174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36" tIns="45716" rIns="91436" bIns="45716" numCol="1" anchor="ctr" anchorCtr="0" compatLnSpc="1">
            <a:prstTxWarp prst="textNoShape">
              <a:avLst/>
            </a:prstTxWarp>
          </a:bodyPr>
          <a:lstStyle>
            <a:lvl1pPr algn="ctr" rtl="0" eaLnBrk="0" fontAlgn="base" hangingPunct="0">
              <a:spcBef>
                <a:spcPct val="0"/>
              </a:spcBef>
              <a:spcAft>
                <a:spcPct val="0"/>
              </a:spcAft>
              <a:defRPr sz="4400" kern="1200">
                <a:solidFill>
                  <a:srgbClr val="FF0000"/>
                </a:solidFill>
                <a:latin typeface="Gill Sans"/>
                <a:ea typeface="ＭＳ Ｐゴシック" pitchFamily="-112" charset="-128"/>
                <a:cs typeface="Gill Sans"/>
              </a:defRPr>
            </a:lvl1pPr>
            <a:lvl2pPr algn="ctr" rtl="0" eaLnBrk="0" fontAlgn="base" hangingPunct="0">
              <a:spcBef>
                <a:spcPct val="0"/>
              </a:spcBef>
              <a:spcAft>
                <a:spcPct val="0"/>
              </a:spcAft>
              <a:defRPr sz="4400">
                <a:solidFill>
                  <a:srgbClr val="000090"/>
                </a:solidFill>
                <a:latin typeface="Gill Sans"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rgbClr val="000090"/>
                </a:solidFill>
                <a:latin typeface="Gill Sans"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rgbClr val="000090"/>
                </a:solidFill>
                <a:latin typeface="Gill Sans"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rgbClr val="000090"/>
                </a:solidFill>
                <a:latin typeface="Gill Sans"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rgbClr val="000090"/>
                </a:solidFill>
                <a:latin typeface="Calibri" pitchFamily="-112" charset="0"/>
                <a:ea typeface="ＭＳ Ｐゴシック" pitchFamily="-112" charset="-128"/>
                <a:cs typeface="ＭＳ Ｐゴシック" pitchFamily="-112" charset="-128"/>
              </a:defRPr>
            </a:lvl6pPr>
            <a:lvl7pPr marL="914400" algn="ctr" rtl="0" fontAlgn="base">
              <a:spcBef>
                <a:spcPct val="0"/>
              </a:spcBef>
              <a:spcAft>
                <a:spcPct val="0"/>
              </a:spcAft>
              <a:defRPr sz="4400">
                <a:solidFill>
                  <a:srgbClr val="000090"/>
                </a:solidFill>
                <a:latin typeface="Calibri" pitchFamily="-112" charset="0"/>
                <a:ea typeface="ＭＳ Ｐゴシック" pitchFamily="-112" charset="-128"/>
                <a:cs typeface="ＭＳ Ｐゴシック" pitchFamily="-112" charset="-128"/>
              </a:defRPr>
            </a:lvl7pPr>
            <a:lvl8pPr marL="1371600" algn="ctr" rtl="0" fontAlgn="base">
              <a:spcBef>
                <a:spcPct val="0"/>
              </a:spcBef>
              <a:spcAft>
                <a:spcPct val="0"/>
              </a:spcAft>
              <a:defRPr sz="4400">
                <a:solidFill>
                  <a:srgbClr val="000090"/>
                </a:solidFill>
                <a:latin typeface="Calibri" pitchFamily="-112" charset="0"/>
                <a:ea typeface="ＭＳ Ｐゴシック" pitchFamily="-112" charset="-128"/>
                <a:cs typeface="ＭＳ Ｐゴシック" pitchFamily="-112" charset="-128"/>
              </a:defRPr>
            </a:lvl8pPr>
            <a:lvl9pPr marL="1828800" algn="ctr" rtl="0" fontAlgn="base">
              <a:spcBef>
                <a:spcPct val="0"/>
              </a:spcBef>
              <a:spcAft>
                <a:spcPct val="0"/>
              </a:spcAft>
              <a:defRPr sz="4400">
                <a:solidFill>
                  <a:srgbClr val="000090"/>
                </a:solidFill>
                <a:latin typeface="Calibri" pitchFamily="-112" charset="0"/>
                <a:ea typeface="ＭＳ Ｐゴシック" pitchFamily="-112" charset="-128"/>
                <a:cs typeface="ＭＳ Ｐゴシック" pitchFamily="-112" charset="-128"/>
              </a:defRPr>
            </a:lvl9pPr>
          </a:lstStyle>
          <a:p>
            <a:r>
              <a:rPr lang="en-US" sz="3200" b="1" dirty="0" err="1">
                <a:solidFill>
                  <a:prstClr val="black"/>
                </a:solidFill>
                <a:latin typeface="Times New Roman" pitchFamily="18" charset="0"/>
                <a:ea typeface="ＭＳ Ｐゴシック" charset="0"/>
                <a:cs typeface="Times New Roman" pitchFamily="18" charset="0"/>
              </a:rPr>
              <a:t>Yuede</a:t>
            </a:r>
            <a:r>
              <a:rPr lang="en-US" sz="3200" b="1" dirty="0">
                <a:solidFill>
                  <a:prstClr val="black"/>
                </a:solidFill>
                <a:latin typeface="Times New Roman" pitchFamily="18" charset="0"/>
                <a:ea typeface="ＭＳ Ｐゴシック" charset="0"/>
                <a:cs typeface="Times New Roman" pitchFamily="18" charset="0"/>
              </a:rPr>
              <a:t> </a:t>
            </a:r>
            <a:r>
              <a:rPr lang="en-US" sz="3200" b="1" dirty="0" err="1">
                <a:solidFill>
                  <a:prstClr val="black"/>
                </a:solidFill>
                <a:latin typeface="Times New Roman" pitchFamily="18" charset="0"/>
                <a:ea typeface="ＭＳ Ｐゴシック" charset="0"/>
                <a:cs typeface="Times New Roman" pitchFamily="18" charset="0"/>
              </a:rPr>
              <a:t>Ji</a:t>
            </a:r>
            <a:r>
              <a:rPr lang="en-US" sz="3200" dirty="0">
                <a:solidFill>
                  <a:prstClr val="black"/>
                </a:solidFill>
                <a:latin typeface="Times New Roman" pitchFamily="18" charset="0"/>
                <a:ea typeface="ＭＳ Ｐゴシック" charset="0"/>
                <a:cs typeface="Times New Roman" pitchFamily="18" charset="0"/>
              </a:rPr>
              <a:t>,</a:t>
            </a:r>
            <a:r>
              <a:rPr lang="en-US" sz="3200" b="1" dirty="0">
                <a:solidFill>
                  <a:prstClr val="black"/>
                </a:solidFill>
                <a:latin typeface="Times New Roman" pitchFamily="18" charset="0"/>
                <a:ea typeface="ＭＳ Ｐゴシック" charset="0"/>
                <a:cs typeface="Times New Roman" pitchFamily="18" charset="0"/>
              </a:rPr>
              <a:t> </a:t>
            </a:r>
            <a:r>
              <a:rPr lang="en-US" sz="3200" dirty="0" err="1">
                <a:solidFill>
                  <a:prstClr val="black"/>
                </a:solidFill>
                <a:latin typeface="Times New Roman" pitchFamily="18" charset="0"/>
                <a:ea typeface="ＭＳ Ｐゴシック" charset="0"/>
                <a:cs typeface="Times New Roman" pitchFamily="18" charset="0"/>
              </a:rPr>
              <a:t>Qiang</a:t>
            </a:r>
            <a:r>
              <a:rPr lang="en-US" sz="3200" dirty="0">
                <a:solidFill>
                  <a:prstClr val="black"/>
                </a:solidFill>
                <a:latin typeface="Times New Roman" pitchFamily="18" charset="0"/>
                <a:ea typeface="ＭＳ Ｐゴシック" charset="0"/>
                <a:cs typeface="Times New Roman" pitchFamily="18" charset="0"/>
              </a:rPr>
              <a:t> Li, </a:t>
            </a:r>
            <a:r>
              <a:rPr lang="en-US" sz="3200" dirty="0" err="1">
                <a:solidFill>
                  <a:prstClr val="black"/>
                </a:solidFill>
                <a:latin typeface="Times New Roman" pitchFamily="18" charset="0"/>
                <a:ea typeface="ＭＳ Ｐゴシック" charset="0"/>
                <a:cs typeface="Times New Roman" pitchFamily="18" charset="0"/>
              </a:rPr>
              <a:t>Yukun</a:t>
            </a:r>
            <a:r>
              <a:rPr lang="en-US" sz="3200" dirty="0">
                <a:solidFill>
                  <a:prstClr val="black"/>
                </a:solidFill>
                <a:latin typeface="Times New Roman" pitchFamily="18" charset="0"/>
                <a:ea typeface="ＭＳ Ｐゴシック" charset="0"/>
                <a:cs typeface="Times New Roman" pitchFamily="18" charset="0"/>
              </a:rPr>
              <a:t> He and Dong </a:t>
            </a:r>
            <a:r>
              <a:rPr lang="en-US" sz="3200" dirty="0" err="1" smtClean="0">
                <a:solidFill>
                  <a:prstClr val="black"/>
                </a:solidFill>
                <a:latin typeface="Times New Roman" pitchFamily="18" charset="0"/>
                <a:ea typeface="ＭＳ Ｐゴシック" charset="0"/>
                <a:cs typeface="Times New Roman" pitchFamily="18" charset="0"/>
              </a:rPr>
              <a:t>Guo</a:t>
            </a:r>
            <a:endParaRPr lang="en-US" sz="3200" dirty="0" smtClean="0">
              <a:solidFill>
                <a:prstClr val="black"/>
              </a:solidFill>
              <a:latin typeface="Times New Roman" pitchFamily="18" charset="0"/>
              <a:ea typeface="ＭＳ Ｐゴシック" charset="0"/>
              <a:cs typeface="Times New Roman" pitchFamily="18" charset="0"/>
            </a:endParaRPr>
          </a:p>
          <a:p>
            <a:r>
              <a:rPr lang="en-US" sz="3200" dirty="0" smtClean="0">
                <a:solidFill>
                  <a:prstClr val="black"/>
                </a:solidFill>
                <a:latin typeface="Times New Roman" pitchFamily="18" charset="0"/>
                <a:ea typeface="ＭＳ Ｐゴシック" charset="0"/>
                <a:cs typeface="Times New Roman" pitchFamily="18" charset="0"/>
              </a:rPr>
              <a:t>Jilin University</a:t>
            </a:r>
            <a:endParaRPr lang="en-US" sz="3200" dirty="0">
              <a:solidFill>
                <a:prstClr val="black"/>
              </a:solidFill>
              <a:latin typeface="Times New Roman" pitchFamily="18" charset="0"/>
              <a:ea typeface="ＭＳ Ｐゴシック" charset="0"/>
              <a:cs typeface="Times New Roman" pitchFamily="18" charset="0"/>
            </a:endParaRPr>
          </a:p>
        </p:txBody>
      </p:sp>
      <p:sp>
        <p:nvSpPr>
          <p:cNvPr id="9" name="Rectangle 3"/>
          <p:cNvSpPr txBox="1">
            <a:spLocks noChangeArrowheads="1"/>
          </p:cNvSpPr>
          <p:nvPr/>
        </p:nvSpPr>
        <p:spPr bwMode="auto">
          <a:xfrm>
            <a:off x="6098645" y="5842550"/>
            <a:ext cx="23796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bg1"/>
                </a:solidFill>
                <a:latin typeface="Times New Roman" pitchFamily="18" charset="0"/>
                <a:ea typeface="Gulim" pitchFamily="34" charset="-127"/>
              </a:defRPr>
            </a:lvl1pPr>
            <a:lvl2pPr eaLnBrk="0" hangingPunct="0">
              <a:defRPr sz="1400">
                <a:solidFill>
                  <a:schemeClr val="bg1"/>
                </a:solidFill>
                <a:latin typeface="Times New Roman" pitchFamily="18" charset="0"/>
                <a:ea typeface="Gulim" pitchFamily="34" charset="-127"/>
              </a:defRPr>
            </a:lvl2pPr>
            <a:lvl3pPr marL="1143000" indent="-228600" eaLnBrk="0" hangingPunct="0">
              <a:defRPr sz="1400">
                <a:solidFill>
                  <a:schemeClr val="bg1"/>
                </a:solidFill>
                <a:latin typeface="Times New Roman" pitchFamily="18" charset="0"/>
                <a:ea typeface="Gulim" pitchFamily="34" charset="-127"/>
              </a:defRPr>
            </a:lvl3pPr>
            <a:lvl4pPr marL="1600200" indent="-228600" eaLnBrk="0" hangingPunct="0">
              <a:defRPr sz="1400">
                <a:solidFill>
                  <a:schemeClr val="bg1"/>
                </a:solidFill>
                <a:latin typeface="Times New Roman" pitchFamily="18" charset="0"/>
                <a:ea typeface="Gulim" pitchFamily="34" charset="-127"/>
              </a:defRPr>
            </a:lvl4pPr>
            <a:lvl5pPr marL="2057400" indent="-228600" eaLnBrk="0" hangingPunct="0">
              <a:defRPr sz="1400">
                <a:solidFill>
                  <a:schemeClr val="bg1"/>
                </a:solidFill>
                <a:latin typeface="Times New Roman" pitchFamily="18" charset="0"/>
                <a:ea typeface="Gulim" pitchFamily="34" charset="-127"/>
              </a:defRPr>
            </a:lvl5pPr>
            <a:lvl6pPr marL="25146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6pPr>
            <a:lvl7pPr marL="29718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7pPr>
            <a:lvl8pPr marL="34290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8pPr>
            <a:lvl9pPr marL="38862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9pPr>
          </a:lstStyle>
          <a:p>
            <a:pPr lvl="1" algn="r" eaLnBrk="1" hangingPunct="1">
              <a:spcBef>
                <a:spcPct val="20000"/>
              </a:spcBef>
              <a:buClr>
                <a:srgbClr val="4F81BD"/>
              </a:buClr>
              <a:buSzPct val="60000"/>
            </a:pPr>
            <a:r>
              <a:rPr lang="en-US" altLang="zh-CN" sz="2400" dirty="0" smtClean="0">
                <a:solidFill>
                  <a:srgbClr val="1A2009"/>
                </a:solidFill>
                <a:ea typeface="Mathematica7" pitchFamily="2" charset="0"/>
                <a:cs typeface="Times New Roman" pitchFamily="18" charset="0"/>
              </a:rPr>
              <a:t>5/6/2014</a:t>
            </a:r>
            <a:endParaRPr lang="en-US" altLang="zh-CN" sz="2400" dirty="0">
              <a:solidFill>
                <a:srgbClr val="1A2009"/>
              </a:solidFill>
              <a:ea typeface="Mathematica7" pitchFamily="2" charset="0"/>
              <a:cs typeface="Times New Roman" pitchFamily="18" charset="0"/>
            </a:endParaRPr>
          </a:p>
        </p:txBody>
      </p:sp>
    </p:spTree>
    <p:extLst>
      <p:ext uri="{BB962C8B-B14F-4D97-AF65-F5344CB8AC3E}">
        <p14:creationId xmlns:p14="http://schemas.microsoft.com/office/powerpoint/2010/main" val="44935909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268760"/>
            <a:ext cx="8435280" cy="4857403"/>
          </a:xfrm>
        </p:spPr>
        <p:txBody>
          <a:bodyPr>
            <a:normAutofit fontScale="92500"/>
          </a:bodyPr>
          <a:lstStyle/>
          <a:p>
            <a:pPr marL="0" indent="0">
              <a:buNone/>
            </a:pPr>
            <a:r>
              <a:rPr lang="en-US" altLang="zh-CN" dirty="0">
                <a:latin typeface="Times New Roman" pitchFamily="18" charset="0"/>
                <a:cs typeface="Times New Roman" pitchFamily="18" charset="0"/>
              </a:rPr>
              <a:t>1. </a:t>
            </a:r>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process communicating with C&amp;C server has </a:t>
            </a:r>
            <a:r>
              <a:rPr lang="en-US" altLang="zh-CN" dirty="0" smtClean="0">
                <a:latin typeface="Times New Roman" pitchFamily="18" charset="0"/>
                <a:cs typeface="Times New Roman" pitchFamily="18" charset="0"/>
              </a:rPr>
              <a:t>no other </a:t>
            </a:r>
            <a:r>
              <a:rPr lang="en-US" altLang="zh-CN" dirty="0">
                <a:latin typeface="Times New Roman" pitchFamily="18" charset="0"/>
                <a:cs typeface="Times New Roman" pitchFamily="18" charset="0"/>
              </a:rPr>
              <a:t>malicious </a:t>
            </a:r>
            <a:r>
              <a:rPr lang="en-US" altLang="zh-CN" dirty="0" smtClean="0">
                <a:latin typeface="Times New Roman" pitchFamily="18" charset="0"/>
                <a:cs typeface="Times New Roman" pitchFamily="18" charset="0"/>
              </a:rPr>
              <a:t>behaviors, and the </a:t>
            </a:r>
            <a:r>
              <a:rPr lang="en-US" altLang="zh-CN" dirty="0">
                <a:latin typeface="Times New Roman" pitchFamily="18" charset="0"/>
                <a:cs typeface="Times New Roman" pitchFamily="18" charset="0"/>
              </a:rPr>
              <a:t>malicious processes do not communicate with</a:t>
            </a:r>
          </a:p>
          <a:p>
            <a:pPr marL="0" indent="0">
              <a:buNone/>
            </a:pPr>
            <a:r>
              <a:rPr lang="en-US" altLang="zh-CN" dirty="0">
                <a:latin typeface="Times New Roman" pitchFamily="18" charset="0"/>
                <a:cs typeface="Times New Roman" pitchFamily="18" charset="0"/>
              </a:rPr>
              <a:t>C&amp;C server directly. </a:t>
            </a:r>
            <a:endParaRPr lang="en-US" altLang="zh-CN" dirty="0" smtClean="0">
              <a:latin typeface="Times New Roman" pitchFamily="18" charset="0"/>
              <a:cs typeface="Times New Roman" pitchFamily="18" charset="0"/>
            </a:endParaRPr>
          </a:p>
          <a:p>
            <a:pPr marL="0" indent="0">
              <a:buNone/>
            </a:pPr>
            <a:r>
              <a:rPr lang="en-US" altLang="zh-CN" dirty="0">
                <a:latin typeface="Times New Roman" pitchFamily="18" charset="0"/>
                <a:cs typeface="Times New Roman" pitchFamily="18" charset="0"/>
              </a:rPr>
              <a:t>2. </a:t>
            </a:r>
            <a:r>
              <a:rPr lang="en-US" altLang="zh-CN" dirty="0" smtClean="0">
                <a:latin typeface="Times New Roman" pitchFamily="18" charset="0"/>
                <a:cs typeface="Times New Roman" pitchFamily="18" charset="0"/>
              </a:rPr>
              <a:t>This </a:t>
            </a:r>
            <a:r>
              <a:rPr lang="en-US" altLang="zh-CN" dirty="0">
                <a:latin typeface="Times New Roman" pitchFamily="18" charset="0"/>
                <a:cs typeface="Times New Roman" pitchFamily="18" charset="0"/>
              </a:rPr>
              <a:t>feature is able to evade the detection</a:t>
            </a:r>
          </a:p>
          <a:p>
            <a:pPr marL="0" indent="0">
              <a:buNone/>
            </a:pPr>
            <a:r>
              <a:rPr lang="en-US" altLang="zh-CN" dirty="0">
                <a:latin typeface="Times New Roman" pitchFamily="18" charset="0"/>
                <a:cs typeface="Times New Roman" pitchFamily="18" charset="0"/>
              </a:rPr>
              <a:t>approaches correlating network behaviors with malicious </a:t>
            </a:r>
            <a:r>
              <a:rPr lang="en-US" altLang="zh-CN" dirty="0" smtClean="0">
                <a:latin typeface="Times New Roman" pitchFamily="18" charset="0"/>
                <a:cs typeface="Times New Roman" pitchFamily="18" charset="0"/>
              </a:rPr>
              <a:t>behaviors.</a:t>
            </a:r>
          </a:p>
          <a:p>
            <a:pPr marL="0" indent="0">
              <a:buNone/>
            </a:pPr>
            <a:r>
              <a:rPr lang="en-US" altLang="zh-CN" dirty="0">
                <a:latin typeface="Times New Roman" pitchFamily="18" charset="0"/>
                <a:cs typeface="Times New Roman" pitchFamily="18" charset="0"/>
              </a:rPr>
              <a:t>3. </a:t>
            </a:r>
            <a:r>
              <a:rPr lang="en-US" altLang="zh-CN" dirty="0" smtClean="0">
                <a:latin typeface="Times New Roman" pitchFamily="18" charset="0"/>
                <a:cs typeface="Times New Roman" pitchFamily="18" charset="0"/>
              </a:rPr>
              <a:t>However, it may </a:t>
            </a:r>
            <a:r>
              <a:rPr lang="en-US" altLang="zh-CN" dirty="0">
                <a:latin typeface="Times New Roman" pitchFamily="18" charset="0"/>
                <a:cs typeface="Times New Roman" pitchFamily="18" charset="0"/>
              </a:rPr>
              <a:t>not be able to evade approaches which only detect host malicious behaviors.</a:t>
            </a:r>
            <a:endParaRPr lang="en-US" altLang="zh-CN" dirty="0" smtClean="0">
              <a:latin typeface="Times New Roman" pitchFamily="18" charset="0"/>
              <a:cs typeface="Times New Roman" pitchFamily="18" charset="0"/>
            </a:endParaRPr>
          </a:p>
          <a:p>
            <a:pPr marL="0" indent="0">
              <a:buNone/>
            </a:pPr>
            <a:endParaRPr lang="en-US" altLang="zh-CN" dirty="0">
              <a:latin typeface="Times New Roman" pitchFamily="18" charset="0"/>
              <a:cs typeface="Times New Roman" pitchFamily="18" charset="0"/>
            </a:endParaRPr>
          </a:p>
        </p:txBody>
      </p:sp>
      <p:sp>
        <p:nvSpPr>
          <p:cNvPr id="4" name="標題 8"/>
          <p:cNvSpPr txBox="1">
            <a:spLocks/>
          </p:cNvSpPr>
          <p:nvPr/>
        </p:nvSpPr>
        <p:spPr>
          <a:xfrm>
            <a:off x="-396552" y="-99392"/>
            <a:ext cx="9540552" cy="11430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3600" dirty="0">
                <a:solidFill>
                  <a:srgbClr val="FFFF00"/>
                </a:solidFill>
                <a:latin typeface="Times New Roman" pitchFamily="18" charset="0"/>
                <a:cs typeface="Times New Roman" pitchFamily="18" charset="0"/>
              </a:rPr>
              <a:t>2.1 </a:t>
            </a:r>
            <a:r>
              <a:rPr lang="en-US" altLang="zh-TW" sz="3600" dirty="0" smtClean="0">
                <a:solidFill>
                  <a:srgbClr val="FFFF00"/>
                </a:solidFill>
                <a:latin typeface="Times New Roman" pitchFamily="18" charset="0"/>
                <a:cs typeface="Times New Roman" pitchFamily="18" charset="0"/>
              </a:rPr>
              <a:t>Separating </a:t>
            </a:r>
            <a:r>
              <a:rPr lang="en-US" altLang="zh-TW" sz="3600" dirty="0">
                <a:solidFill>
                  <a:srgbClr val="FFFF00"/>
                </a:solidFill>
                <a:latin typeface="Times New Roman" pitchFamily="18" charset="0"/>
                <a:cs typeface="Times New Roman" pitchFamily="18" charset="0"/>
              </a:rPr>
              <a:t>C&amp;C connection from malicious behaviors</a:t>
            </a:r>
          </a:p>
        </p:txBody>
      </p:sp>
    </p:spTree>
    <p:extLst>
      <p:ext uri="{BB962C8B-B14F-4D97-AF65-F5344CB8AC3E}">
        <p14:creationId xmlns:p14="http://schemas.microsoft.com/office/powerpoint/2010/main" val="102686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80728"/>
            <a:ext cx="9036496" cy="5760640"/>
          </a:xfrm>
        </p:spPr>
        <p:txBody>
          <a:bodyPr/>
          <a:lstStyle/>
          <a:p>
            <a:pPr marL="514350" indent="-514350">
              <a:buAutoNum type="arabicPeriod"/>
            </a:pPr>
            <a:r>
              <a:rPr lang="en-US" altLang="zh-CN" dirty="0" smtClean="0"/>
              <a:t>Each </a:t>
            </a:r>
            <a:r>
              <a:rPr lang="en-US" altLang="zh-CN" dirty="0"/>
              <a:t>process only performs a small part of whole malicious behaviors</a:t>
            </a:r>
            <a:r>
              <a:rPr lang="en-US" altLang="zh-CN" dirty="0" smtClean="0"/>
              <a:t>.</a:t>
            </a:r>
          </a:p>
          <a:p>
            <a:pPr marL="514350" indent="-514350">
              <a:buAutoNum type="arabicPeriod"/>
            </a:pPr>
            <a:r>
              <a:rPr lang="en-US" altLang="zh-CN" dirty="0"/>
              <a:t>This feature can effectively evade malicious behavior detection </a:t>
            </a:r>
            <a:r>
              <a:rPr lang="en-US" altLang="zh-CN" dirty="0" smtClean="0"/>
              <a:t>approaches</a:t>
            </a:r>
          </a:p>
          <a:p>
            <a:pPr marL="514350" indent="-514350">
              <a:buAutoNum type="arabicPeriod"/>
            </a:pPr>
            <a:r>
              <a:rPr lang="en-US" altLang="zh-CN" dirty="0" smtClean="0"/>
              <a:t>The </a:t>
            </a:r>
            <a:r>
              <a:rPr lang="en-US" altLang="zh-CN" dirty="0"/>
              <a:t>number of malicious behaviors </a:t>
            </a:r>
            <a:r>
              <a:rPr lang="en-US" altLang="zh-CN" dirty="0" smtClean="0"/>
              <a:t>that each </a:t>
            </a:r>
            <a:r>
              <a:rPr lang="en-US" altLang="zh-CN" dirty="0"/>
              <a:t>process </a:t>
            </a:r>
            <a:r>
              <a:rPr lang="en-US" altLang="zh-CN" dirty="0" smtClean="0"/>
              <a:t>performs </a:t>
            </a:r>
            <a:r>
              <a:rPr lang="en-US" altLang="zh-CN" dirty="0"/>
              <a:t>becomes a critical challenge</a:t>
            </a:r>
            <a:endParaRPr lang="en-US" altLang="zh-CN" dirty="0" smtClean="0"/>
          </a:p>
          <a:p>
            <a:pPr marL="514350" indent="-514350">
              <a:buAutoNum type="arabicPeriod"/>
            </a:pPr>
            <a:endParaRPr lang="zh-CN" altLang="en-US" dirty="0"/>
          </a:p>
        </p:txBody>
      </p:sp>
      <p:sp>
        <p:nvSpPr>
          <p:cNvPr id="4" name="標題 8"/>
          <p:cNvSpPr txBox="1">
            <a:spLocks/>
          </p:cNvSpPr>
          <p:nvPr/>
        </p:nvSpPr>
        <p:spPr>
          <a:xfrm>
            <a:off x="-396552" y="-99392"/>
            <a:ext cx="9540552" cy="11430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3600" dirty="0" smtClean="0">
                <a:solidFill>
                  <a:srgbClr val="FFFF00"/>
                </a:solidFill>
                <a:latin typeface="Times New Roman" pitchFamily="18" charset="0"/>
                <a:cs typeface="Times New Roman" pitchFamily="18" charset="0"/>
              </a:rPr>
              <a:t>2.2 Assigning </a:t>
            </a:r>
            <a:r>
              <a:rPr lang="en-US" altLang="zh-TW" sz="3600" dirty="0">
                <a:solidFill>
                  <a:srgbClr val="FFFF00"/>
                </a:solidFill>
                <a:latin typeface="Times New Roman" pitchFamily="18" charset="0"/>
                <a:cs typeface="Times New Roman" pitchFamily="18" charset="0"/>
              </a:rPr>
              <a:t>Malicious Behaviors to Several Processes</a:t>
            </a:r>
          </a:p>
        </p:txBody>
      </p:sp>
    </p:spTree>
    <p:extLst>
      <p:ext uri="{BB962C8B-B14F-4D97-AF65-F5344CB8AC3E}">
        <p14:creationId xmlns:p14="http://schemas.microsoft.com/office/powerpoint/2010/main" val="383479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036496" cy="5904656"/>
          </a:xfrm>
        </p:spPr>
        <p:txBody>
          <a:bodyPr>
            <a:normAutofit fontScale="70000" lnSpcReduction="20000"/>
          </a:bodyPr>
          <a:lstStyle/>
          <a:p>
            <a:pPr marL="0" indent="0">
              <a:buNone/>
            </a:pPr>
            <a:r>
              <a:rPr lang="en-US" altLang="zh-CN" dirty="0">
                <a:latin typeface="Times New Roman" pitchFamily="18" charset="0"/>
                <a:cs typeface="Times New Roman" pitchFamily="18" charset="0"/>
              </a:rPr>
              <a:t>Phase 1: Suppose we extract the system calls of known malicious behaviors to build the system call set fi of each behavior. We build the critical system call set C using the similar methods of building Common API in [15]. The system calls in the critical set are frequently called by these malicious behaviors. </a:t>
            </a:r>
            <a:endParaRPr lang="en-US" altLang="zh-CN" dirty="0" smtClean="0">
              <a:latin typeface="Times New Roman" pitchFamily="18" charset="0"/>
              <a:cs typeface="Times New Roman" pitchFamily="18" charset="0"/>
            </a:endParaRPr>
          </a:p>
          <a:p>
            <a:pPr marL="0" indent="0">
              <a:buNone/>
            </a:pPr>
            <a:r>
              <a:rPr lang="en-US" altLang="zh-CN" dirty="0" smtClean="0">
                <a:latin typeface="Times New Roman" pitchFamily="18" charset="0"/>
                <a:cs typeface="Times New Roman" pitchFamily="18" charset="0"/>
              </a:rPr>
              <a:t>Phase </a:t>
            </a:r>
            <a:r>
              <a:rPr lang="en-US" altLang="zh-CN" dirty="0">
                <a:latin typeface="Times New Roman" pitchFamily="18" charset="0"/>
                <a:cs typeface="Times New Roman" pitchFamily="18" charset="0"/>
              </a:rPr>
              <a:t>2: We match every system call </a:t>
            </a:r>
            <a:r>
              <a:rPr lang="en-US" altLang="zh-CN" dirty="0" err="1">
                <a:latin typeface="Times New Roman" pitchFamily="18" charset="0"/>
                <a:cs typeface="Times New Roman" pitchFamily="18" charset="0"/>
              </a:rPr>
              <a:t>aij</a:t>
            </a:r>
            <a:r>
              <a:rPr lang="en-US" altLang="zh-CN" dirty="0">
                <a:latin typeface="Times New Roman" pitchFamily="18" charset="0"/>
                <a:cs typeface="Times New Roman" pitchFamily="18" charset="0"/>
              </a:rPr>
              <a:t> of each set fi with critical set C to generate num1 </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 , and after matching all we can get set Num1. It denotes the number of critical system calls of each behavior. We match every system call a </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 of critical set C with each set f </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 to generate num2 </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 , and then Num2. It denotes the number of behaviors that call a specific critical system call. </a:t>
            </a:r>
            <a:endParaRPr lang="en-US" altLang="zh-CN" dirty="0" smtClean="0">
              <a:latin typeface="Times New Roman" pitchFamily="18" charset="0"/>
              <a:cs typeface="Times New Roman" pitchFamily="18" charset="0"/>
            </a:endParaRPr>
          </a:p>
          <a:p>
            <a:pPr marL="0" indent="0">
              <a:buNone/>
            </a:pPr>
            <a:r>
              <a:rPr lang="en-US" altLang="zh-CN" dirty="0" smtClean="0">
                <a:latin typeface="Times New Roman" pitchFamily="18" charset="0"/>
                <a:cs typeface="Times New Roman" pitchFamily="18" charset="0"/>
              </a:rPr>
              <a:t>Phase </a:t>
            </a:r>
            <a:r>
              <a:rPr lang="en-US" altLang="zh-CN" dirty="0">
                <a:latin typeface="Times New Roman" pitchFamily="18" charset="0"/>
                <a:cs typeface="Times New Roman" pitchFamily="18" charset="0"/>
              </a:rPr>
              <a:t>3: Based on set Num1 and Num2 we can get two assignment mechanisms: behavior level and system call level assignment mechanism. In behavior level assignment, we sort the behaviors in descending order in set Num1. The top behaviors represent the most frequent behaviors. We can separate the top behaviors with each other to average the critical behavior numbers of each process. In this way, we can decrease the malicious grain size of each process. We can assign the sorted set to the processes in S shape, and other assignment mechanisms like arithmetic, random walk, etc. can also be used. Set Num2 is about system call level assignment mechanism. We also sort the system calls in descending order. We assign top system calls to different processes or even a process only performing one critical system call. This assignment mechanism is more complicated than behavior level. </a:t>
            </a:r>
            <a:endParaRPr lang="zh-CN" altLang="en-US" dirty="0">
              <a:latin typeface="Times New Roman" pitchFamily="18" charset="0"/>
              <a:cs typeface="Times New Roman" pitchFamily="18" charset="0"/>
            </a:endParaRPr>
          </a:p>
        </p:txBody>
      </p:sp>
      <p:sp>
        <p:nvSpPr>
          <p:cNvPr id="4" name="標題 8"/>
          <p:cNvSpPr txBox="1">
            <a:spLocks/>
          </p:cNvSpPr>
          <p:nvPr/>
        </p:nvSpPr>
        <p:spPr>
          <a:xfrm>
            <a:off x="-396552" y="-99392"/>
            <a:ext cx="9540552" cy="936104"/>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3600" dirty="0">
                <a:solidFill>
                  <a:srgbClr val="FFFF00"/>
                </a:solidFill>
                <a:latin typeface="Times New Roman" pitchFamily="18" charset="0"/>
                <a:cs typeface="Times New Roman" pitchFamily="18" charset="0"/>
              </a:rPr>
              <a:t>2.2 Assigning Malicious Behaviors to Several Processes</a:t>
            </a:r>
          </a:p>
        </p:txBody>
      </p:sp>
    </p:spTree>
    <p:extLst>
      <p:ext uri="{BB962C8B-B14F-4D97-AF65-F5344CB8AC3E}">
        <p14:creationId xmlns:p14="http://schemas.microsoft.com/office/powerpoint/2010/main" val="158332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8"/>
          <p:cNvSpPr>
            <a:spLocks noGrp="1"/>
          </p:cNvSpPr>
          <p:nvPr>
            <p:ph type="title"/>
          </p:nvPr>
        </p:nvSpPr>
        <p:spPr>
          <a:xfrm>
            <a:off x="467544" y="-99392"/>
            <a:ext cx="8229600" cy="1143000"/>
          </a:xfrm>
        </p:spPr>
        <p:txBody>
          <a:bodyPr/>
          <a:lstStyle/>
          <a:p>
            <a:r>
              <a:rPr lang="en-US" altLang="zh-TW" dirty="0" smtClean="0">
                <a:solidFill>
                  <a:srgbClr val="FFFF00"/>
                </a:solidFill>
                <a:latin typeface="Times New Roman" pitchFamily="18" charset="0"/>
                <a:cs typeface="Times New Roman" pitchFamily="18" charset="0"/>
              </a:rPr>
              <a:t>OUTLINE</a:t>
            </a:r>
            <a:endParaRPr lang="zh-TW" altLang="en-US" dirty="0" smtClean="0">
              <a:solidFill>
                <a:srgbClr val="FFFF00"/>
              </a:solidFill>
              <a:latin typeface="Times New Roman" pitchFamily="18" charset="0"/>
              <a:cs typeface="Times New Roman" pitchFamily="18" charset="0"/>
            </a:endParaRPr>
          </a:p>
        </p:txBody>
      </p:sp>
      <p:sp>
        <p:nvSpPr>
          <p:cNvPr id="3075" name="內容版面配置區 9"/>
          <p:cNvSpPr>
            <a:spLocks noGrp="1"/>
          </p:cNvSpPr>
          <p:nvPr>
            <p:ph idx="1"/>
          </p:nvPr>
        </p:nvSpPr>
        <p:spPr/>
        <p:txBody>
          <a:bodyPr>
            <a:normAutofit lnSpcReduction="10000"/>
          </a:bodyPr>
          <a:lstStyle/>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Introduction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Specific Features of </a:t>
            </a:r>
            <a:r>
              <a:rPr lang="en-US" altLang="zh-TW" dirty="0" err="1" smtClean="0">
                <a:solidFill>
                  <a:schemeClr val="bg1">
                    <a:lumMod val="65000"/>
                  </a:schemeClr>
                </a:solidFill>
                <a:latin typeface="Times New Roman" pitchFamily="18" charset="0"/>
                <a:cs typeface="Times New Roman" pitchFamily="18" charset="0"/>
              </a:rPr>
              <a:t>Multiprocess</a:t>
            </a:r>
            <a:r>
              <a:rPr lang="en-US" altLang="zh-TW" dirty="0" smtClean="0">
                <a:solidFill>
                  <a:schemeClr val="bg1">
                    <a:lumMod val="65000"/>
                  </a:schemeClr>
                </a:solidFill>
                <a:latin typeface="Times New Roman" pitchFamily="18" charset="0"/>
                <a:cs typeface="Times New Roman" pitchFamily="18" charset="0"/>
              </a:rPr>
              <a:t> Bot</a:t>
            </a:r>
          </a:p>
          <a:p>
            <a:pPr marL="514350" indent="-514350">
              <a:buFont typeface="Calibri" pitchFamily="34" charset="0"/>
              <a:buAutoNum type="arabicPeriod"/>
            </a:pPr>
            <a:r>
              <a:rPr lang="en-US" altLang="zh-TW" dirty="0">
                <a:latin typeface="Times New Roman" pitchFamily="18" charset="0"/>
                <a:cs typeface="Times New Roman" pitchFamily="18" charset="0"/>
              </a:rPr>
              <a:t>Evasion </a:t>
            </a:r>
            <a:r>
              <a:rPr lang="en-US" altLang="zh-TW" dirty="0" smtClean="0">
                <a:latin typeface="Times New Roman" pitchFamily="18" charset="0"/>
                <a:cs typeface="Times New Roman" pitchFamily="18" charset="0"/>
              </a:rPr>
              <a:t>Mechanisms</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Critical </a:t>
            </a:r>
            <a:r>
              <a:rPr lang="en-US" altLang="zh-TW" dirty="0" smtClean="0">
                <a:solidFill>
                  <a:schemeClr val="bg1">
                    <a:lumMod val="65000"/>
                  </a:schemeClr>
                </a:solidFill>
                <a:latin typeface="Times New Roman" pitchFamily="18" charset="0"/>
                <a:cs typeface="Times New Roman" pitchFamily="18" charset="0"/>
              </a:rPr>
              <a:t>Challenges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Experiments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Extended Architectures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Discussion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Conclusion</a:t>
            </a:r>
            <a:endParaRPr lang="zh-TW" altLang="en-US" dirty="0">
              <a:solidFill>
                <a:schemeClr val="bg1">
                  <a:lumMod val="6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3563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08720"/>
            <a:ext cx="9217024" cy="5688632"/>
          </a:xfrm>
        </p:spPr>
        <p:txBody>
          <a:bodyPr/>
          <a:lstStyle/>
          <a:p>
            <a:pPr marL="0" indent="0">
              <a:buNone/>
            </a:pPr>
            <a:r>
              <a:rPr lang="en-US" altLang="zh-CN" dirty="0">
                <a:latin typeface="Times New Roman" pitchFamily="18" charset="0"/>
                <a:cs typeface="Times New Roman" pitchFamily="18" charset="0"/>
              </a:rPr>
              <a:t>According to detection targets, we classify existing behavior-based </a:t>
            </a:r>
            <a:r>
              <a:rPr lang="en-US" altLang="zh-CN" dirty="0" smtClean="0">
                <a:latin typeface="Times New Roman" pitchFamily="18" charset="0"/>
                <a:cs typeface="Times New Roman" pitchFamily="18" charset="0"/>
              </a:rPr>
              <a:t>detection </a:t>
            </a:r>
            <a:r>
              <a:rPr lang="en-US" altLang="zh-CN" dirty="0">
                <a:latin typeface="Times New Roman" pitchFamily="18" charset="0"/>
                <a:cs typeface="Times New Roman" pitchFamily="18" charset="0"/>
              </a:rPr>
              <a:t>approaches into </a:t>
            </a:r>
            <a:r>
              <a:rPr lang="en-US" altLang="zh-CN" dirty="0" smtClean="0">
                <a:latin typeface="Times New Roman" pitchFamily="18" charset="0"/>
                <a:cs typeface="Times New Roman" pitchFamily="18" charset="0"/>
              </a:rPr>
              <a:t>4 categories</a:t>
            </a:r>
            <a:r>
              <a:rPr lang="en-US" altLang="zh-CN" dirty="0">
                <a:latin typeface="Times New Roman" pitchFamily="18" charset="0"/>
                <a:cs typeface="Times New Roman" pitchFamily="18" charset="0"/>
              </a:rPr>
              <a:t>: </a:t>
            </a:r>
            <a:endParaRPr lang="en-US" altLang="zh-CN" dirty="0" smtClean="0">
              <a:latin typeface="Times New Roman" pitchFamily="18" charset="0"/>
              <a:cs typeface="Times New Roman" pitchFamily="18" charset="0"/>
            </a:endParaRPr>
          </a:p>
          <a:p>
            <a:pPr marL="0" indent="0">
              <a:buNone/>
            </a:pPr>
            <a:r>
              <a:rPr lang="en-US" altLang="zh-CN" dirty="0" smtClean="0">
                <a:latin typeface="Times New Roman" pitchFamily="18" charset="0"/>
                <a:cs typeface="Times New Roman" pitchFamily="18" charset="0"/>
              </a:rPr>
              <a:t>1. Detecting </a:t>
            </a:r>
            <a:r>
              <a:rPr lang="en-US" altLang="zh-CN" dirty="0">
                <a:latin typeface="Times New Roman" pitchFamily="18" charset="0"/>
                <a:cs typeface="Times New Roman" pitchFamily="18" charset="0"/>
              </a:rPr>
              <a:t>C&amp;C </a:t>
            </a:r>
            <a:r>
              <a:rPr lang="en-US" altLang="zh-CN" dirty="0" smtClean="0">
                <a:latin typeface="Times New Roman" pitchFamily="18" charset="0"/>
                <a:cs typeface="Times New Roman" pitchFamily="18" charset="0"/>
              </a:rPr>
              <a:t>connections</a:t>
            </a:r>
          </a:p>
          <a:p>
            <a:pPr marL="0" indent="0">
              <a:buNone/>
            </a:pPr>
            <a:r>
              <a:rPr lang="en-US" altLang="zh-CN" dirty="0" smtClean="0">
                <a:latin typeface="Times New Roman" pitchFamily="18" charset="0"/>
                <a:cs typeface="Times New Roman" pitchFamily="18" charset="0"/>
              </a:rPr>
              <a:t>2. Detecting </a:t>
            </a:r>
            <a:r>
              <a:rPr lang="en-US" altLang="zh-CN" dirty="0">
                <a:latin typeface="Times New Roman" pitchFamily="18" charset="0"/>
                <a:cs typeface="Times New Roman" pitchFamily="18" charset="0"/>
              </a:rPr>
              <a:t>malicious </a:t>
            </a:r>
            <a:r>
              <a:rPr lang="en-US" altLang="zh-CN" dirty="0" smtClean="0">
                <a:latin typeface="Times New Roman" pitchFamily="18" charset="0"/>
                <a:cs typeface="Times New Roman" pitchFamily="18" charset="0"/>
              </a:rPr>
              <a:t>behaviors</a:t>
            </a:r>
          </a:p>
          <a:p>
            <a:pPr marL="0" indent="0">
              <a:buNone/>
            </a:pPr>
            <a:r>
              <a:rPr lang="en-US" altLang="zh-CN" dirty="0" smtClean="0">
                <a:latin typeface="Times New Roman" pitchFamily="18" charset="0"/>
                <a:cs typeface="Times New Roman" pitchFamily="18" charset="0"/>
              </a:rPr>
              <a:t>3. Detecting </a:t>
            </a:r>
            <a:r>
              <a:rPr lang="en-US" altLang="zh-CN" dirty="0">
                <a:latin typeface="Times New Roman" pitchFamily="18" charset="0"/>
                <a:cs typeface="Times New Roman" pitchFamily="18" charset="0"/>
              </a:rPr>
              <a:t>bot </a:t>
            </a:r>
            <a:r>
              <a:rPr lang="en-US" altLang="zh-CN" dirty="0" smtClean="0">
                <a:latin typeface="Times New Roman" pitchFamily="18" charset="0"/>
                <a:cs typeface="Times New Roman" pitchFamily="18" charset="0"/>
              </a:rPr>
              <a:t>commands</a:t>
            </a:r>
          </a:p>
          <a:p>
            <a:pPr marL="0" indent="0">
              <a:buNone/>
            </a:pPr>
            <a:r>
              <a:rPr lang="en-US" altLang="zh-CN" dirty="0" smtClean="0">
                <a:latin typeface="Times New Roman" pitchFamily="18" charset="0"/>
                <a:cs typeface="Times New Roman" pitchFamily="18" charset="0"/>
              </a:rPr>
              <a:t>4. Detecting </a:t>
            </a:r>
            <a:r>
              <a:rPr lang="en-US" altLang="zh-CN" dirty="0">
                <a:latin typeface="Times New Roman" pitchFamily="18" charset="0"/>
                <a:cs typeface="Times New Roman" pitchFamily="18" charset="0"/>
              </a:rPr>
              <a:t>bots (correlating </a:t>
            </a:r>
            <a:r>
              <a:rPr lang="en-US" altLang="zh-CN" dirty="0" smtClean="0">
                <a:latin typeface="Times New Roman" pitchFamily="18" charset="0"/>
                <a:cs typeface="Times New Roman" pitchFamily="18" charset="0"/>
              </a:rPr>
              <a:t>C&amp;C connection </a:t>
            </a:r>
            <a:r>
              <a:rPr lang="en-US" altLang="zh-CN" dirty="0">
                <a:latin typeface="Times New Roman" pitchFamily="18" charset="0"/>
                <a:cs typeface="Times New Roman" pitchFamily="18" charset="0"/>
              </a:rPr>
              <a:t>with malicious behaviors</a:t>
            </a:r>
            <a:r>
              <a:rPr lang="en-US" altLang="zh-CN"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5" name="標題 1"/>
          <p:cNvSpPr txBox="1">
            <a:spLocks/>
          </p:cNvSpPr>
          <p:nvPr/>
        </p:nvSpPr>
        <p:spPr>
          <a:xfrm>
            <a:off x="467544" y="-27384"/>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3. Evasion Mechanisms</a:t>
            </a:r>
            <a:endParaRPr lang="zh-TW" altLang="en-US" dirty="0" smtClean="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46220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291264" cy="5289451"/>
          </a:xfrm>
        </p:spPr>
        <p:txBody>
          <a:bodyPr/>
          <a:lstStyle/>
          <a:p>
            <a:pPr marL="0" indent="0">
              <a:buNone/>
            </a:pPr>
            <a:endParaRPr lang="zh-CN" altLang="en-US" dirty="0">
              <a:latin typeface="Times New Roman" pitchFamily="18" charset="0"/>
              <a:cs typeface="Times New Roman" pitchFamily="18" charset="0"/>
            </a:endParaRPr>
          </a:p>
        </p:txBody>
      </p:sp>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a:solidFill>
                  <a:srgbClr val="FFFF00"/>
                </a:solidFill>
                <a:latin typeface="Times New Roman" pitchFamily="18" charset="0"/>
                <a:cs typeface="Times New Roman" pitchFamily="18" charset="0"/>
              </a:rPr>
              <a:t>3.1 Evading C&amp;C </a:t>
            </a:r>
            <a:r>
              <a:rPr lang="en-US" altLang="zh-TW" dirty="0" smtClean="0">
                <a:solidFill>
                  <a:srgbClr val="FFFF00"/>
                </a:solidFill>
                <a:latin typeface="Times New Roman" pitchFamily="18" charset="0"/>
                <a:cs typeface="Times New Roman" pitchFamily="18" charset="0"/>
              </a:rPr>
              <a:t>Detection</a:t>
            </a:r>
            <a:endParaRPr lang="en-US" altLang="zh-TW"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053477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291264" cy="5289451"/>
          </a:xfrm>
        </p:spPr>
        <p:txBody>
          <a:bodyPr/>
          <a:lstStyle/>
          <a:p>
            <a:pPr marL="0" indent="0">
              <a:buNone/>
            </a:pPr>
            <a:r>
              <a:rPr lang="en-US" altLang="zh-CN" dirty="0"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3.2 </a:t>
            </a:r>
            <a:r>
              <a:rPr lang="en-US" altLang="zh-TW" dirty="0">
                <a:solidFill>
                  <a:srgbClr val="FFFF00"/>
                </a:solidFill>
                <a:latin typeface="Times New Roman" pitchFamily="18" charset="0"/>
                <a:cs typeface="Times New Roman" pitchFamily="18" charset="0"/>
              </a:rPr>
              <a:t>Evading Malicious Behaviors </a:t>
            </a:r>
            <a:r>
              <a:rPr lang="en-US" altLang="zh-TW" dirty="0" smtClean="0">
                <a:solidFill>
                  <a:srgbClr val="FFFF00"/>
                </a:solidFill>
                <a:latin typeface="Times New Roman" pitchFamily="18" charset="0"/>
                <a:cs typeface="Times New Roman" pitchFamily="18" charset="0"/>
              </a:rPr>
              <a:t>Detection</a:t>
            </a:r>
            <a:endParaRPr lang="en-US" altLang="zh-TW"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03990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291264" cy="5289451"/>
          </a:xfrm>
        </p:spPr>
        <p:txBody>
          <a:bodyPr/>
          <a:lstStyle/>
          <a:p>
            <a:pPr marL="0" indent="0">
              <a:buNone/>
            </a:pPr>
            <a:r>
              <a:rPr lang="en-US" altLang="zh-CN" dirty="0"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3.3 </a:t>
            </a:r>
            <a:r>
              <a:rPr lang="en-US" altLang="zh-TW" dirty="0">
                <a:solidFill>
                  <a:srgbClr val="FFFF00"/>
                </a:solidFill>
                <a:latin typeface="Times New Roman" pitchFamily="18" charset="0"/>
                <a:cs typeface="Times New Roman" pitchFamily="18" charset="0"/>
              </a:rPr>
              <a:t>Evading Bot Commands </a:t>
            </a:r>
            <a:r>
              <a:rPr lang="en-US" altLang="zh-TW" dirty="0" smtClean="0">
                <a:solidFill>
                  <a:srgbClr val="FFFF00"/>
                </a:solidFill>
                <a:latin typeface="Times New Roman" pitchFamily="18" charset="0"/>
                <a:cs typeface="Times New Roman" pitchFamily="18" charset="0"/>
              </a:rPr>
              <a:t>Detection</a:t>
            </a:r>
            <a:endParaRPr lang="en-US" altLang="zh-TW"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039905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291264" cy="5289451"/>
          </a:xfrm>
        </p:spPr>
        <p:txBody>
          <a:bodyPr/>
          <a:lstStyle/>
          <a:p>
            <a:pPr marL="0" indent="0">
              <a:buNone/>
            </a:pPr>
            <a:endParaRPr lang="zh-CN" altLang="en-US" dirty="0">
              <a:latin typeface="Times New Roman" pitchFamily="18" charset="0"/>
              <a:cs typeface="Times New Roman" pitchFamily="18" charset="0"/>
            </a:endParaRPr>
          </a:p>
        </p:txBody>
      </p:sp>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3.4 </a:t>
            </a:r>
            <a:r>
              <a:rPr lang="en-US" altLang="zh-TW" dirty="0">
                <a:solidFill>
                  <a:srgbClr val="FFFF00"/>
                </a:solidFill>
                <a:latin typeface="Times New Roman" pitchFamily="18" charset="0"/>
                <a:cs typeface="Times New Roman" pitchFamily="18" charset="0"/>
              </a:rPr>
              <a:t>Evading Bots </a:t>
            </a:r>
            <a:r>
              <a:rPr lang="en-US" altLang="zh-TW" dirty="0" smtClean="0">
                <a:solidFill>
                  <a:srgbClr val="FFFF00"/>
                </a:solidFill>
                <a:latin typeface="Times New Roman" pitchFamily="18" charset="0"/>
                <a:cs typeface="Times New Roman" pitchFamily="18" charset="0"/>
              </a:rPr>
              <a:t>Detection</a:t>
            </a:r>
            <a:endParaRPr lang="en-US" altLang="zh-TW"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03990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8"/>
          <p:cNvSpPr>
            <a:spLocks noGrp="1"/>
          </p:cNvSpPr>
          <p:nvPr>
            <p:ph type="title"/>
          </p:nvPr>
        </p:nvSpPr>
        <p:spPr>
          <a:xfrm>
            <a:off x="467544" y="-99392"/>
            <a:ext cx="8229600" cy="1143000"/>
          </a:xfrm>
        </p:spPr>
        <p:txBody>
          <a:bodyPr/>
          <a:lstStyle/>
          <a:p>
            <a:r>
              <a:rPr lang="en-US" altLang="zh-TW" dirty="0" smtClean="0">
                <a:solidFill>
                  <a:srgbClr val="FFFF00"/>
                </a:solidFill>
                <a:latin typeface="Times New Roman" pitchFamily="18" charset="0"/>
                <a:cs typeface="Times New Roman" pitchFamily="18" charset="0"/>
              </a:rPr>
              <a:t>OUTLINE</a:t>
            </a:r>
            <a:endParaRPr lang="zh-TW" altLang="en-US" dirty="0" smtClean="0">
              <a:solidFill>
                <a:srgbClr val="FFFF00"/>
              </a:solidFill>
              <a:latin typeface="Times New Roman" pitchFamily="18" charset="0"/>
              <a:cs typeface="Times New Roman" pitchFamily="18" charset="0"/>
            </a:endParaRPr>
          </a:p>
        </p:txBody>
      </p:sp>
      <p:sp>
        <p:nvSpPr>
          <p:cNvPr id="3075" name="內容版面配置區 9"/>
          <p:cNvSpPr>
            <a:spLocks noGrp="1"/>
          </p:cNvSpPr>
          <p:nvPr>
            <p:ph idx="1"/>
          </p:nvPr>
        </p:nvSpPr>
        <p:spPr/>
        <p:txBody>
          <a:bodyPr>
            <a:normAutofit lnSpcReduction="10000"/>
          </a:bodyPr>
          <a:lstStyle/>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Introduction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Specific Features of </a:t>
            </a:r>
            <a:r>
              <a:rPr lang="en-US" altLang="zh-TW" dirty="0" err="1" smtClean="0">
                <a:solidFill>
                  <a:schemeClr val="bg1">
                    <a:lumMod val="65000"/>
                  </a:schemeClr>
                </a:solidFill>
                <a:latin typeface="Times New Roman" pitchFamily="18" charset="0"/>
                <a:cs typeface="Times New Roman" pitchFamily="18" charset="0"/>
              </a:rPr>
              <a:t>Multiprocess</a:t>
            </a:r>
            <a:r>
              <a:rPr lang="en-US" altLang="zh-TW" dirty="0" smtClean="0">
                <a:solidFill>
                  <a:schemeClr val="bg1">
                    <a:lumMod val="65000"/>
                  </a:schemeClr>
                </a:solidFill>
                <a:latin typeface="Times New Roman" pitchFamily="18" charset="0"/>
                <a:cs typeface="Times New Roman" pitchFamily="18" charset="0"/>
              </a:rPr>
              <a:t> Bot</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Evasion </a:t>
            </a:r>
            <a:r>
              <a:rPr lang="en-US" altLang="zh-TW" dirty="0" smtClean="0">
                <a:solidFill>
                  <a:schemeClr val="bg1">
                    <a:lumMod val="65000"/>
                  </a:schemeClr>
                </a:solidFill>
                <a:latin typeface="Times New Roman" pitchFamily="18" charset="0"/>
                <a:cs typeface="Times New Roman" pitchFamily="18" charset="0"/>
              </a:rPr>
              <a:t>Mechanisms</a:t>
            </a:r>
          </a:p>
          <a:p>
            <a:pPr marL="514350" indent="-514350">
              <a:buFont typeface="Calibri" pitchFamily="34" charset="0"/>
              <a:buAutoNum type="arabicPeriod"/>
            </a:pPr>
            <a:r>
              <a:rPr lang="en-US" altLang="zh-TW" dirty="0">
                <a:latin typeface="Times New Roman" pitchFamily="18" charset="0"/>
                <a:cs typeface="Times New Roman" pitchFamily="18" charset="0"/>
              </a:rPr>
              <a:t>Critical </a:t>
            </a:r>
            <a:r>
              <a:rPr lang="en-US" altLang="zh-TW" dirty="0" smtClean="0">
                <a:latin typeface="Times New Roman" pitchFamily="18" charset="0"/>
                <a:cs typeface="Times New Roman" pitchFamily="18" charset="0"/>
              </a:rPr>
              <a:t>Challenges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Experiments</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Extended </a:t>
            </a:r>
            <a:r>
              <a:rPr lang="en-US" altLang="zh-TW" dirty="0" smtClean="0">
                <a:solidFill>
                  <a:schemeClr val="bg1">
                    <a:lumMod val="65000"/>
                  </a:schemeClr>
                </a:solidFill>
                <a:latin typeface="Times New Roman" pitchFamily="18" charset="0"/>
                <a:cs typeface="Times New Roman" pitchFamily="18" charset="0"/>
              </a:rPr>
              <a:t>Architectures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Discussion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Conclusion</a:t>
            </a:r>
            <a:endParaRPr lang="zh-TW" altLang="en-US" dirty="0">
              <a:solidFill>
                <a:schemeClr val="bg1">
                  <a:lumMod val="6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178067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8"/>
          <p:cNvSpPr>
            <a:spLocks noGrp="1"/>
          </p:cNvSpPr>
          <p:nvPr>
            <p:ph type="title"/>
          </p:nvPr>
        </p:nvSpPr>
        <p:spPr>
          <a:xfrm>
            <a:off x="467544" y="-99392"/>
            <a:ext cx="8229600" cy="1143000"/>
          </a:xfrm>
        </p:spPr>
        <p:txBody>
          <a:bodyPr/>
          <a:lstStyle/>
          <a:p>
            <a:r>
              <a:rPr lang="en-US" altLang="zh-TW" dirty="0" smtClean="0">
                <a:solidFill>
                  <a:srgbClr val="FFFF00"/>
                </a:solidFill>
                <a:latin typeface="Times New Roman" pitchFamily="18" charset="0"/>
                <a:cs typeface="Times New Roman" pitchFamily="18" charset="0"/>
              </a:rPr>
              <a:t>OUTLINE</a:t>
            </a:r>
            <a:endParaRPr lang="zh-TW" altLang="en-US" dirty="0" smtClean="0">
              <a:solidFill>
                <a:srgbClr val="FFFF00"/>
              </a:solidFill>
              <a:latin typeface="Times New Roman" pitchFamily="18" charset="0"/>
              <a:cs typeface="Times New Roman" pitchFamily="18" charset="0"/>
            </a:endParaRPr>
          </a:p>
        </p:txBody>
      </p:sp>
      <p:sp>
        <p:nvSpPr>
          <p:cNvPr id="3075" name="內容版面配置區 9"/>
          <p:cNvSpPr>
            <a:spLocks noGrp="1"/>
          </p:cNvSpPr>
          <p:nvPr>
            <p:ph idx="1"/>
          </p:nvPr>
        </p:nvSpPr>
        <p:spPr/>
        <p:txBody>
          <a:bodyPr>
            <a:normAutofit lnSpcReduction="10000"/>
          </a:bodyPr>
          <a:lstStyle/>
          <a:p>
            <a:pPr marL="514350" indent="-514350">
              <a:buFont typeface="Calibri" pitchFamily="34" charset="0"/>
              <a:buAutoNum type="arabicPeriod"/>
            </a:pPr>
            <a:r>
              <a:rPr lang="en-US" altLang="zh-TW" dirty="0" smtClean="0">
                <a:latin typeface="Times New Roman" pitchFamily="18" charset="0"/>
                <a:cs typeface="Times New Roman" pitchFamily="18" charset="0"/>
              </a:rPr>
              <a:t>Introduction</a:t>
            </a:r>
          </a:p>
          <a:p>
            <a:pPr marL="514350" indent="-514350">
              <a:buFont typeface="Calibri" pitchFamily="34" charset="0"/>
              <a:buAutoNum type="arabicPeriod"/>
            </a:pPr>
            <a:r>
              <a:rPr lang="en-US" altLang="zh-TW" dirty="0" smtClean="0">
                <a:latin typeface="Times New Roman" pitchFamily="18" charset="0"/>
                <a:cs typeface="Times New Roman" pitchFamily="18" charset="0"/>
              </a:rPr>
              <a:t>Specific Features of </a:t>
            </a:r>
            <a:r>
              <a:rPr lang="en-US" altLang="zh-TW" dirty="0" err="1" smtClean="0">
                <a:latin typeface="Times New Roman" pitchFamily="18" charset="0"/>
                <a:cs typeface="Times New Roman" pitchFamily="18" charset="0"/>
              </a:rPr>
              <a:t>Multiprocess</a:t>
            </a:r>
            <a:r>
              <a:rPr lang="en-US" altLang="zh-TW" dirty="0" smtClean="0">
                <a:latin typeface="Times New Roman" pitchFamily="18" charset="0"/>
                <a:cs typeface="Times New Roman" pitchFamily="18" charset="0"/>
              </a:rPr>
              <a:t> Bot</a:t>
            </a:r>
          </a:p>
          <a:p>
            <a:pPr marL="514350" indent="-514350">
              <a:buFont typeface="Calibri" pitchFamily="34" charset="0"/>
              <a:buAutoNum type="arabicPeriod"/>
            </a:pPr>
            <a:r>
              <a:rPr lang="en-US" altLang="zh-TW" dirty="0">
                <a:latin typeface="Times New Roman" pitchFamily="18" charset="0"/>
                <a:cs typeface="Times New Roman" pitchFamily="18" charset="0"/>
              </a:rPr>
              <a:t>Evasion </a:t>
            </a:r>
            <a:r>
              <a:rPr lang="en-US" altLang="zh-TW" dirty="0" smtClean="0">
                <a:latin typeface="Times New Roman" pitchFamily="18" charset="0"/>
                <a:cs typeface="Times New Roman" pitchFamily="18" charset="0"/>
              </a:rPr>
              <a:t>Mechanisms</a:t>
            </a:r>
          </a:p>
          <a:p>
            <a:pPr marL="514350" indent="-514350">
              <a:buFont typeface="Calibri" pitchFamily="34" charset="0"/>
              <a:buAutoNum type="arabicPeriod"/>
            </a:pPr>
            <a:r>
              <a:rPr lang="en-US" altLang="zh-TW" dirty="0">
                <a:latin typeface="Times New Roman" pitchFamily="18" charset="0"/>
                <a:cs typeface="Times New Roman" pitchFamily="18" charset="0"/>
              </a:rPr>
              <a:t>Critical </a:t>
            </a:r>
            <a:r>
              <a:rPr lang="en-US" altLang="zh-TW" dirty="0" smtClean="0">
                <a:latin typeface="Times New Roman" pitchFamily="18" charset="0"/>
                <a:cs typeface="Times New Roman" pitchFamily="18" charset="0"/>
              </a:rPr>
              <a:t>Challenges</a:t>
            </a:r>
          </a:p>
          <a:p>
            <a:pPr marL="514350" indent="-514350">
              <a:buFont typeface="Calibri" pitchFamily="34" charset="0"/>
              <a:buAutoNum type="arabicPeriod"/>
            </a:pPr>
            <a:r>
              <a:rPr lang="en-US" altLang="zh-TW" dirty="0" smtClean="0">
                <a:latin typeface="Times New Roman" pitchFamily="18" charset="0"/>
                <a:cs typeface="Times New Roman" pitchFamily="18" charset="0"/>
              </a:rPr>
              <a:t>Experiments</a:t>
            </a:r>
          </a:p>
          <a:p>
            <a:pPr marL="514350" indent="-514350">
              <a:buFont typeface="Calibri" pitchFamily="34" charset="0"/>
              <a:buAutoNum type="arabicPeriod"/>
            </a:pPr>
            <a:r>
              <a:rPr lang="en-US" altLang="zh-TW" dirty="0">
                <a:latin typeface="Times New Roman" pitchFamily="18" charset="0"/>
                <a:cs typeface="Times New Roman" pitchFamily="18" charset="0"/>
              </a:rPr>
              <a:t>Extended </a:t>
            </a:r>
            <a:r>
              <a:rPr lang="en-US" altLang="zh-TW" dirty="0" smtClean="0">
                <a:latin typeface="Times New Roman" pitchFamily="18" charset="0"/>
                <a:cs typeface="Times New Roman" pitchFamily="18" charset="0"/>
              </a:rPr>
              <a:t>Architectures</a:t>
            </a:r>
          </a:p>
          <a:p>
            <a:pPr marL="514350" indent="-514350">
              <a:buFont typeface="Calibri" pitchFamily="34" charset="0"/>
              <a:buAutoNum type="arabicPeriod"/>
            </a:pPr>
            <a:r>
              <a:rPr lang="en-US" altLang="zh-TW" dirty="0" smtClean="0">
                <a:latin typeface="Times New Roman" pitchFamily="18" charset="0"/>
                <a:cs typeface="Times New Roman" pitchFamily="18" charset="0"/>
              </a:rPr>
              <a:t>Discussion</a:t>
            </a:r>
          </a:p>
          <a:p>
            <a:pPr marL="514350" indent="-514350">
              <a:buFont typeface="Calibri" pitchFamily="34" charset="0"/>
              <a:buAutoNum type="arabicPeriod"/>
            </a:pPr>
            <a:r>
              <a:rPr lang="en-US" altLang="zh-TW" dirty="0" smtClean="0">
                <a:latin typeface="Times New Roman" pitchFamily="18" charset="0"/>
                <a:cs typeface="Times New Roman" pitchFamily="18" charset="0"/>
              </a:rPr>
              <a:t>Conclusion</a:t>
            </a:r>
            <a:endParaRPr lang="zh-TW"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35596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836712"/>
            <a:ext cx="8579296" cy="5289451"/>
          </a:xfrm>
        </p:spPr>
        <p:txBody>
          <a:bodyPr>
            <a:normAutofit fontScale="77500" lnSpcReduction="20000"/>
          </a:bodyPr>
          <a:lstStyle/>
          <a:p>
            <a:pPr marL="514350" indent="-514350">
              <a:buAutoNum type="arabicPeriod"/>
            </a:pPr>
            <a:r>
              <a:rPr lang="en-US" altLang="zh-CN" dirty="0" smtClean="0">
                <a:latin typeface="Times New Roman" pitchFamily="18" charset="0"/>
                <a:cs typeface="Times New Roman" pitchFamily="18" charset="0"/>
              </a:rPr>
              <a:t>Although </a:t>
            </a:r>
            <a:r>
              <a:rPr lang="en-US" altLang="zh-CN" dirty="0" err="1">
                <a:latin typeface="Times New Roman" pitchFamily="18" charset="0"/>
                <a:cs typeface="Times New Roman" pitchFamily="18" charset="0"/>
              </a:rPr>
              <a:t>multiprocess</a:t>
            </a:r>
            <a:r>
              <a:rPr lang="en-US" altLang="zh-CN" dirty="0">
                <a:latin typeface="Times New Roman" pitchFamily="18" charset="0"/>
                <a:cs typeface="Times New Roman" pitchFamily="18" charset="0"/>
              </a:rPr>
              <a:t> bot is able to evade behavior-based bot detection approaches, it still has many critical challenges. We will present two of </a:t>
            </a:r>
            <a:r>
              <a:rPr lang="en-US" altLang="zh-CN" dirty="0" smtClean="0">
                <a:latin typeface="Times New Roman" pitchFamily="18" charset="0"/>
                <a:cs typeface="Times New Roman" pitchFamily="18" charset="0"/>
              </a:rPr>
              <a:t>them: bootstrap </a:t>
            </a:r>
            <a:r>
              <a:rPr lang="en-US" altLang="zh-CN" dirty="0">
                <a:latin typeface="Times New Roman" pitchFamily="18" charset="0"/>
                <a:cs typeface="Times New Roman" pitchFamily="18" charset="0"/>
              </a:rPr>
              <a:t>mechanism, and </a:t>
            </a:r>
            <a:r>
              <a:rPr lang="en-US" altLang="zh-CN" dirty="0" smtClean="0">
                <a:latin typeface="Times New Roman" pitchFamily="18" charset="0"/>
                <a:cs typeface="Times New Roman" pitchFamily="18" charset="0"/>
              </a:rPr>
              <a:t>process communication </a:t>
            </a:r>
            <a:r>
              <a:rPr lang="en-US" altLang="zh-CN" dirty="0">
                <a:latin typeface="Times New Roman" pitchFamily="18" charset="0"/>
                <a:cs typeface="Times New Roman" pitchFamily="18" charset="0"/>
              </a:rPr>
              <a:t>mechanism</a:t>
            </a:r>
            <a:r>
              <a:rPr lang="en-US" altLang="zh-CN" dirty="0" smtClean="0">
                <a:latin typeface="Times New Roman" pitchFamily="18" charset="0"/>
                <a:cs typeface="Times New Roman" pitchFamily="18" charset="0"/>
              </a:rPr>
              <a:t>.</a:t>
            </a:r>
          </a:p>
          <a:p>
            <a:pPr marL="514350" indent="-514350">
              <a:buAutoNum type="arabicPeriod"/>
            </a:pPr>
            <a:r>
              <a:rPr lang="en-US" altLang="zh-CN" dirty="0">
                <a:latin typeface="Times New Roman" pitchFamily="18" charset="0"/>
                <a:cs typeface="Times New Roman" pitchFamily="18" charset="0"/>
              </a:rPr>
              <a:t>Conventional bot which has one process only needs to start itself, while </a:t>
            </a:r>
            <a:r>
              <a:rPr lang="en-US" altLang="zh-CN" dirty="0" err="1">
                <a:latin typeface="Times New Roman" pitchFamily="18" charset="0"/>
                <a:cs typeface="Times New Roman" pitchFamily="18" charset="0"/>
              </a:rPr>
              <a:t>multiprocess</a:t>
            </a:r>
            <a:r>
              <a:rPr lang="en-US" altLang="zh-CN" dirty="0">
                <a:latin typeface="Times New Roman" pitchFamily="18" charset="0"/>
                <a:cs typeface="Times New Roman" pitchFamily="18" charset="0"/>
              </a:rPr>
              <a:t> bot </a:t>
            </a:r>
            <a:r>
              <a:rPr lang="en-US" altLang="zh-CN" dirty="0" smtClean="0">
                <a:latin typeface="Times New Roman" pitchFamily="18" charset="0"/>
                <a:cs typeface="Times New Roman" pitchFamily="18" charset="0"/>
              </a:rPr>
              <a:t>needs </a:t>
            </a:r>
            <a:r>
              <a:rPr lang="en-US" altLang="zh-CN" dirty="0">
                <a:latin typeface="Times New Roman" pitchFamily="18" charset="0"/>
                <a:cs typeface="Times New Roman" pitchFamily="18" charset="0"/>
              </a:rPr>
              <a:t>to start all the processes. </a:t>
            </a:r>
            <a:r>
              <a:rPr lang="en-US" altLang="zh-CN" dirty="0" err="1">
                <a:latin typeface="Times New Roman" pitchFamily="18" charset="0"/>
                <a:cs typeface="Times New Roman" pitchFamily="18" charset="0"/>
              </a:rPr>
              <a:t>Multiprocess</a:t>
            </a:r>
            <a:r>
              <a:rPr lang="en-US" altLang="zh-CN" dirty="0">
                <a:latin typeface="Times New Roman" pitchFamily="18" charset="0"/>
                <a:cs typeface="Times New Roman" pitchFamily="18" charset="0"/>
              </a:rPr>
              <a:t> bot may run in the hosts stealthily, while the bootstrap of all the processes is not easy to accomplish stealthily. If the bootstrap mechanism is not well designed, </a:t>
            </a:r>
            <a:r>
              <a:rPr lang="en-US" altLang="zh-CN" dirty="0" err="1">
                <a:latin typeface="Times New Roman" pitchFamily="18" charset="0"/>
                <a:cs typeface="Times New Roman" pitchFamily="18" charset="0"/>
              </a:rPr>
              <a:t>multiprocess</a:t>
            </a:r>
            <a:r>
              <a:rPr lang="en-US" altLang="zh-CN" dirty="0">
                <a:latin typeface="Times New Roman" pitchFamily="18" charset="0"/>
                <a:cs typeface="Times New Roman" pitchFamily="18" charset="0"/>
              </a:rPr>
              <a:t> bot may be detected at the startup stage</a:t>
            </a:r>
            <a:r>
              <a:rPr lang="en-US" altLang="zh-CN" dirty="0" smtClean="0">
                <a:latin typeface="Times New Roman" pitchFamily="18" charset="0"/>
                <a:cs typeface="Times New Roman" pitchFamily="18" charset="0"/>
              </a:rPr>
              <a:t>.</a:t>
            </a:r>
          </a:p>
          <a:p>
            <a:pPr marL="514350" indent="-514350">
              <a:buAutoNum type="arabicPeriod"/>
            </a:pPr>
            <a:r>
              <a:rPr lang="en-US" altLang="zh-CN" dirty="0">
                <a:latin typeface="Times New Roman" pitchFamily="18" charset="0"/>
                <a:cs typeface="Times New Roman" pitchFamily="18" charset="0"/>
              </a:rPr>
              <a:t>IPC data may be easy to capture, while it may not be easy to identify the suspicious data from the variety benign IPC data. Covert channels are difficult to detect and changeable. Thus the process communication mechanisms make the detection more difficult.</a:t>
            </a:r>
            <a:endParaRPr lang="zh-CN" altLang="en-US" dirty="0">
              <a:latin typeface="Times New Roman" pitchFamily="18" charset="0"/>
              <a:cs typeface="Times New Roman" pitchFamily="18" charset="0"/>
            </a:endParaRPr>
          </a:p>
        </p:txBody>
      </p:sp>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4. </a:t>
            </a:r>
            <a:r>
              <a:rPr lang="en-US" altLang="zh-TW" dirty="0">
                <a:solidFill>
                  <a:srgbClr val="FFFF00"/>
                </a:solidFill>
                <a:latin typeface="Times New Roman" pitchFamily="18" charset="0"/>
                <a:cs typeface="Times New Roman" pitchFamily="18" charset="0"/>
              </a:rPr>
              <a:t>Critical </a:t>
            </a:r>
            <a:r>
              <a:rPr lang="en-US" altLang="zh-TW" dirty="0" smtClean="0">
                <a:solidFill>
                  <a:srgbClr val="FFFF00"/>
                </a:solidFill>
                <a:latin typeface="Times New Roman" pitchFamily="18" charset="0"/>
                <a:cs typeface="Times New Roman" pitchFamily="18" charset="0"/>
              </a:rPr>
              <a:t>Challenges</a:t>
            </a:r>
            <a:endParaRPr lang="en-US" altLang="zh-TW"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30775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8"/>
          <p:cNvSpPr>
            <a:spLocks noGrp="1"/>
          </p:cNvSpPr>
          <p:nvPr>
            <p:ph type="title"/>
          </p:nvPr>
        </p:nvSpPr>
        <p:spPr>
          <a:xfrm>
            <a:off x="467544" y="-99392"/>
            <a:ext cx="8229600" cy="1143000"/>
          </a:xfrm>
        </p:spPr>
        <p:txBody>
          <a:bodyPr/>
          <a:lstStyle/>
          <a:p>
            <a:r>
              <a:rPr lang="en-US" altLang="zh-TW" dirty="0" smtClean="0">
                <a:solidFill>
                  <a:srgbClr val="FFFF00"/>
                </a:solidFill>
                <a:latin typeface="Times New Roman" pitchFamily="18" charset="0"/>
                <a:cs typeface="Times New Roman" pitchFamily="18" charset="0"/>
              </a:rPr>
              <a:t>OUTLINE</a:t>
            </a:r>
            <a:endParaRPr lang="zh-TW" altLang="en-US" dirty="0" smtClean="0">
              <a:solidFill>
                <a:srgbClr val="FFFF00"/>
              </a:solidFill>
              <a:latin typeface="Times New Roman" pitchFamily="18" charset="0"/>
              <a:cs typeface="Times New Roman" pitchFamily="18" charset="0"/>
            </a:endParaRPr>
          </a:p>
        </p:txBody>
      </p:sp>
      <p:sp>
        <p:nvSpPr>
          <p:cNvPr id="3075" name="內容版面配置區 9"/>
          <p:cNvSpPr>
            <a:spLocks noGrp="1"/>
          </p:cNvSpPr>
          <p:nvPr>
            <p:ph idx="1"/>
          </p:nvPr>
        </p:nvSpPr>
        <p:spPr/>
        <p:txBody>
          <a:bodyPr>
            <a:normAutofit lnSpcReduction="10000"/>
          </a:bodyPr>
          <a:lstStyle/>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Introduction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Specific Features of </a:t>
            </a:r>
            <a:r>
              <a:rPr lang="en-US" altLang="zh-TW" dirty="0" err="1" smtClean="0">
                <a:solidFill>
                  <a:schemeClr val="bg1">
                    <a:lumMod val="65000"/>
                  </a:schemeClr>
                </a:solidFill>
                <a:latin typeface="Times New Roman" pitchFamily="18" charset="0"/>
                <a:cs typeface="Times New Roman" pitchFamily="18" charset="0"/>
              </a:rPr>
              <a:t>Multiprocess</a:t>
            </a:r>
            <a:r>
              <a:rPr lang="en-US" altLang="zh-TW" dirty="0" smtClean="0">
                <a:solidFill>
                  <a:schemeClr val="bg1">
                    <a:lumMod val="65000"/>
                  </a:schemeClr>
                </a:solidFill>
                <a:latin typeface="Times New Roman" pitchFamily="18" charset="0"/>
                <a:cs typeface="Times New Roman" pitchFamily="18" charset="0"/>
              </a:rPr>
              <a:t> Bot</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Evasion </a:t>
            </a:r>
            <a:r>
              <a:rPr lang="en-US" altLang="zh-TW" dirty="0" smtClean="0">
                <a:solidFill>
                  <a:schemeClr val="bg1">
                    <a:lumMod val="65000"/>
                  </a:schemeClr>
                </a:solidFill>
                <a:latin typeface="Times New Roman" pitchFamily="18" charset="0"/>
                <a:cs typeface="Times New Roman" pitchFamily="18" charset="0"/>
              </a:rPr>
              <a:t>Mechanisms</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Critical </a:t>
            </a:r>
            <a:r>
              <a:rPr lang="en-US" altLang="zh-TW" dirty="0" smtClean="0">
                <a:solidFill>
                  <a:schemeClr val="bg1">
                    <a:lumMod val="65000"/>
                  </a:schemeClr>
                </a:solidFill>
                <a:latin typeface="Times New Roman" pitchFamily="18" charset="0"/>
                <a:cs typeface="Times New Roman" pitchFamily="18" charset="0"/>
              </a:rPr>
              <a:t>Challenges</a:t>
            </a:r>
          </a:p>
          <a:p>
            <a:pPr marL="514350" indent="-514350">
              <a:buFont typeface="Calibri" pitchFamily="34" charset="0"/>
              <a:buAutoNum type="arabicPeriod"/>
            </a:pPr>
            <a:r>
              <a:rPr lang="en-US" altLang="zh-TW" dirty="0" smtClean="0">
                <a:latin typeface="Times New Roman" pitchFamily="18" charset="0"/>
                <a:cs typeface="Times New Roman" pitchFamily="18" charset="0"/>
              </a:rPr>
              <a:t>Experiments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Extended Architectures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Discussion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Conclusion</a:t>
            </a:r>
            <a:endParaRPr lang="zh-TW" altLang="en-US" dirty="0">
              <a:solidFill>
                <a:schemeClr val="bg1">
                  <a:lumMod val="6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6968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836712"/>
            <a:ext cx="8579296" cy="5289451"/>
          </a:xfrm>
        </p:spPr>
        <p:txBody>
          <a:bodyPr>
            <a:normAutofit/>
          </a:bodyPr>
          <a:lstStyle/>
          <a:p>
            <a:pPr marL="514350" indent="-514350">
              <a:buAutoNum type="arabicPeriod"/>
            </a:pPr>
            <a:endParaRPr lang="zh-CN" altLang="en-US" dirty="0">
              <a:latin typeface="Times New Roman" pitchFamily="18" charset="0"/>
              <a:cs typeface="Times New Roman" pitchFamily="18" charset="0"/>
            </a:endParaRPr>
          </a:p>
        </p:txBody>
      </p:sp>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mtClean="0">
                <a:solidFill>
                  <a:srgbClr val="FFFF00"/>
                </a:solidFill>
                <a:latin typeface="Times New Roman" pitchFamily="18" charset="0"/>
                <a:cs typeface="Times New Roman" pitchFamily="18" charset="0"/>
              </a:rPr>
              <a:t>5.1 </a:t>
            </a:r>
            <a:r>
              <a:rPr lang="en-US" altLang="zh-TW" dirty="0">
                <a:solidFill>
                  <a:srgbClr val="FFFF00"/>
                </a:solidFill>
                <a:latin typeface="Times New Roman" pitchFamily="18" charset="0"/>
                <a:cs typeface="Times New Roman" pitchFamily="18" charset="0"/>
              </a:rPr>
              <a:t>Prototype </a:t>
            </a:r>
            <a:r>
              <a:rPr lang="en-US" altLang="zh-TW" dirty="0" smtClean="0">
                <a:solidFill>
                  <a:srgbClr val="FFFF00"/>
                </a:solidFill>
                <a:latin typeface="Times New Roman" pitchFamily="18" charset="0"/>
                <a:cs typeface="Times New Roman" pitchFamily="18" charset="0"/>
              </a:rPr>
              <a:t>Architecture</a:t>
            </a:r>
            <a:endParaRPr lang="en-US" altLang="zh-TW" dirty="0">
              <a:solidFill>
                <a:srgbClr val="FFFF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479" y="3014080"/>
            <a:ext cx="66960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148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03179772"/>
              </p:ext>
            </p:extLst>
          </p:nvPr>
        </p:nvGraphicFramePr>
        <p:xfrm>
          <a:off x="0" y="3810208"/>
          <a:ext cx="9108504" cy="2931160"/>
        </p:xfrm>
        <a:graphic>
          <a:graphicData uri="http://schemas.openxmlformats.org/drawingml/2006/table">
            <a:tbl>
              <a:tblPr firstRow="1" bandRow="1">
                <a:tableStyleId>{7DF18680-E054-41AD-8BC1-D1AEF772440D}</a:tableStyleId>
              </a:tblPr>
              <a:tblGrid>
                <a:gridCol w="7308304"/>
                <a:gridCol w="1800200"/>
              </a:tblGrid>
              <a:tr h="370840">
                <a:tc>
                  <a:txBody>
                    <a:bodyPr/>
                    <a:lstStyle/>
                    <a:p>
                      <a:pPr algn="ctr"/>
                      <a:r>
                        <a:rPr lang="en-US" altLang="zh-CN" dirty="0" smtClean="0">
                          <a:latin typeface="Times New Roman" pitchFamily="18" charset="0"/>
                          <a:cs typeface="Times New Roman" pitchFamily="18" charset="0"/>
                        </a:rPr>
                        <a:t>File / URL</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Detection ratio</a:t>
                      </a:r>
                    </a:p>
                  </a:txBody>
                  <a:tcPr/>
                </a:tc>
              </a:tr>
              <a:tr h="370840">
                <a:tc>
                  <a:txBody>
                    <a:bodyPr/>
                    <a:lstStyle/>
                    <a:p>
                      <a:pPr algn="ctr"/>
                      <a:r>
                        <a:rPr lang="en-US" altLang="zh-CN" dirty="0" smtClean="0">
                          <a:latin typeface="Times New Roman" pitchFamily="18" charset="0"/>
                          <a:cs typeface="Times New Roman" pitchFamily="18" charset="0"/>
                        </a:rPr>
                        <a:t>Single_Mini_Zeus.exe</a:t>
                      </a:r>
                    </a:p>
                    <a:p>
                      <a:pPr algn="ctr"/>
                      <a:r>
                        <a:rPr lang="en-US" altLang="zh-CN" dirty="0" smtClean="0">
                          <a:latin typeface="Times New Roman" pitchFamily="18" charset="0"/>
                          <a:cs typeface="Times New Roman" pitchFamily="18" charset="0"/>
                        </a:rPr>
                        <a:t>71e82907ae2a45fc51071910b7db39a62675b190f26e444b796eb81dbdfad77f</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28 / 47</a:t>
                      </a:r>
                      <a:endParaRPr lang="zh-CN" altLang="en-US" dirty="0">
                        <a:latin typeface="Times New Roman" pitchFamily="18" charset="0"/>
                        <a:cs typeface="Times New Roman" pitchFamily="18" charset="0"/>
                      </a:endParaRPr>
                    </a:p>
                  </a:txBody>
                  <a:tcPr/>
                </a:tc>
              </a:tr>
              <a:tr h="370840">
                <a:tc>
                  <a:txBody>
                    <a:bodyPr/>
                    <a:lstStyle/>
                    <a:p>
                      <a:pPr algn="ctr"/>
                      <a:r>
                        <a:rPr lang="en-US" altLang="zh-CN" dirty="0" smtClean="0">
                          <a:latin typeface="Times New Roman" pitchFamily="18" charset="0"/>
                          <a:cs typeface="Times New Roman" pitchFamily="18" charset="0"/>
                        </a:rPr>
                        <a:t>SendInfo.exe</a:t>
                      </a:r>
                    </a:p>
                    <a:p>
                      <a:pPr algn="ctr"/>
                      <a:r>
                        <a:rPr lang="en-US" altLang="zh-CN" dirty="0" smtClean="0">
                          <a:latin typeface="Times New Roman" pitchFamily="18" charset="0"/>
                          <a:cs typeface="Times New Roman" pitchFamily="18" charset="0"/>
                        </a:rPr>
                        <a:t>5d86d1fabefb094034e192039a5d75d5f982205b1149f5684bf3e74dc6e63224</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6 / 33</a:t>
                      </a:r>
                      <a:endParaRPr lang="zh-CN" altLang="en-US" dirty="0">
                        <a:latin typeface="Times New Roman" pitchFamily="18" charset="0"/>
                        <a:cs typeface="Times New Roman" pitchFamily="18" charset="0"/>
                      </a:endParaRPr>
                    </a:p>
                  </a:txBody>
                  <a:tcPr/>
                </a:tc>
              </a:tr>
              <a:tr h="370840">
                <a:tc>
                  <a:txBody>
                    <a:bodyPr/>
                    <a:lstStyle/>
                    <a:p>
                      <a:pPr algn="ctr"/>
                      <a:r>
                        <a:rPr lang="en-US" altLang="zh-CN" dirty="0" smtClean="0">
                          <a:latin typeface="Times New Roman" pitchFamily="18" charset="0"/>
                          <a:cs typeface="Times New Roman" pitchFamily="18" charset="0"/>
                        </a:rPr>
                        <a:t>NamedPipeServer.exe</a:t>
                      </a:r>
                    </a:p>
                    <a:p>
                      <a:pPr algn="ctr"/>
                      <a:r>
                        <a:rPr lang="en-US" altLang="zh-CN" dirty="0" smtClean="0">
                          <a:latin typeface="Times New Roman" pitchFamily="18" charset="0"/>
                          <a:cs typeface="Times New Roman" pitchFamily="18" charset="0"/>
                        </a:rPr>
                        <a:t>edb8897344e40b237c7d99ed6f5177f39c0b99f693a7b619e168c667058f0d55</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2 / 47</a:t>
                      </a:r>
                      <a:endParaRPr lang="zh-CN" altLang="en-US" dirty="0">
                        <a:latin typeface="Times New Roman" pitchFamily="18" charset="0"/>
                        <a:cs typeface="Times New Roman" pitchFamily="18" charset="0"/>
                      </a:endParaRPr>
                    </a:p>
                  </a:txBody>
                  <a:tcPr/>
                </a:tc>
              </a:tr>
              <a:tr h="370840">
                <a:tc>
                  <a:txBody>
                    <a:bodyPr/>
                    <a:lstStyle/>
                    <a:p>
                      <a:pPr algn="ctr"/>
                      <a:r>
                        <a:rPr lang="en-US" altLang="zh-CN" dirty="0" smtClean="0">
                          <a:latin typeface="Times New Roman" pitchFamily="18" charset="0"/>
                          <a:cs typeface="Times New Roman" pitchFamily="18" charset="0"/>
                        </a:rPr>
                        <a:t>Mini_Zeus.exe</a:t>
                      </a:r>
                    </a:p>
                    <a:p>
                      <a:pPr algn="ctr"/>
                      <a:r>
                        <a:rPr lang="en-US" altLang="zh-CN" dirty="0" smtClean="0">
                          <a:latin typeface="Times New Roman" pitchFamily="18" charset="0"/>
                          <a:cs typeface="Times New Roman" pitchFamily="18" charset="0"/>
                        </a:rPr>
                        <a:t>0647dcd190af0e7519f2a4f003a6502e6186776be609c5494fe23cd6335fada5</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13/47</a:t>
                      </a:r>
                      <a:endParaRPr lang="zh-CN" altLang="en-US" dirty="0">
                        <a:latin typeface="Times New Roman" pitchFamily="18" charset="0"/>
                        <a:cs typeface="Times New Roman" pitchFamily="18" charset="0"/>
                      </a:endParaRPr>
                    </a:p>
                  </a:txBody>
                  <a:tcPr/>
                </a:tc>
              </a:tr>
            </a:tbl>
          </a:graphicData>
        </a:graphic>
      </p:graphicFrame>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5.2 </a:t>
            </a:r>
            <a:r>
              <a:rPr lang="en-US" altLang="zh-TW" dirty="0">
                <a:solidFill>
                  <a:srgbClr val="FFFF00"/>
                </a:solidFill>
                <a:latin typeface="Times New Roman" pitchFamily="18" charset="0"/>
                <a:cs typeface="Times New Roman" pitchFamily="18" charset="0"/>
              </a:rPr>
              <a:t>Signature Analysis</a:t>
            </a:r>
            <a:endParaRPr lang="en-US" altLang="zh-TW"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43141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836712"/>
            <a:ext cx="8928992" cy="5832648"/>
          </a:xfrm>
        </p:spPr>
        <p:txBody>
          <a:bodyPr/>
          <a:lstStyle/>
          <a:p>
            <a:endParaRPr lang="zh-CN" altLang="en-US"/>
          </a:p>
        </p:txBody>
      </p:sp>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5.3 </a:t>
            </a:r>
            <a:r>
              <a:rPr lang="en-US" altLang="zh-TW" dirty="0">
                <a:solidFill>
                  <a:srgbClr val="FFFF00"/>
                </a:solidFill>
                <a:latin typeface="Times New Roman" pitchFamily="18" charset="0"/>
                <a:cs typeface="Times New Roman" pitchFamily="18" charset="0"/>
              </a:rPr>
              <a:t>Behavior Analysis</a:t>
            </a:r>
            <a:endParaRPr lang="en-US" altLang="zh-TW"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901310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8"/>
          <p:cNvSpPr>
            <a:spLocks noGrp="1"/>
          </p:cNvSpPr>
          <p:nvPr>
            <p:ph type="title"/>
          </p:nvPr>
        </p:nvSpPr>
        <p:spPr>
          <a:xfrm>
            <a:off x="467544" y="-99392"/>
            <a:ext cx="8229600" cy="1143000"/>
          </a:xfrm>
        </p:spPr>
        <p:txBody>
          <a:bodyPr/>
          <a:lstStyle/>
          <a:p>
            <a:r>
              <a:rPr lang="en-US" altLang="zh-TW" dirty="0" smtClean="0">
                <a:solidFill>
                  <a:srgbClr val="FFFF00"/>
                </a:solidFill>
                <a:latin typeface="Times New Roman" pitchFamily="18" charset="0"/>
                <a:cs typeface="Times New Roman" pitchFamily="18" charset="0"/>
              </a:rPr>
              <a:t>OUTLINE</a:t>
            </a:r>
            <a:endParaRPr lang="zh-TW" altLang="en-US" dirty="0" smtClean="0">
              <a:solidFill>
                <a:srgbClr val="FFFF00"/>
              </a:solidFill>
              <a:latin typeface="Times New Roman" pitchFamily="18" charset="0"/>
              <a:cs typeface="Times New Roman" pitchFamily="18" charset="0"/>
            </a:endParaRPr>
          </a:p>
        </p:txBody>
      </p:sp>
      <p:sp>
        <p:nvSpPr>
          <p:cNvPr id="3075" name="內容版面配置區 9"/>
          <p:cNvSpPr>
            <a:spLocks noGrp="1"/>
          </p:cNvSpPr>
          <p:nvPr>
            <p:ph idx="1"/>
          </p:nvPr>
        </p:nvSpPr>
        <p:spPr/>
        <p:txBody>
          <a:bodyPr>
            <a:normAutofit lnSpcReduction="10000"/>
          </a:bodyPr>
          <a:lstStyle/>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Introduction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Specific Features of </a:t>
            </a:r>
            <a:r>
              <a:rPr lang="en-US" altLang="zh-TW" dirty="0" err="1" smtClean="0">
                <a:solidFill>
                  <a:schemeClr val="bg1">
                    <a:lumMod val="65000"/>
                  </a:schemeClr>
                </a:solidFill>
                <a:latin typeface="Times New Roman" pitchFamily="18" charset="0"/>
                <a:cs typeface="Times New Roman" pitchFamily="18" charset="0"/>
              </a:rPr>
              <a:t>Multiprocess</a:t>
            </a:r>
            <a:r>
              <a:rPr lang="en-US" altLang="zh-TW" dirty="0" smtClean="0">
                <a:solidFill>
                  <a:schemeClr val="bg1">
                    <a:lumMod val="65000"/>
                  </a:schemeClr>
                </a:solidFill>
                <a:latin typeface="Times New Roman" pitchFamily="18" charset="0"/>
                <a:cs typeface="Times New Roman" pitchFamily="18" charset="0"/>
              </a:rPr>
              <a:t> Bot</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Evasion </a:t>
            </a:r>
            <a:r>
              <a:rPr lang="en-US" altLang="zh-TW" dirty="0" smtClean="0">
                <a:solidFill>
                  <a:schemeClr val="bg1">
                    <a:lumMod val="65000"/>
                  </a:schemeClr>
                </a:solidFill>
                <a:latin typeface="Times New Roman" pitchFamily="18" charset="0"/>
                <a:cs typeface="Times New Roman" pitchFamily="18" charset="0"/>
              </a:rPr>
              <a:t>Mechanisms</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Critical </a:t>
            </a:r>
            <a:r>
              <a:rPr lang="en-US" altLang="zh-TW" dirty="0" smtClean="0">
                <a:solidFill>
                  <a:schemeClr val="bg1">
                    <a:lumMod val="65000"/>
                  </a:schemeClr>
                </a:solidFill>
                <a:latin typeface="Times New Roman" pitchFamily="18" charset="0"/>
                <a:cs typeface="Times New Roman" pitchFamily="18" charset="0"/>
              </a:rPr>
              <a:t>Challenges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Experiments</a:t>
            </a:r>
          </a:p>
          <a:p>
            <a:pPr marL="514350" indent="-514350">
              <a:buFont typeface="Calibri" pitchFamily="34" charset="0"/>
              <a:buAutoNum type="arabicPeriod"/>
            </a:pPr>
            <a:r>
              <a:rPr lang="en-US" altLang="zh-TW" dirty="0">
                <a:latin typeface="Times New Roman" pitchFamily="18" charset="0"/>
                <a:cs typeface="Times New Roman" pitchFamily="18" charset="0"/>
              </a:rPr>
              <a:t>Extended </a:t>
            </a:r>
            <a:r>
              <a:rPr lang="en-US" altLang="zh-TW" dirty="0" smtClean="0">
                <a:latin typeface="Times New Roman" pitchFamily="18" charset="0"/>
                <a:cs typeface="Times New Roman" pitchFamily="18" charset="0"/>
              </a:rPr>
              <a:t>Architectures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Discussion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Conclusion</a:t>
            </a:r>
            <a:endParaRPr lang="zh-TW" altLang="en-US" dirty="0">
              <a:solidFill>
                <a:schemeClr val="bg1">
                  <a:lumMod val="6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43169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836712"/>
            <a:ext cx="8856984" cy="5760640"/>
          </a:xfrm>
        </p:spPr>
        <p:txBody>
          <a:bodyPr/>
          <a:lstStyle/>
          <a:p>
            <a:r>
              <a:rPr lang="en-US" altLang="zh-CN" dirty="0" smtClean="0">
                <a:latin typeface="Times New Roman" pitchFamily="18" charset="0"/>
                <a:cs typeface="Times New Roman" pitchFamily="18" charset="0"/>
              </a:rPr>
              <a:t>Six </a:t>
            </a:r>
            <a:r>
              <a:rPr lang="en-US" altLang="zh-CN" dirty="0">
                <a:latin typeface="Times New Roman" pitchFamily="18" charset="0"/>
                <a:cs typeface="Times New Roman" pitchFamily="18" charset="0"/>
              </a:rPr>
              <a:t>more architectures</a:t>
            </a:r>
            <a:endParaRPr lang="zh-CN" altLang="en-US" dirty="0">
              <a:latin typeface="Times New Roman" pitchFamily="18" charset="0"/>
              <a:cs typeface="Times New Roman" pitchFamily="18" charset="0"/>
            </a:endParaRPr>
          </a:p>
        </p:txBody>
      </p:sp>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6 </a:t>
            </a:r>
            <a:r>
              <a:rPr lang="en-US" altLang="zh-TW" dirty="0">
                <a:solidFill>
                  <a:srgbClr val="FFFF00"/>
                </a:solidFill>
                <a:latin typeface="Times New Roman" pitchFamily="18" charset="0"/>
                <a:cs typeface="Times New Roman" pitchFamily="18" charset="0"/>
              </a:rPr>
              <a:t>Extended Architectures of </a:t>
            </a:r>
            <a:r>
              <a:rPr lang="en-US" altLang="zh-TW" dirty="0" err="1" smtClean="0">
                <a:solidFill>
                  <a:srgbClr val="FFFF00"/>
                </a:solidFill>
                <a:latin typeface="Times New Roman" pitchFamily="18" charset="0"/>
                <a:cs typeface="Times New Roman" pitchFamily="18" charset="0"/>
              </a:rPr>
              <a:t>Multiprocess</a:t>
            </a:r>
            <a:r>
              <a:rPr lang="en-US" altLang="zh-TW" dirty="0" smtClean="0">
                <a:solidFill>
                  <a:srgbClr val="FFFF00"/>
                </a:solidFill>
                <a:latin typeface="Times New Roman" pitchFamily="18" charset="0"/>
                <a:cs typeface="Times New Roman" pitchFamily="18" charset="0"/>
              </a:rPr>
              <a:t> Bot</a:t>
            </a:r>
            <a:endParaRPr lang="en-US" altLang="zh-TW" dirty="0">
              <a:solidFill>
                <a:srgbClr val="FFFF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989" y="2636912"/>
            <a:ext cx="7143379" cy="4153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465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435280" cy="5145435"/>
          </a:xfrm>
        </p:spPr>
        <p:txBody>
          <a:bodyPr/>
          <a:lstStyle/>
          <a:p>
            <a:r>
              <a:rPr lang="en-US" altLang="zh-CN" dirty="0" smtClean="0">
                <a:latin typeface="Times New Roman" pitchFamily="18" charset="0"/>
                <a:cs typeface="Times New Roman" pitchFamily="18" charset="0"/>
              </a:rPr>
              <a:t>Four </a:t>
            </a:r>
            <a:r>
              <a:rPr lang="en-US" altLang="zh-CN" dirty="0">
                <a:latin typeface="Times New Roman" pitchFamily="18" charset="0"/>
                <a:cs typeface="Times New Roman" pitchFamily="18" charset="0"/>
              </a:rPr>
              <a:t>extension rules</a:t>
            </a:r>
            <a:endParaRPr lang="zh-CN" altLang="en-US" dirty="0">
              <a:latin typeface="Times New Roman" pitchFamily="18" charset="0"/>
              <a:cs typeface="Times New Roman" pitchFamily="18" charset="0"/>
            </a:endParaRPr>
          </a:p>
        </p:txBody>
      </p:sp>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6 </a:t>
            </a:r>
            <a:r>
              <a:rPr lang="en-US" altLang="zh-TW" dirty="0">
                <a:solidFill>
                  <a:srgbClr val="FFFF00"/>
                </a:solidFill>
                <a:latin typeface="Times New Roman" pitchFamily="18" charset="0"/>
                <a:cs typeface="Times New Roman" pitchFamily="18" charset="0"/>
              </a:rPr>
              <a:t>Extended Architectures of </a:t>
            </a:r>
            <a:r>
              <a:rPr lang="en-US" altLang="zh-TW" dirty="0" err="1" smtClean="0">
                <a:solidFill>
                  <a:srgbClr val="FFFF00"/>
                </a:solidFill>
                <a:latin typeface="Times New Roman" pitchFamily="18" charset="0"/>
                <a:cs typeface="Times New Roman" pitchFamily="18" charset="0"/>
              </a:rPr>
              <a:t>Multiprocess</a:t>
            </a:r>
            <a:r>
              <a:rPr lang="en-US" altLang="zh-TW" dirty="0" smtClean="0">
                <a:solidFill>
                  <a:srgbClr val="FFFF00"/>
                </a:solidFill>
                <a:latin typeface="Times New Roman" pitchFamily="18" charset="0"/>
                <a:cs typeface="Times New Roman" pitchFamily="18" charset="0"/>
              </a:rPr>
              <a:t> Bot</a:t>
            </a:r>
            <a:endParaRPr lang="en-US" altLang="zh-TW"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281798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8"/>
          <p:cNvSpPr>
            <a:spLocks noGrp="1"/>
          </p:cNvSpPr>
          <p:nvPr>
            <p:ph type="title"/>
          </p:nvPr>
        </p:nvSpPr>
        <p:spPr>
          <a:xfrm>
            <a:off x="467544" y="-99392"/>
            <a:ext cx="8229600" cy="1143000"/>
          </a:xfrm>
        </p:spPr>
        <p:txBody>
          <a:bodyPr/>
          <a:lstStyle/>
          <a:p>
            <a:r>
              <a:rPr lang="en-US" altLang="zh-TW" dirty="0" smtClean="0">
                <a:solidFill>
                  <a:srgbClr val="FFFF00"/>
                </a:solidFill>
                <a:latin typeface="Times New Roman" pitchFamily="18" charset="0"/>
                <a:cs typeface="Times New Roman" pitchFamily="18" charset="0"/>
              </a:rPr>
              <a:t>OUTLINE</a:t>
            </a:r>
            <a:endParaRPr lang="zh-TW" altLang="en-US" dirty="0" smtClean="0">
              <a:solidFill>
                <a:srgbClr val="FFFF00"/>
              </a:solidFill>
              <a:latin typeface="Times New Roman" pitchFamily="18" charset="0"/>
              <a:cs typeface="Times New Roman" pitchFamily="18" charset="0"/>
            </a:endParaRPr>
          </a:p>
        </p:txBody>
      </p:sp>
      <p:sp>
        <p:nvSpPr>
          <p:cNvPr id="3075" name="內容版面配置區 9"/>
          <p:cNvSpPr>
            <a:spLocks noGrp="1"/>
          </p:cNvSpPr>
          <p:nvPr>
            <p:ph idx="1"/>
          </p:nvPr>
        </p:nvSpPr>
        <p:spPr/>
        <p:txBody>
          <a:bodyPr>
            <a:normAutofit lnSpcReduction="10000"/>
          </a:bodyPr>
          <a:lstStyle/>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Introduction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Specific Features of </a:t>
            </a:r>
            <a:r>
              <a:rPr lang="en-US" altLang="zh-TW" dirty="0" err="1" smtClean="0">
                <a:solidFill>
                  <a:schemeClr val="bg1">
                    <a:lumMod val="65000"/>
                  </a:schemeClr>
                </a:solidFill>
                <a:latin typeface="Times New Roman" pitchFamily="18" charset="0"/>
                <a:cs typeface="Times New Roman" pitchFamily="18" charset="0"/>
              </a:rPr>
              <a:t>Multiprocess</a:t>
            </a:r>
            <a:r>
              <a:rPr lang="en-US" altLang="zh-TW" dirty="0" smtClean="0">
                <a:solidFill>
                  <a:schemeClr val="bg1">
                    <a:lumMod val="65000"/>
                  </a:schemeClr>
                </a:solidFill>
                <a:latin typeface="Times New Roman" pitchFamily="18" charset="0"/>
                <a:cs typeface="Times New Roman" pitchFamily="18" charset="0"/>
              </a:rPr>
              <a:t> Bot</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Evasion </a:t>
            </a:r>
            <a:r>
              <a:rPr lang="en-US" altLang="zh-TW" dirty="0" smtClean="0">
                <a:solidFill>
                  <a:schemeClr val="bg1">
                    <a:lumMod val="65000"/>
                  </a:schemeClr>
                </a:solidFill>
                <a:latin typeface="Times New Roman" pitchFamily="18" charset="0"/>
                <a:cs typeface="Times New Roman" pitchFamily="18" charset="0"/>
              </a:rPr>
              <a:t>Mechanisms</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Critical </a:t>
            </a:r>
            <a:r>
              <a:rPr lang="en-US" altLang="zh-TW" dirty="0" smtClean="0">
                <a:solidFill>
                  <a:schemeClr val="bg1">
                    <a:lumMod val="65000"/>
                  </a:schemeClr>
                </a:solidFill>
                <a:latin typeface="Times New Roman" pitchFamily="18" charset="0"/>
                <a:cs typeface="Times New Roman" pitchFamily="18" charset="0"/>
              </a:rPr>
              <a:t>Challenges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Experiments</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Extended </a:t>
            </a:r>
            <a:r>
              <a:rPr lang="en-US" altLang="zh-TW" dirty="0" smtClean="0">
                <a:solidFill>
                  <a:schemeClr val="bg1">
                    <a:lumMod val="65000"/>
                  </a:schemeClr>
                </a:solidFill>
                <a:latin typeface="Times New Roman" pitchFamily="18" charset="0"/>
                <a:cs typeface="Times New Roman" pitchFamily="18" charset="0"/>
              </a:rPr>
              <a:t>Architectures</a:t>
            </a:r>
          </a:p>
          <a:p>
            <a:pPr marL="514350" indent="-514350">
              <a:buFont typeface="Calibri" pitchFamily="34" charset="0"/>
              <a:buAutoNum type="arabicPeriod"/>
            </a:pPr>
            <a:r>
              <a:rPr lang="en-US" altLang="zh-TW" dirty="0" smtClean="0">
                <a:latin typeface="Times New Roman" pitchFamily="18" charset="0"/>
                <a:cs typeface="Times New Roman" pitchFamily="18" charset="0"/>
              </a:rPr>
              <a:t>Discussion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Conclusion</a:t>
            </a:r>
            <a:endParaRPr lang="zh-TW" altLang="en-US" dirty="0">
              <a:solidFill>
                <a:schemeClr val="bg1">
                  <a:lumMod val="6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199838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7 Discussion</a:t>
            </a:r>
            <a:endParaRPr lang="en-US" altLang="zh-TW"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70175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8"/>
          <p:cNvSpPr>
            <a:spLocks noGrp="1"/>
          </p:cNvSpPr>
          <p:nvPr>
            <p:ph type="title"/>
          </p:nvPr>
        </p:nvSpPr>
        <p:spPr>
          <a:xfrm>
            <a:off x="467544" y="-99392"/>
            <a:ext cx="8229600" cy="1143000"/>
          </a:xfrm>
        </p:spPr>
        <p:txBody>
          <a:bodyPr/>
          <a:lstStyle/>
          <a:p>
            <a:r>
              <a:rPr lang="en-US" altLang="zh-TW" dirty="0" smtClean="0">
                <a:solidFill>
                  <a:srgbClr val="FFFF00"/>
                </a:solidFill>
                <a:latin typeface="Times New Roman" pitchFamily="18" charset="0"/>
                <a:cs typeface="Times New Roman" pitchFamily="18" charset="0"/>
              </a:rPr>
              <a:t>OUTLINE</a:t>
            </a:r>
            <a:endParaRPr lang="zh-TW" altLang="en-US" dirty="0" smtClean="0">
              <a:solidFill>
                <a:srgbClr val="FFFF00"/>
              </a:solidFill>
              <a:latin typeface="Times New Roman" pitchFamily="18" charset="0"/>
              <a:cs typeface="Times New Roman" pitchFamily="18" charset="0"/>
            </a:endParaRPr>
          </a:p>
        </p:txBody>
      </p:sp>
      <p:sp>
        <p:nvSpPr>
          <p:cNvPr id="3075" name="內容版面配置區 9"/>
          <p:cNvSpPr>
            <a:spLocks noGrp="1"/>
          </p:cNvSpPr>
          <p:nvPr>
            <p:ph idx="1"/>
          </p:nvPr>
        </p:nvSpPr>
        <p:spPr/>
        <p:txBody>
          <a:bodyPr>
            <a:normAutofit lnSpcReduction="10000"/>
          </a:bodyPr>
          <a:lstStyle/>
          <a:p>
            <a:pPr marL="514350" indent="-514350">
              <a:buFont typeface="Calibri" pitchFamily="34" charset="0"/>
              <a:buAutoNum type="arabicPeriod"/>
            </a:pPr>
            <a:r>
              <a:rPr lang="en-US" altLang="zh-TW" dirty="0" smtClean="0">
                <a:latin typeface="Times New Roman" pitchFamily="18" charset="0"/>
                <a:cs typeface="Times New Roman" pitchFamily="18" charset="0"/>
              </a:rPr>
              <a:t>Introduction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Specific Features of </a:t>
            </a:r>
            <a:r>
              <a:rPr lang="en-US" altLang="zh-TW" dirty="0" err="1" smtClean="0">
                <a:solidFill>
                  <a:schemeClr val="bg1">
                    <a:lumMod val="65000"/>
                  </a:schemeClr>
                </a:solidFill>
                <a:latin typeface="Times New Roman" pitchFamily="18" charset="0"/>
                <a:cs typeface="Times New Roman" pitchFamily="18" charset="0"/>
              </a:rPr>
              <a:t>Multiprocess</a:t>
            </a:r>
            <a:r>
              <a:rPr lang="en-US" altLang="zh-TW" dirty="0" smtClean="0">
                <a:solidFill>
                  <a:schemeClr val="bg1">
                    <a:lumMod val="65000"/>
                  </a:schemeClr>
                </a:solidFill>
                <a:latin typeface="Times New Roman" pitchFamily="18" charset="0"/>
                <a:cs typeface="Times New Roman" pitchFamily="18" charset="0"/>
              </a:rPr>
              <a:t> Bot</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Evasion </a:t>
            </a:r>
            <a:r>
              <a:rPr lang="en-US" altLang="zh-TW" dirty="0" smtClean="0">
                <a:solidFill>
                  <a:schemeClr val="bg1">
                    <a:lumMod val="65000"/>
                  </a:schemeClr>
                </a:solidFill>
                <a:latin typeface="Times New Roman" pitchFamily="18" charset="0"/>
                <a:cs typeface="Times New Roman" pitchFamily="18" charset="0"/>
              </a:rPr>
              <a:t>Mechanisms</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Critical </a:t>
            </a:r>
            <a:r>
              <a:rPr lang="en-US" altLang="zh-TW" dirty="0" smtClean="0">
                <a:solidFill>
                  <a:schemeClr val="bg1">
                    <a:lumMod val="65000"/>
                  </a:schemeClr>
                </a:solidFill>
                <a:latin typeface="Times New Roman" pitchFamily="18" charset="0"/>
                <a:cs typeface="Times New Roman" pitchFamily="18" charset="0"/>
              </a:rPr>
              <a:t>Challenges</a:t>
            </a:r>
          </a:p>
          <a:p>
            <a:pPr marL="514350" indent="-514350">
              <a:buFont typeface="Calibri" pitchFamily="34" charset="0"/>
              <a:buAutoNum type="arabicPeriod"/>
            </a:pPr>
            <a:r>
              <a:rPr lang="en-US" altLang="zh-TW" dirty="0" err="1" smtClean="0">
                <a:solidFill>
                  <a:schemeClr val="bg1">
                    <a:lumMod val="65000"/>
                  </a:schemeClr>
                </a:solidFill>
                <a:latin typeface="Times New Roman" pitchFamily="18" charset="0"/>
                <a:cs typeface="Times New Roman" pitchFamily="18" charset="0"/>
              </a:rPr>
              <a:t>Experimens</a:t>
            </a:r>
            <a:endParaRPr lang="en-US" altLang="zh-TW" dirty="0" smtClean="0">
              <a:solidFill>
                <a:schemeClr val="bg1">
                  <a:lumMod val="65000"/>
                </a:schemeClr>
              </a:solidFill>
              <a:latin typeface="Times New Roman" pitchFamily="18" charset="0"/>
              <a:cs typeface="Times New Roman" pitchFamily="18" charset="0"/>
            </a:endParaRP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Extended </a:t>
            </a:r>
            <a:r>
              <a:rPr lang="en-US" altLang="zh-TW" dirty="0" smtClean="0">
                <a:solidFill>
                  <a:schemeClr val="bg1">
                    <a:lumMod val="65000"/>
                  </a:schemeClr>
                </a:solidFill>
                <a:latin typeface="Times New Roman" pitchFamily="18" charset="0"/>
                <a:cs typeface="Times New Roman" pitchFamily="18" charset="0"/>
              </a:rPr>
              <a:t>Architectures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Discussion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Conclusion</a:t>
            </a:r>
            <a:endParaRPr lang="zh-TW" altLang="en-US" dirty="0">
              <a:solidFill>
                <a:schemeClr val="bg1">
                  <a:lumMod val="6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84415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8"/>
          <p:cNvSpPr>
            <a:spLocks noGrp="1"/>
          </p:cNvSpPr>
          <p:nvPr>
            <p:ph type="title"/>
          </p:nvPr>
        </p:nvSpPr>
        <p:spPr>
          <a:xfrm>
            <a:off x="467544" y="-99392"/>
            <a:ext cx="8229600" cy="1143000"/>
          </a:xfrm>
        </p:spPr>
        <p:txBody>
          <a:bodyPr/>
          <a:lstStyle/>
          <a:p>
            <a:r>
              <a:rPr lang="en-US" altLang="zh-TW" dirty="0" smtClean="0">
                <a:solidFill>
                  <a:srgbClr val="FFFF00"/>
                </a:solidFill>
                <a:latin typeface="Times New Roman" pitchFamily="18" charset="0"/>
                <a:cs typeface="Times New Roman" pitchFamily="18" charset="0"/>
              </a:rPr>
              <a:t>OUTLINE</a:t>
            </a:r>
            <a:endParaRPr lang="zh-TW" altLang="en-US" dirty="0" smtClean="0">
              <a:solidFill>
                <a:srgbClr val="FFFF00"/>
              </a:solidFill>
              <a:latin typeface="Times New Roman" pitchFamily="18" charset="0"/>
              <a:cs typeface="Times New Roman" pitchFamily="18" charset="0"/>
            </a:endParaRPr>
          </a:p>
        </p:txBody>
      </p:sp>
      <p:sp>
        <p:nvSpPr>
          <p:cNvPr id="3075" name="內容版面配置區 9"/>
          <p:cNvSpPr>
            <a:spLocks noGrp="1"/>
          </p:cNvSpPr>
          <p:nvPr>
            <p:ph idx="1"/>
          </p:nvPr>
        </p:nvSpPr>
        <p:spPr/>
        <p:txBody>
          <a:bodyPr>
            <a:normAutofit lnSpcReduction="10000"/>
          </a:bodyPr>
          <a:lstStyle/>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Introduction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Specific Features of </a:t>
            </a:r>
            <a:r>
              <a:rPr lang="en-US" altLang="zh-TW" dirty="0" err="1" smtClean="0">
                <a:solidFill>
                  <a:schemeClr val="bg1">
                    <a:lumMod val="65000"/>
                  </a:schemeClr>
                </a:solidFill>
                <a:latin typeface="Times New Roman" pitchFamily="18" charset="0"/>
                <a:cs typeface="Times New Roman" pitchFamily="18" charset="0"/>
              </a:rPr>
              <a:t>Multiprocess</a:t>
            </a:r>
            <a:r>
              <a:rPr lang="en-US" altLang="zh-TW" dirty="0" smtClean="0">
                <a:solidFill>
                  <a:schemeClr val="bg1">
                    <a:lumMod val="65000"/>
                  </a:schemeClr>
                </a:solidFill>
                <a:latin typeface="Times New Roman" pitchFamily="18" charset="0"/>
                <a:cs typeface="Times New Roman" pitchFamily="18" charset="0"/>
              </a:rPr>
              <a:t> Bot</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Evasion </a:t>
            </a:r>
            <a:r>
              <a:rPr lang="en-US" altLang="zh-TW" dirty="0" smtClean="0">
                <a:solidFill>
                  <a:schemeClr val="bg1">
                    <a:lumMod val="65000"/>
                  </a:schemeClr>
                </a:solidFill>
                <a:latin typeface="Times New Roman" pitchFamily="18" charset="0"/>
                <a:cs typeface="Times New Roman" pitchFamily="18" charset="0"/>
              </a:rPr>
              <a:t>Mechanisms</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Critical </a:t>
            </a:r>
            <a:r>
              <a:rPr lang="en-US" altLang="zh-TW" dirty="0" smtClean="0">
                <a:solidFill>
                  <a:schemeClr val="bg1">
                    <a:lumMod val="65000"/>
                  </a:schemeClr>
                </a:solidFill>
                <a:latin typeface="Times New Roman" pitchFamily="18" charset="0"/>
                <a:cs typeface="Times New Roman" pitchFamily="18" charset="0"/>
              </a:rPr>
              <a:t>Challenges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Experiments</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Extended </a:t>
            </a:r>
            <a:r>
              <a:rPr lang="en-US" altLang="zh-TW" dirty="0" smtClean="0">
                <a:solidFill>
                  <a:schemeClr val="bg1">
                    <a:lumMod val="65000"/>
                  </a:schemeClr>
                </a:solidFill>
                <a:latin typeface="Times New Roman" pitchFamily="18" charset="0"/>
                <a:cs typeface="Times New Roman" pitchFamily="18" charset="0"/>
              </a:rPr>
              <a:t>Architectures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Discussion</a:t>
            </a:r>
          </a:p>
          <a:p>
            <a:pPr marL="514350" indent="-514350">
              <a:buFont typeface="Calibri" pitchFamily="34" charset="0"/>
              <a:buAutoNum type="arabicPeriod"/>
            </a:pPr>
            <a:r>
              <a:rPr lang="en-US" altLang="zh-TW" dirty="0" smtClean="0">
                <a:latin typeface="Times New Roman" pitchFamily="18" charset="0"/>
                <a:cs typeface="Times New Roman" pitchFamily="18" charset="0"/>
              </a:rPr>
              <a:t>Conclusion</a:t>
            </a:r>
            <a:endParaRPr lang="zh-TW"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6760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2736"/>
            <a:ext cx="8435280" cy="5073427"/>
          </a:xfrm>
        </p:spPr>
        <p:txBody>
          <a:bodyPr/>
          <a:lstStyle/>
          <a:p>
            <a:endParaRPr lang="zh-CN" altLang="en-US" dirty="0"/>
          </a:p>
        </p:txBody>
      </p:sp>
      <p:sp>
        <p:nvSpPr>
          <p:cNvPr id="4" name="標題 1"/>
          <p:cNvSpPr txBox="1">
            <a:spLocks/>
          </p:cNvSpPr>
          <p:nvPr/>
        </p:nvSpPr>
        <p:spPr>
          <a:xfrm>
            <a:off x="467544" y="-27384"/>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8 </a:t>
            </a:r>
            <a:r>
              <a:rPr lang="en-US" altLang="zh-TW" dirty="0">
                <a:solidFill>
                  <a:srgbClr val="FFFF00"/>
                </a:solidFill>
                <a:latin typeface="Times New Roman" pitchFamily="18" charset="0"/>
                <a:cs typeface="Times New Roman" pitchFamily="18" charset="0"/>
              </a:rPr>
              <a:t>Conclusion</a:t>
            </a:r>
            <a:endParaRPr lang="en-US" altLang="zh-TW"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290351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2132856"/>
            <a:ext cx="8229600" cy="1440160"/>
          </a:xfrm>
        </p:spPr>
        <p:txBody>
          <a:bodyPr>
            <a:normAutofit/>
          </a:bodyPr>
          <a:lstStyle/>
          <a:p>
            <a:pPr marL="0" indent="0" algn="ctr">
              <a:buNone/>
            </a:pPr>
            <a:r>
              <a:rPr lang="en-US" altLang="zh-CN" sz="4800" dirty="0" smtClean="0">
                <a:latin typeface="Times New Roman" pitchFamily="18" charset="0"/>
                <a:cs typeface="Times New Roman" pitchFamily="18" charset="0"/>
              </a:rPr>
              <a:t>Thanks!</a:t>
            </a:r>
            <a:endParaRPr lang="en-US" altLang="zh-CN" dirty="0">
              <a:latin typeface="Times New Roman" pitchFamily="18" charset="0"/>
              <a:cs typeface="Times New Roman" pitchFamily="18" charset="0"/>
            </a:endParaRPr>
          </a:p>
        </p:txBody>
      </p:sp>
      <p:sp>
        <p:nvSpPr>
          <p:cNvPr id="6" name="内容占位符 2"/>
          <p:cNvSpPr txBox="1">
            <a:spLocks/>
          </p:cNvSpPr>
          <p:nvPr/>
        </p:nvSpPr>
        <p:spPr>
          <a:xfrm>
            <a:off x="395536" y="3284984"/>
            <a:ext cx="7560840" cy="20162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altLang="zh-CN" dirty="0" smtClean="0">
              <a:latin typeface="Times New Roman" pitchFamily="18" charset="0"/>
              <a:cs typeface="Times New Roman" pitchFamily="18" charset="0"/>
            </a:endParaRPr>
          </a:p>
          <a:p>
            <a:pPr marL="0" indent="0">
              <a:buFont typeface="Arial" pitchFamily="34" charset="0"/>
              <a:buNone/>
            </a:pPr>
            <a:r>
              <a:rPr lang="en-US" altLang="zh-CN" dirty="0" smtClean="0">
                <a:latin typeface="Times New Roman" pitchFamily="18" charset="0"/>
                <a:cs typeface="Times New Roman" pitchFamily="18" charset="0"/>
              </a:rPr>
              <a:t>			</a:t>
            </a:r>
            <a:r>
              <a:rPr lang="en-US" altLang="zh-CN" sz="4800" dirty="0" smtClean="0">
                <a:latin typeface="Times New Roman" pitchFamily="18" charset="0"/>
                <a:cs typeface="Times New Roman" pitchFamily="18" charset="0"/>
              </a:rPr>
              <a:t>Questions?</a:t>
            </a:r>
            <a:endParaRPr lang="zh-CN" altLang="en-US" sz="4800" dirty="0">
              <a:latin typeface="Times New Roman" pitchFamily="18" charset="0"/>
              <a:cs typeface="Times New Roman" pitchFamily="18" charset="0"/>
            </a:endParaRPr>
          </a:p>
        </p:txBody>
      </p:sp>
    </p:spTree>
    <p:extLst>
      <p:ext uri="{BB962C8B-B14F-4D97-AF65-F5344CB8AC3E}">
        <p14:creationId xmlns:p14="http://schemas.microsoft.com/office/powerpoint/2010/main" val="212058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a:xfrm>
            <a:off x="467544" y="-171400"/>
            <a:ext cx="8229600" cy="1143000"/>
          </a:xfrm>
        </p:spPr>
        <p:txBody>
          <a:bodyPr/>
          <a:lstStyle/>
          <a:p>
            <a:r>
              <a:rPr lang="en-US" altLang="zh-TW" dirty="0" smtClean="0">
                <a:solidFill>
                  <a:srgbClr val="FFFF00"/>
                </a:solidFill>
                <a:latin typeface="Times New Roman" pitchFamily="18" charset="0"/>
                <a:cs typeface="Times New Roman" pitchFamily="18" charset="0"/>
              </a:rPr>
              <a:t>1.1 What is botnet and bot?</a:t>
            </a:r>
            <a:endParaRPr lang="zh-TW" altLang="en-US" dirty="0" smtClean="0">
              <a:solidFill>
                <a:srgbClr val="FFFF00"/>
              </a:solidFill>
              <a:latin typeface="Times New Roman" pitchFamily="18" charset="0"/>
              <a:cs typeface="Times New Roman" pitchFamily="18" charset="0"/>
            </a:endParaRPr>
          </a:p>
        </p:txBody>
      </p:sp>
      <p:sp>
        <p:nvSpPr>
          <p:cNvPr id="5123" name="內容版面配置區 2"/>
          <p:cNvSpPr>
            <a:spLocks noGrp="1"/>
          </p:cNvSpPr>
          <p:nvPr>
            <p:ph idx="1"/>
          </p:nvPr>
        </p:nvSpPr>
        <p:spPr>
          <a:xfrm>
            <a:off x="467544" y="980728"/>
            <a:ext cx="8712968" cy="1584176"/>
          </a:xfrm>
        </p:spPr>
        <p:txBody>
          <a:bodyPr>
            <a:normAutofit/>
          </a:bodyPr>
          <a:lstStyle/>
          <a:p>
            <a:r>
              <a:rPr lang="en-US" altLang="zh-CN" dirty="0" smtClean="0">
                <a:latin typeface="Times New Roman" pitchFamily="18" charset="0"/>
                <a:cs typeface="Times New Roman" pitchFamily="18" charset="0"/>
              </a:rPr>
              <a:t>Botnet is a network composed by a large scale of infected hosts under the control of botmaster through </a:t>
            </a:r>
            <a:r>
              <a:rPr lang="en-US" altLang="zh-TW" dirty="0" smtClean="0">
                <a:latin typeface="Times New Roman" pitchFamily="18" charset="0"/>
                <a:cs typeface="Times New Roman" pitchFamily="18" charset="0"/>
              </a:rPr>
              <a:t>Command and Control (C&amp;C) channel.</a:t>
            </a:r>
          </a:p>
        </p:txBody>
      </p:sp>
      <p:grpSp>
        <p:nvGrpSpPr>
          <p:cNvPr id="5129" name="组合 5128"/>
          <p:cNvGrpSpPr/>
          <p:nvPr/>
        </p:nvGrpSpPr>
        <p:grpSpPr>
          <a:xfrm>
            <a:off x="1312485" y="3140968"/>
            <a:ext cx="5555159" cy="2719109"/>
            <a:chOff x="1312485" y="3140968"/>
            <a:chExt cx="5555159" cy="2719109"/>
          </a:xfrm>
        </p:grpSpPr>
        <p:sp>
          <p:nvSpPr>
            <p:cNvPr id="12" name="TextBox 11"/>
            <p:cNvSpPr txBox="1">
              <a:spLocks noChangeArrowheads="1"/>
            </p:cNvSpPr>
            <p:nvPr/>
          </p:nvSpPr>
          <p:spPr bwMode="auto">
            <a:xfrm>
              <a:off x="1398726" y="5552300"/>
              <a:ext cx="982961" cy="3077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bg1"/>
                  </a:solidFill>
                  <a:latin typeface="Times New Roman" pitchFamily="18" charset="0"/>
                  <a:ea typeface="Gulim" pitchFamily="34" charset="-127"/>
                </a:defRPr>
              </a:lvl1pPr>
              <a:lvl2pPr marL="742950" indent="-285750" eaLnBrk="0" hangingPunct="0">
                <a:defRPr sz="1400">
                  <a:solidFill>
                    <a:schemeClr val="bg1"/>
                  </a:solidFill>
                  <a:latin typeface="Times New Roman" pitchFamily="18" charset="0"/>
                  <a:ea typeface="Gulim" pitchFamily="34" charset="-127"/>
                </a:defRPr>
              </a:lvl2pPr>
              <a:lvl3pPr marL="1143000" indent="-228600" eaLnBrk="0" hangingPunct="0">
                <a:defRPr sz="1400">
                  <a:solidFill>
                    <a:schemeClr val="bg1"/>
                  </a:solidFill>
                  <a:latin typeface="Times New Roman" pitchFamily="18" charset="0"/>
                  <a:ea typeface="Gulim" pitchFamily="34" charset="-127"/>
                </a:defRPr>
              </a:lvl3pPr>
              <a:lvl4pPr marL="1600200" indent="-228600" eaLnBrk="0" hangingPunct="0">
                <a:defRPr sz="1400">
                  <a:solidFill>
                    <a:schemeClr val="bg1"/>
                  </a:solidFill>
                  <a:latin typeface="Times New Roman" pitchFamily="18" charset="0"/>
                  <a:ea typeface="Gulim" pitchFamily="34" charset="-127"/>
                </a:defRPr>
              </a:lvl4pPr>
              <a:lvl5pPr marL="2057400" indent="-228600" eaLnBrk="0" hangingPunct="0">
                <a:defRPr sz="1400">
                  <a:solidFill>
                    <a:schemeClr val="bg1"/>
                  </a:solidFill>
                  <a:latin typeface="Times New Roman" pitchFamily="18" charset="0"/>
                  <a:ea typeface="Gulim" pitchFamily="34" charset="-127"/>
                </a:defRPr>
              </a:lvl5pPr>
              <a:lvl6pPr marL="25146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6pPr>
              <a:lvl7pPr marL="29718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7pPr>
              <a:lvl8pPr marL="34290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8pPr>
              <a:lvl9pPr marL="38862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9pPr>
            </a:lstStyle>
            <a:p>
              <a:pPr eaLnBrk="1" hangingPunct="1"/>
              <a:r>
                <a:rPr lang="en-US" altLang="zh-CN" b="1" dirty="0" err="1" smtClean="0">
                  <a:solidFill>
                    <a:srgbClr val="111111"/>
                  </a:solidFill>
                </a:rPr>
                <a:t>Botmaster</a:t>
              </a:r>
              <a:endParaRPr lang="zh-CN" altLang="en-US" b="1" dirty="0">
                <a:solidFill>
                  <a:srgbClr val="111111"/>
                </a:solidFill>
              </a:endParaRPr>
            </a:p>
          </p:txBody>
        </p:sp>
        <p:sp>
          <p:nvSpPr>
            <p:cNvPr id="13" name="TextBox 25"/>
            <p:cNvSpPr txBox="1">
              <a:spLocks noChangeArrowheads="1"/>
            </p:cNvSpPr>
            <p:nvPr/>
          </p:nvSpPr>
          <p:spPr bwMode="auto">
            <a:xfrm>
              <a:off x="3061889" y="5552300"/>
              <a:ext cx="2004934" cy="3077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chemeClr val="bg1"/>
                  </a:solidFill>
                  <a:latin typeface="Times New Roman" pitchFamily="18" charset="0"/>
                  <a:ea typeface="Gulim" pitchFamily="34" charset="-127"/>
                </a:defRPr>
              </a:lvl1pPr>
              <a:lvl2pPr marL="742950" indent="-285750" eaLnBrk="0" hangingPunct="0">
                <a:defRPr sz="1400">
                  <a:solidFill>
                    <a:schemeClr val="bg1"/>
                  </a:solidFill>
                  <a:latin typeface="Times New Roman" pitchFamily="18" charset="0"/>
                  <a:ea typeface="Gulim" pitchFamily="34" charset="-127"/>
                </a:defRPr>
              </a:lvl2pPr>
              <a:lvl3pPr marL="1143000" indent="-228600" eaLnBrk="0" hangingPunct="0">
                <a:defRPr sz="1400">
                  <a:solidFill>
                    <a:schemeClr val="bg1"/>
                  </a:solidFill>
                  <a:latin typeface="Times New Roman" pitchFamily="18" charset="0"/>
                  <a:ea typeface="Gulim" pitchFamily="34" charset="-127"/>
                </a:defRPr>
              </a:lvl3pPr>
              <a:lvl4pPr marL="1600200" indent="-228600" eaLnBrk="0" hangingPunct="0">
                <a:defRPr sz="1400">
                  <a:solidFill>
                    <a:schemeClr val="bg1"/>
                  </a:solidFill>
                  <a:latin typeface="Times New Roman" pitchFamily="18" charset="0"/>
                  <a:ea typeface="Gulim" pitchFamily="34" charset="-127"/>
                </a:defRPr>
              </a:lvl4pPr>
              <a:lvl5pPr marL="2057400" indent="-228600" eaLnBrk="0" hangingPunct="0">
                <a:defRPr sz="1400">
                  <a:solidFill>
                    <a:schemeClr val="bg1"/>
                  </a:solidFill>
                  <a:latin typeface="Times New Roman" pitchFamily="18" charset="0"/>
                  <a:ea typeface="Gulim" pitchFamily="34" charset="-127"/>
                </a:defRPr>
              </a:lvl5pPr>
              <a:lvl6pPr marL="25146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6pPr>
              <a:lvl7pPr marL="29718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7pPr>
              <a:lvl8pPr marL="34290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8pPr>
              <a:lvl9pPr marL="38862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9pPr>
            </a:lstStyle>
            <a:p>
              <a:pPr eaLnBrk="1" hangingPunct="1"/>
              <a:r>
                <a:rPr lang="en-US" altLang="zh-CN" b="1" dirty="0" smtClean="0">
                  <a:solidFill>
                    <a:srgbClr val="111111"/>
                  </a:solidFill>
                </a:rPr>
                <a:t>C&amp;C Infrastructure</a:t>
              </a:r>
              <a:endParaRPr lang="zh-CN" altLang="en-US" b="1" dirty="0">
                <a:solidFill>
                  <a:srgbClr val="111111"/>
                </a:solidFill>
              </a:endParaRPr>
            </a:p>
          </p:txBody>
        </p:sp>
        <p:grpSp>
          <p:nvGrpSpPr>
            <p:cNvPr id="5128" name="组合 5127"/>
            <p:cNvGrpSpPr/>
            <p:nvPr/>
          </p:nvGrpSpPr>
          <p:grpSpPr>
            <a:xfrm>
              <a:off x="1312485" y="3140968"/>
              <a:ext cx="5482530" cy="2340799"/>
              <a:chOff x="1312485" y="3140968"/>
              <a:chExt cx="5482530" cy="2340799"/>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485" y="3825583"/>
                <a:ext cx="1162050" cy="1052513"/>
              </a:xfrm>
              <a:prstGeom prst="rect">
                <a:avLst/>
              </a:prstGeom>
              <a:noFill/>
              <a:ln>
                <a:noFill/>
              </a:ln>
              <a:extLst>
                <a:ext uri="{91240B29-F687-4F45-9708-019B960494DF}">
                  <a14:hiddenLine xmlns:a14="http://schemas.microsoft.com/office/drawing/2010/main" w="9525" algn="ctr">
                    <a:solidFill>
                      <a:schemeClr val="tx1"/>
                    </a:solidFill>
                    <a:miter lim="800000"/>
                    <a:headEnd/>
                    <a:tailEnd/>
                  </a14:hiddenLine>
                </a:ext>
              </a:extLst>
            </p:spPr>
          </p:pic>
          <p:pic>
            <p:nvPicPr>
              <p:cNvPr id="7" name="Picture 5" descr="C:\Users\Administrator\AppData\Local\Microsoft\Windows\Temporary Internet Files\Content.IE5\329DW6KV\MP900402186[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652120" y="4869159"/>
                <a:ext cx="655047" cy="61260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 descr="C:\Users\Administrator\AppData\Local\Microsoft\Windows\Temporary Internet Files\Content.IE5\329DW6KV\MP900402186[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642887" y="3140968"/>
                <a:ext cx="655047" cy="61260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 descr="C:\Users\Administrator\AppData\Local\Microsoft\Windows\Temporary Internet Files\Content.IE5\329DW6KV\MP900402186[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642887" y="4005063"/>
                <a:ext cx="655047" cy="61260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977" y="3769149"/>
                <a:ext cx="793750" cy="1155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11" name="直接箭头连接符 4"/>
              <p:cNvCxnSpPr>
                <a:cxnSpLocks noChangeShapeType="1"/>
                <a:stCxn id="6" idx="3"/>
                <a:endCxn id="10" idx="1"/>
              </p:cNvCxnSpPr>
              <p:nvPr/>
            </p:nvCxnSpPr>
            <p:spPr bwMode="auto">
              <a:xfrm flipV="1">
                <a:off x="2474535" y="4346999"/>
                <a:ext cx="934442" cy="4841"/>
              </a:xfrm>
              <a:prstGeom prst="straightConnector1">
                <a:avLst/>
              </a:prstGeom>
              <a:noFill/>
              <a:ln w="9525" algn="ctr">
                <a:solidFill>
                  <a:srgbClr val="111111"/>
                </a:solidFill>
                <a:round/>
                <a:headEnd type="arrow" w="med" len="med"/>
                <a:tailEnd type="arrow" w="med" len="med"/>
              </a:ln>
              <a:extLst/>
            </p:spPr>
          </p:cxnSp>
          <p:cxnSp>
            <p:nvCxnSpPr>
              <p:cNvPr id="14" name="直接箭头连接符 26"/>
              <p:cNvCxnSpPr>
                <a:cxnSpLocks noChangeShapeType="1"/>
                <a:stCxn id="8" idx="3"/>
              </p:cNvCxnSpPr>
              <p:nvPr/>
            </p:nvCxnSpPr>
            <p:spPr bwMode="auto">
              <a:xfrm flipH="1">
                <a:off x="4131835" y="3447272"/>
                <a:ext cx="1511052" cy="853127"/>
              </a:xfrm>
              <a:prstGeom prst="straightConnector1">
                <a:avLst/>
              </a:prstGeom>
              <a:noFill/>
              <a:ln w="9525" algn="ctr">
                <a:solidFill>
                  <a:srgbClr val="111111"/>
                </a:solidFill>
                <a:round/>
                <a:headEnd type="arrow" w="med" len="med"/>
                <a:tailEnd type="arrow" w="med" len="med"/>
              </a:ln>
              <a:extLst/>
            </p:spPr>
          </p:cxnSp>
          <p:cxnSp>
            <p:nvCxnSpPr>
              <p:cNvPr id="15" name="直接箭头连接符 26"/>
              <p:cNvCxnSpPr>
                <a:cxnSpLocks noChangeShapeType="1"/>
              </p:cNvCxnSpPr>
              <p:nvPr/>
            </p:nvCxnSpPr>
            <p:spPr bwMode="auto">
              <a:xfrm flipH="1">
                <a:off x="4109913" y="4300399"/>
                <a:ext cx="1532974" cy="1"/>
              </a:xfrm>
              <a:prstGeom prst="straightConnector1">
                <a:avLst/>
              </a:prstGeom>
              <a:noFill/>
              <a:ln w="9525" algn="ctr">
                <a:solidFill>
                  <a:srgbClr val="111111"/>
                </a:solidFill>
                <a:round/>
                <a:headEnd type="arrow" w="med" len="med"/>
                <a:tailEnd type="arrow" w="med" len="med"/>
              </a:ln>
              <a:extLst/>
            </p:spPr>
          </p:cxnSp>
          <p:cxnSp>
            <p:nvCxnSpPr>
              <p:cNvPr id="16" name="直接箭头连接符 26"/>
              <p:cNvCxnSpPr>
                <a:cxnSpLocks noChangeShapeType="1"/>
                <a:stCxn id="7" idx="3"/>
              </p:cNvCxnSpPr>
              <p:nvPr/>
            </p:nvCxnSpPr>
            <p:spPr bwMode="auto">
              <a:xfrm flipH="1" flipV="1">
                <a:off x="4109913" y="4309753"/>
                <a:ext cx="1542207" cy="865710"/>
              </a:xfrm>
              <a:prstGeom prst="straightConnector1">
                <a:avLst/>
              </a:prstGeom>
              <a:noFill/>
              <a:ln w="9525" algn="ctr">
                <a:solidFill>
                  <a:srgbClr val="111111"/>
                </a:solidFill>
                <a:round/>
                <a:headEnd type="arrow" w="med" len="med"/>
                <a:tailEnd type="arrow" w="med" len="med"/>
              </a:ln>
              <a:extLst/>
            </p:spPr>
          </p:cxnSp>
          <p:sp>
            <p:nvSpPr>
              <p:cNvPr id="17" name="TextBox 22"/>
              <p:cNvSpPr txBox="1">
                <a:spLocks noChangeArrowheads="1"/>
              </p:cNvSpPr>
              <p:nvPr/>
            </p:nvSpPr>
            <p:spPr bwMode="auto">
              <a:xfrm>
                <a:off x="6300192" y="4165878"/>
                <a:ext cx="453970" cy="3077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bg1"/>
                    </a:solidFill>
                    <a:latin typeface="Times New Roman" pitchFamily="18" charset="0"/>
                    <a:ea typeface="Gulim" pitchFamily="34" charset="-127"/>
                  </a:defRPr>
                </a:lvl1pPr>
                <a:lvl2pPr marL="742950" indent="-285750" eaLnBrk="0" hangingPunct="0">
                  <a:defRPr sz="1400">
                    <a:solidFill>
                      <a:schemeClr val="bg1"/>
                    </a:solidFill>
                    <a:latin typeface="Times New Roman" pitchFamily="18" charset="0"/>
                    <a:ea typeface="Gulim" pitchFamily="34" charset="-127"/>
                  </a:defRPr>
                </a:lvl2pPr>
                <a:lvl3pPr marL="1143000" indent="-228600" eaLnBrk="0" hangingPunct="0">
                  <a:defRPr sz="1400">
                    <a:solidFill>
                      <a:schemeClr val="bg1"/>
                    </a:solidFill>
                    <a:latin typeface="Times New Roman" pitchFamily="18" charset="0"/>
                    <a:ea typeface="Gulim" pitchFamily="34" charset="-127"/>
                  </a:defRPr>
                </a:lvl3pPr>
                <a:lvl4pPr marL="1600200" indent="-228600" eaLnBrk="0" hangingPunct="0">
                  <a:defRPr sz="1400">
                    <a:solidFill>
                      <a:schemeClr val="bg1"/>
                    </a:solidFill>
                    <a:latin typeface="Times New Roman" pitchFamily="18" charset="0"/>
                    <a:ea typeface="Gulim" pitchFamily="34" charset="-127"/>
                  </a:defRPr>
                </a:lvl4pPr>
                <a:lvl5pPr marL="2057400" indent="-228600" eaLnBrk="0" hangingPunct="0">
                  <a:defRPr sz="1400">
                    <a:solidFill>
                      <a:schemeClr val="bg1"/>
                    </a:solidFill>
                    <a:latin typeface="Times New Roman" pitchFamily="18" charset="0"/>
                    <a:ea typeface="Gulim" pitchFamily="34" charset="-127"/>
                  </a:defRPr>
                </a:lvl5pPr>
                <a:lvl6pPr marL="25146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6pPr>
                <a:lvl7pPr marL="29718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7pPr>
                <a:lvl8pPr marL="34290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8pPr>
                <a:lvl9pPr marL="38862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9pPr>
              </a:lstStyle>
              <a:p>
                <a:pPr eaLnBrk="1" hangingPunct="1"/>
                <a:r>
                  <a:rPr lang="en-US" altLang="zh-CN" b="1" dirty="0" smtClean="0">
                    <a:solidFill>
                      <a:srgbClr val="111111"/>
                    </a:solidFill>
                  </a:rPr>
                  <a:t>Bot</a:t>
                </a:r>
                <a:endParaRPr lang="zh-CN" altLang="en-US" b="1" dirty="0">
                  <a:solidFill>
                    <a:srgbClr val="111111"/>
                  </a:solidFill>
                </a:endParaRPr>
              </a:p>
            </p:txBody>
          </p:sp>
          <p:sp>
            <p:nvSpPr>
              <p:cNvPr id="18" name="TextBox 22"/>
              <p:cNvSpPr txBox="1">
                <a:spLocks noChangeArrowheads="1"/>
              </p:cNvSpPr>
              <p:nvPr/>
            </p:nvSpPr>
            <p:spPr bwMode="auto">
              <a:xfrm>
                <a:off x="6300192" y="3299574"/>
                <a:ext cx="453970" cy="3077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bg1"/>
                    </a:solidFill>
                    <a:latin typeface="Times New Roman" pitchFamily="18" charset="0"/>
                    <a:ea typeface="Gulim" pitchFamily="34" charset="-127"/>
                  </a:defRPr>
                </a:lvl1pPr>
                <a:lvl2pPr marL="742950" indent="-285750" eaLnBrk="0" hangingPunct="0">
                  <a:defRPr sz="1400">
                    <a:solidFill>
                      <a:schemeClr val="bg1"/>
                    </a:solidFill>
                    <a:latin typeface="Times New Roman" pitchFamily="18" charset="0"/>
                    <a:ea typeface="Gulim" pitchFamily="34" charset="-127"/>
                  </a:defRPr>
                </a:lvl2pPr>
                <a:lvl3pPr marL="1143000" indent="-228600" eaLnBrk="0" hangingPunct="0">
                  <a:defRPr sz="1400">
                    <a:solidFill>
                      <a:schemeClr val="bg1"/>
                    </a:solidFill>
                    <a:latin typeface="Times New Roman" pitchFamily="18" charset="0"/>
                    <a:ea typeface="Gulim" pitchFamily="34" charset="-127"/>
                  </a:defRPr>
                </a:lvl3pPr>
                <a:lvl4pPr marL="1600200" indent="-228600" eaLnBrk="0" hangingPunct="0">
                  <a:defRPr sz="1400">
                    <a:solidFill>
                      <a:schemeClr val="bg1"/>
                    </a:solidFill>
                    <a:latin typeface="Times New Roman" pitchFamily="18" charset="0"/>
                    <a:ea typeface="Gulim" pitchFamily="34" charset="-127"/>
                  </a:defRPr>
                </a:lvl4pPr>
                <a:lvl5pPr marL="2057400" indent="-228600" eaLnBrk="0" hangingPunct="0">
                  <a:defRPr sz="1400">
                    <a:solidFill>
                      <a:schemeClr val="bg1"/>
                    </a:solidFill>
                    <a:latin typeface="Times New Roman" pitchFamily="18" charset="0"/>
                    <a:ea typeface="Gulim" pitchFamily="34" charset="-127"/>
                  </a:defRPr>
                </a:lvl5pPr>
                <a:lvl6pPr marL="25146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6pPr>
                <a:lvl7pPr marL="29718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7pPr>
                <a:lvl8pPr marL="34290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8pPr>
                <a:lvl9pPr marL="38862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9pPr>
              </a:lstStyle>
              <a:p>
                <a:pPr eaLnBrk="1" hangingPunct="1"/>
                <a:r>
                  <a:rPr lang="en-US" altLang="zh-CN" b="1" dirty="0" smtClean="0">
                    <a:solidFill>
                      <a:srgbClr val="111111"/>
                    </a:solidFill>
                  </a:rPr>
                  <a:t>Bot</a:t>
                </a:r>
                <a:endParaRPr lang="zh-CN" altLang="en-US" b="1" dirty="0">
                  <a:solidFill>
                    <a:srgbClr val="111111"/>
                  </a:solidFill>
                </a:endParaRPr>
              </a:p>
            </p:txBody>
          </p:sp>
          <p:sp>
            <p:nvSpPr>
              <p:cNvPr id="19" name="TextBox 22"/>
              <p:cNvSpPr txBox="1">
                <a:spLocks noChangeArrowheads="1"/>
              </p:cNvSpPr>
              <p:nvPr/>
            </p:nvSpPr>
            <p:spPr bwMode="auto">
              <a:xfrm>
                <a:off x="6341045" y="4977711"/>
                <a:ext cx="453970" cy="3077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bg1"/>
                    </a:solidFill>
                    <a:latin typeface="Times New Roman" pitchFamily="18" charset="0"/>
                    <a:ea typeface="Gulim" pitchFamily="34" charset="-127"/>
                  </a:defRPr>
                </a:lvl1pPr>
                <a:lvl2pPr marL="742950" indent="-285750" eaLnBrk="0" hangingPunct="0">
                  <a:defRPr sz="1400">
                    <a:solidFill>
                      <a:schemeClr val="bg1"/>
                    </a:solidFill>
                    <a:latin typeface="Times New Roman" pitchFamily="18" charset="0"/>
                    <a:ea typeface="Gulim" pitchFamily="34" charset="-127"/>
                  </a:defRPr>
                </a:lvl2pPr>
                <a:lvl3pPr marL="1143000" indent="-228600" eaLnBrk="0" hangingPunct="0">
                  <a:defRPr sz="1400">
                    <a:solidFill>
                      <a:schemeClr val="bg1"/>
                    </a:solidFill>
                    <a:latin typeface="Times New Roman" pitchFamily="18" charset="0"/>
                    <a:ea typeface="Gulim" pitchFamily="34" charset="-127"/>
                  </a:defRPr>
                </a:lvl3pPr>
                <a:lvl4pPr marL="1600200" indent="-228600" eaLnBrk="0" hangingPunct="0">
                  <a:defRPr sz="1400">
                    <a:solidFill>
                      <a:schemeClr val="bg1"/>
                    </a:solidFill>
                    <a:latin typeface="Times New Roman" pitchFamily="18" charset="0"/>
                    <a:ea typeface="Gulim" pitchFamily="34" charset="-127"/>
                  </a:defRPr>
                </a:lvl4pPr>
                <a:lvl5pPr marL="2057400" indent="-228600" eaLnBrk="0" hangingPunct="0">
                  <a:defRPr sz="1400">
                    <a:solidFill>
                      <a:schemeClr val="bg1"/>
                    </a:solidFill>
                    <a:latin typeface="Times New Roman" pitchFamily="18" charset="0"/>
                    <a:ea typeface="Gulim" pitchFamily="34" charset="-127"/>
                  </a:defRPr>
                </a:lvl5pPr>
                <a:lvl6pPr marL="25146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6pPr>
                <a:lvl7pPr marL="29718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7pPr>
                <a:lvl8pPr marL="34290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8pPr>
                <a:lvl9pPr marL="38862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9pPr>
              </a:lstStyle>
              <a:p>
                <a:pPr eaLnBrk="1" hangingPunct="1"/>
                <a:r>
                  <a:rPr lang="en-US" altLang="zh-CN" b="1" dirty="0" smtClean="0">
                    <a:solidFill>
                      <a:srgbClr val="111111"/>
                    </a:solidFill>
                  </a:rPr>
                  <a:t>Bot</a:t>
                </a:r>
                <a:endParaRPr lang="zh-CN" altLang="en-US" b="1" dirty="0">
                  <a:solidFill>
                    <a:srgbClr val="111111"/>
                  </a:solidFill>
                </a:endParaRPr>
              </a:p>
            </p:txBody>
          </p:sp>
        </p:grpSp>
        <p:sp>
          <p:nvSpPr>
            <p:cNvPr id="20" name="TextBox 22"/>
            <p:cNvSpPr txBox="1">
              <a:spLocks noChangeArrowheads="1"/>
            </p:cNvSpPr>
            <p:nvPr/>
          </p:nvSpPr>
          <p:spPr bwMode="auto">
            <a:xfrm>
              <a:off x="5580112" y="5552300"/>
              <a:ext cx="1287532" cy="3077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bg1"/>
                  </a:solidFill>
                  <a:latin typeface="Times New Roman" pitchFamily="18" charset="0"/>
                  <a:ea typeface="Gulim" pitchFamily="34" charset="-127"/>
                </a:defRPr>
              </a:lvl1pPr>
              <a:lvl2pPr marL="742950" indent="-285750" eaLnBrk="0" hangingPunct="0">
                <a:defRPr sz="1400">
                  <a:solidFill>
                    <a:schemeClr val="bg1"/>
                  </a:solidFill>
                  <a:latin typeface="Times New Roman" pitchFamily="18" charset="0"/>
                  <a:ea typeface="Gulim" pitchFamily="34" charset="-127"/>
                </a:defRPr>
              </a:lvl2pPr>
              <a:lvl3pPr marL="1143000" indent="-228600" eaLnBrk="0" hangingPunct="0">
                <a:defRPr sz="1400">
                  <a:solidFill>
                    <a:schemeClr val="bg1"/>
                  </a:solidFill>
                  <a:latin typeface="Times New Roman" pitchFamily="18" charset="0"/>
                  <a:ea typeface="Gulim" pitchFamily="34" charset="-127"/>
                </a:defRPr>
              </a:lvl3pPr>
              <a:lvl4pPr marL="1600200" indent="-228600" eaLnBrk="0" hangingPunct="0">
                <a:defRPr sz="1400">
                  <a:solidFill>
                    <a:schemeClr val="bg1"/>
                  </a:solidFill>
                  <a:latin typeface="Times New Roman" pitchFamily="18" charset="0"/>
                  <a:ea typeface="Gulim" pitchFamily="34" charset="-127"/>
                </a:defRPr>
              </a:lvl4pPr>
              <a:lvl5pPr marL="2057400" indent="-228600" eaLnBrk="0" hangingPunct="0">
                <a:defRPr sz="1400">
                  <a:solidFill>
                    <a:schemeClr val="bg1"/>
                  </a:solidFill>
                  <a:latin typeface="Times New Roman" pitchFamily="18" charset="0"/>
                  <a:ea typeface="Gulim" pitchFamily="34" charset="-127"/>
                </a:defRPr>
              </a:lvl5pPr>
              <a:lvl6pPr marL="25146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6pPr>
              <a:lvl7pPr marL="29718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7pPr>
              <a:lvl8pPr marL="34290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8pPr>
              <a:lvl9pPr marL="3886200" indent="-228600" algn="ctr" eaLnBrk="0" fontAlgn="base" hangingPunct="0">
                <a:spcBef>
                  <a:spcPct val="0"/>
                </a:spcBef>
                <a:spcAft>
                  <a:spcPct val="0"/>
                </a:spcAft>
                <a:defRPr sz="1400">
                  <a:solidFill>
                    <a:schemeClr val="bg1"/>
                  </a:solidFill>
                  <a:latin typeface="Times New Roman" pitchFamily="18" charset="0"/>
                  <a:ea typeface="Gulim" pitchFamily="34" charset="-127"/>
                </a:defRPr>
              </a:lvl9pPr>
            </a:lstStyle>
            <a:p>
              <a:pPr eaLnBrk="1" hangingPunct="1"/>
              <a:r>
                <a:rPr lang="en-US" altLang="zh-CN" b="1" dirty="0" smtClean="0">
                  <a:solidFill>
                    <a:srgbClr val="111111"/>
                  </a:solidFill>
                </a:rPr>
                <a:t>Infected Hosts</a:t>
              </a:r>
              <a:endParaRPr lang="zh-CN" altLang="en-US" b="1" dirty="0">
                <a:solidFill>
                  <a:srgbClr val="111111"/>
                </a:solidFill>
              </a:endParaRPr>
            </a:p>
          </p:txBody>
        </p:sp>
      </p:grpSp>
      <p:sp>
        <p:nvSpPr>
          <p:cNvPr id="23" name="內容版面配置區 2"/>
          <p:cNvSpPr txBox="1">
            <a:spLocks/>
          </p:cNvSpPr>
          <p:nvPr/>
        </p:nvSpPr>
        <p:spPr>
          <a:xfrm>
            <a:off x="467544" y="2483514"/>
            <a:ext cx="8712968" cy="8014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solidFill>
                  <a:prstClr val="black"/>
                </a:solidFill>
                <a:latin typeface="Times New Roman" pitchFamily="18" charset="0"/>
                <a:cs typeface="Times New Roman" pitchFamily="18" charset="0"/>
              </a:rPr>
              <a:t>Bot is the infected host.</a:t>
            </a:r>
          </a:p>
        </p:txBody>
      </p:sp>
    </p:spTree>
    <p:custDataLst>
      <p:tags r:id="rId1"/>
    </p:custDataLst>
    <p:extLst>
      <p:ext uri="{BB962C8B-B14F-4D97-AF65-F5344CB8AC3E}">
        <p14:creationId xmlns:p14="http://schemas.microsoft.com/office/powerpoint/2010/main" val="2318096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1000"/>
                                        <p:tgtEl>
                                          <p:spTgt spid="5123">
                                            <p:txEl>
                                              <p:pRg st="0" end="0"/>
                                            </p:txEl>
                                          </p:spTgt>
                                        </p:tgtEl>
                                      </p:cBhvr>
                                    </p:animEffect>
                                    <p:anim calcmode="lin" valueType="num">
                                      <p:cBhvr>
                                        <p:cTn id="8"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9"/>
                                        </p:tgtEl>
                                        <p:attrNameLst>
                                          <p:attrName>style.visibility</p:attrName>
                                        </p:attrNameLst>
                                      </p:cBhvr>
                                      <p:to>
                                        <p:strVal val="visible"/>
                                      </p:to>
                                    </p:set>
                                    <p:animEffect transition="in" filter="fade">
                                      <p:cBhvr>
                                        <p:cTn id="21" dur="1000"/>
                                        <p:tgtEl>
                                          <p:spTgt spid="5129"/>
                                        </p:tgtEl>
                                      </p:cBhvr>
                                    </p:animEffect>
                                    <p:anim calcmode="lin" valueType="num">
                                      <p:cBhvr>
                                        <p:cTn id="22" dur="1000" fill="hold"/>
                                        <p:tgtEl>
                                          <p:spTgt spid="5129"/>
                                        </p:tgtEl>
                                        <p:attrNameLst>
                                          <p:attrName>ppt_x</p:attrName>
                                        </p:attrNameLst>
                                      </p:cBhvr>
                                      <p:tavLst>
                                        <p:tav tm="0">
                                          <p:val>
                                            <p:strVal val="#ppt_x"/>
                                          </p:val>
                                        </p:tav>
                                        <p:tav tm="100000">
                                          <p:val>
                                            <p:strVal val="#ppt_x"/>
                                          </p:val>
                                        </p:tav>
                                      </p:tavLst>
                                    </p:anim>
                                    <p:anim calcmode="lin" valueType="num">
                                      <p:cBhvr>
                                        <p:cTn id="23" dur="1000" fill="hold"/>
                                        <p:tgtEl>
                                          <p:spTgt spid="5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p:cNvSpPr txBox="1">
            <a:spLocks noGrp="1"/>
          </p:cNvSpPr>
          <p:nvPr>
            <p:ph idx="1"/>
          </p:nvPr>
        </p:nvSpPr>
        <p:spPr>
          <a:xfrm>
            <a:off x="590872" y="1052736"/>
            <a:ext cx="8157592" cy="12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Times New Roman" pitchFamily="18" charset="0"/>
                <a:cs typeface="Times New Roman" pitchFamily="18" charset="0"/>
              </a:rPr>
              <a:t>3 basic elements:</a:t>
            </a:r>
          </a:p>
          <a:p>
            <a:pPr lvl="1"/>
            <a:r>
              <a:rPr lang="en-US" altLang="zh-TW" dirty="0" smtClean="0">
                <a:latin typeface="Times New Roman" pitchFamily="18" charset="0"/>
                <a:cs typeface="Times New Roman" pitchFamily="18" charset="0"/>
              </a:rPr>
              <a:t>Bot, C&amp;C channel, </a:t>
            </a:r>
            <a:r>
              <a:rPr lang="en-US" altLang="zh-TW" dirty="0" err="1" smtClean="0">
                <a:latin typeface="Times New Roman" pitchFamily="18" charset="0"/>
                <a:cs typeface="Times New Roman" pitchFamily="18" charset="0"/>
              </a:rPr>
              <a:t>botmaster</a:t>
            </a:r>
            <a:endParaRPr lang="en-US" altLang="zh-TW" dirty="0" smtClean="0">
              <a:latin typeface="Times New Roman" pitchFamily="18" charset="0"/>
              <a:cs typeface="Times New Roman" pitchFamily="18" charset="0"/>
            </a:endParaRPr>
          </a:p>
          <a:p>
            <a:pPr marL="457200" lvl="1" indent="0">
              <a:buNone/>
            </a:pPr>
            <a:endParaRPr lang="en-US" altLang="zh-TW" dirty="0" smtClean="0">
              <a:latin typeface="Times New Roman" pitchFamily="18" charset="0"/>
              <a:cs typeface="Times New Roman" pitchFamily="18" charset="0"/>
            </a:endParaRPr>
          </a:p>
          <a:p>
            <a:pPr marL="457200" lvl="1" indent="0">
              <a:buFont typeface="Arial" pitchFamily="34" charset="0"/>
              <a:buNone/>
            </a:pPr>
            <a:endParaRPr lang="en-US" altLang="zh-TW" dirty="0" smtClean="0">
              <a:latin typeface="Times New Roman" pitchFamily="18" charset="0"/>
              <a:cs typeface="Times New Roman" pitchFamily="18" charset="0"/>
            </a:endParaRPr>
          </a:p>
        </p:txBody>
      </p:sp>
      <p:sp>
        <p:nvSpPr>
          <p:cNvPr id="5" name="內容版面配置區 2"/>
          <p:cNvSpPr txBox="1">
            <a:spLocks/>
          </p:cNvSpPr>
          <p:nvPr/>
        </p:nvSpPr>
        <p:spPr>
          <a:xfrm>
            <a:off x="662880" y="4293096"/>
            <a:ext cx="8229600" cy="15984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prstClr val="black"/>
                </a:solidFill>
                <a:latin typeface="Times New Roman" pitchFamily="18" charset="0"/>
                <a:cs typeface="Times New Roman" pitchFamily="18" charset="0"/>
              </a:rPr>
              <a:t>A major threat to Internet security</a:t>
            </a:r>
          </a:p>
          <a:p>
            <a:pPr lvl="1"/>
            <a:r>
              <a:rPr lang="en-US" altLang="zh-TW" dirty="0" err="1" smtClean="0">
                <a:solidFill>
                  <a:prstClr val="black"/>
                </a:solidFill>
                <a:latin typeface="Times New Roman" pitchFamily="18" charset="0"/>
                <a:cs typeface="Times New Roman" pitchFamily="18" charset="0"/>
              </a:rPr>
              <a:t>DDoS</a:t>
            </a:r>
            <a:r>
              <a:rPr lang="en-US" altLang="zh-TW" dirty="0" smtClean="0">
                <a:solidFill>
                  <a:prstClr val="black"/>
                </a:solidFill>
                <a:latin typeface="Times New Roman" pitchFamily="18" charset="0"/>
                <a:cs typeface="Times New Roman" pitchFamily="18" charset="0"/>
              </a:rPr>
              <a:t>, spam, identity theft, </a:t>
            </a:r>
            <a:r>
              <a:rPr lang="en-US" altLang="zh-CN" dirty="0" smtClean="0">
                <a:solidFill>
                  <a:prstClr val="black"/>
                </a:solidFill>
                <a:latin typeface="Times New Roman" pitchFamily="18" charset="0"/>
                <a:cs typeface="Times New Roman" pitchFamily="18" charset="0"/>
              </a:rPr>
              <a:t>phishing</a:t>
            </a:r>
          </a:p>
          <a:p>
            <a:pPr marL="457200" lvl="1" indent="0">
              <a:buFont typeface="Arial" pitchFamily="34" charset="0"/>
              <a:buNone/>
            </a:pPr>
            <a:endParaRPr lang="en-US" altLang="zh-TW" dirty="0" smtClean="0">
              <a:solidFill>
                <a:prstClr val="black"/>
              </a:solidFill>
              <a:latin typeface="Times New Roman" pitchFamily="18" charset="0"/>
              <a:cs typeface="Times New Roman" pitchFamily="18" charset="0"/>
            </a:endParaRPr>
          </a:p>
          <a:p>
            <a:pPr marL="457200" lvl="1" indent="0">
              <a:buFont typeface="Arial" pitchFamily="34" charset="0"/>
              <a:buNone/>
            </a:pPr>
            <a:endParaRPr lang="en-US" altLang="zh-TW" dirty="0" smtClean="0">
              <a:solidFill>
                <a:prstClr val="black"/>
              </a:solidFill>
              <a:latin typeface="Times New Roman" pitchFamily="18" charset="0"/>
              <a:cs typeface="Times New Roman" pitchFamily="18" charset="0"/>
            </a:endParaRPr>
          </a:p>
        </p:txBody>
      </p:sp>
      <p:sp>
        <p:nvSpPr>
          <p:cNvPr id="6" name="內容版面配置區 2"/>
          <p:cNvSpPr txBox="1">
            <a:spLocks/>
          </p:cNvSpPr>
          <p:nvPr/>
        </p:nvSpPr>
        <p:spPr>
          <a:xfrm>
            <a:off x="611560" y="2348880"/>
            <a:ext cx="8157592" cy="194421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a:solidFill>
                  <a:prstClr val="black"/>
                </a:solidFill>
                <a:latin typeface="Times New Roman" pitchFamily="18" charset="0"/>
                <a:cs typeface="Times New Roman" pitchFamily="18" charset="0"/>
              </a:rPr>
              <a:t>Various C&amp;C channels</a:t>
            </a:r>
          </a:p>
          <a:p>
            <a:pPr lvl="1"/>
            <a:r>
              <a:rPr lang="en-US" altLang="zh-TW" dirty="0">
                <a:solidFill>
                  <a:prstClr val="black"/>
                </a:solidFill>
                <a:latin typeface="Times New Roman" pitchFamily="18" charset="0"/>
                <a:cs typeface="Times New Roman" pitchFamily="18" charset="0"/>
              </a:rPr>
              <a:t>Centralized: IRC, HTTP</a:t>
            </a:r>
          </a:p>
          <a:p>
            <a:pPr lvl="1"/>
            <a:r>
              <a:rPr lang="en-US" altLang="zh-TW" dirty="0">
                <a:solidFill>
                  <a:prstClr val="black"/>
                </a:solidFill>
                <a:latin typeface="Times New Roman" pitchFamily="18" charset="0"/>
                <a:cs typeface="Times New Roman" pitchFamily="18" charset="0"/>
              </a:rPr>
              <a:t>Decentralized: </a:t>
            </a:r>
            <a:r>
              <a:rPr lang="en-US" altLang="zh-TW" dirty="0" smtClean="0">
                <a:solidFill>
                  <a:prstClr val="black"/>
                </a:solidFill>
                <a:latin typeface="Times New Roman" pitchFamily="18" charset="0"/>
                <a:cs typeface="Times New Roman" pitchFamily="18" charset="0"/>
              </a:rPr>
              <a:t>Peer-to-Peer (</a:t>
            </a:r>
            <a:r>
              <a:rPr lang="en-US" altLang="zh-TW" dirty="0">
                <a:solidFill>
                  <a:prstClr val="black"/>
                </a:solidFill>
                <a:latin typeface="Times New Roman" pitchFamily="18" charset="0"/>
                <a:cs typeface="Times New Roman" pitchFamily="18" charset="0"/>
              </a:rPr>
              <a:t>P2P</a:t>
            </a:r>
            <a:r>
              <a:rPr lang="en-US" altLang="zh-TW" dirty="0" smtClean="0">
                <a:solidFill>
                  <a:prstClr val="black"/>
                </a:solidFill>
                <a:latin typeface="Times New Roman" pitchFamily="18" charset="0"/>
                <a:cs typeface="Times New Roman" pitchFamily="18" charset="0"/>
              </a:rPr>
              <a:t>), Online Social Network (OSN)</a:t>
            </a:r>
            <a:endParaRPr lang="en-US" altLang="zh-CN" dirty="0">
              <a:solidFill>
                <a:prstClr val="black"/>
              </a:solidFill>
              <a:latin typeface="Times New Roman" pitchFamily="18" charset="0"/>
              <a:cs typeface="Times New Roman" pitchFamily="18" charset="0"/>
            </a:endParaRPr>
          </a:p>
        </p:txBody>
      </p:sp>
      <p:sp>
        <p:nvSpPr>
          <p:cNvPr id="8" name="標題 1"/>
          <p:cNvSpPr txBox="1">
            <a:spLocks/>
          </p:cNvSpPr>
          <p:nvPr/>
        </p:nvSpPr>
        <p:spPr>
          <a:xfrm>
            <a:off x="467544" y="-171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smtClean="0">
                <a:solidFill>
                  <a:srgbClr val="FFFF00"/>
                </a:solidFill>
                <a:latin typeface="Times New Roman" pitchFamily="18" charset="0"/>
                <a:cs typeface="Times New Roman" pitchFamily="18" charset="0"/>
              </a:rPr>
              <a:t>1.1 What is botnet and bot?</a:t>
            </a:r>
            <a:endParaRPr lang="zh-TW" altLang="en-US" dirty="0" smtClean="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836307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1400"/>
            <a:ext cx="8229600" cy="1143000"/>
          </a:xfrm>
        </p:spPr>
        <p:txBody>
          <a:bodyPr/>
          <a:lstStyle/>
          <a:p>
            <a:r>
              <a:rPr lang="en-US" altLang="zh-CN" dirty="0" smtClean="0">
                <a:solidFill>
                  <a:srgbClr val="FFFF00"/>
                </a:solidFill>
                <a:latin typeface="Times New Roman" pitchFamily="18" charset="0"/>
                <a:cs typeface="Times New Roman" pitchFamily="18" charset="0"/>
              </a:rPr>
              <a:t>1.2 Existing Detection Approaches</a:t>
            </a:r>
            <a:endParaRPr lang="zh-CN" altLang="en-US" dirty="0">
              <a:solidFill>
                <a:srgbClr val="FFFF00"/>
              </a:solidFill>
              <a:latin typeface="Times New Roman" pitchFamily="18" charset="0"/>
              <a:cs typeface="Times New Roman" pitchFamily="18" charset="0"/>
            </a:endParaRPr>
          </a:p>
        </p:txBody>
      </p:sp>
      <p:sp>
        <p:nvSpPr>
          <p:cNvPr id="4" name="內容版面配置區 2"/>
          <p:cNvSpPr txBox="1">
            <a:spLocks/>
          </p:cNvSpPr>
          <p:nvPr/>
        </p:nvSpPr>
        <p:spPr>
          <a:xfrm>
            <a:off x="467544" y="876255"/>
            <a:ext cx="8229600" cy="132860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prstClr val="black"/>
                </a:solidFill>
                <a:latin typeface="Times New Roman" pitchFamily="18" charset="0"/>
                <a:cs typeface="Times New Roman" pitchFamily="18" charset="0"/>
              </a:rPr>
              <a:t>Network-based</a:t>
            </a:r>
          </a:p>
          <a:p>
            <a:pPr lvl="1"/>
            <a:r>
              <a:rPr lang="en-US" altLang="zh-CN" dirty="0" smtClean="0">
                <a:solidFill>
                  <a:prstClr val="black"/>
                </a:solidFill>
                <a:latin typeface="Times New Roman" pitchFamily="18" charset="0"/>
                <a:cs typeface="Times New Roman" pitchFamily="18" charset="0"/>
              </a:rPr>
              <a:t>Analyze </a:t>
            </a:r>
            <a:r>
              <a:rPr lang="en-US" altLang="zh-CN" dirty="0">
                <a:solidFill>
                  <a:prstClr val="black"/>
                </a:solidFill>
                <a:latin typeface="Times New Roman" pitchFamily="18" charset="0"/>
                <a:cs typeface="Times New Roman" pitchFamily="18" charset="0"/>
              </a:rPr>
              <a:t>network traffic to filter out the bot host</a:t>
            </a:r>
          </a:p>
          <a:p>
            <a:pPr lvl="1"/>
            <a:endParaRPr lang="en-US" altLang="zh-CN" dirty="0" smtClean="0">
              <a:solidFill>
                <a:prstClr val="black"/>
              </a:solidFill>
              <a:latin typeface="Times New Roman" pitchFamily="18" charset="0"/>
              <a:cs typeface="Times New Roman" pitchFamily="18" charset="0"/>
            </a:endParaRPr>
          </a:p>
          <a:p>
            <a:pPr marL="457200" lvl="1" indent="0">
              <a:buFont typeface="Arial" pitchFamily="34" charset="0"/>
              <a:buNone/>
            </a:pPr>
            <a:endParaRPr lang="en-US" altLang="zh-TW" dirty="0" smtClean="0">
              <a:solidFill>
                <a:prstClr val="black"/>
              </a:solidFill>
              <a:latin typeface="Times New Roman" pitchFamily="18" charset="0"/>
              <a:cs typeface="Times New Roman" pitchFamily="18" charset="0"/>
            </a:endParaRPr>
          </a:p>
          <a:p>
            <a:pPr marL="457200" lvl="1" indent="0">
              <a:buFont typeface="Arial" pitchFamily="34" charset="0"/>
              <a:buNone/>
            </a:pPr>
            <a:endParaRPr lang="en-US" altLang="zh-TW" dirty="0" smtClean="0">
              <a:solidFill>
                <a:prstClr val="black"/>
              </a:solidFill>
              <a:latin typeface="Times New Roman" pitchFamily="18" charset="0"/>
              <a:cs typeface="Times New Roman" pitchFamily="18" charset="0"/>
            </a:endParaRPr>
          </a:p>
        </p:txBody>
      </p:sp>
      <p:sp>
        <p:nvSpPr>
          <p:cNvPr id="5" name="內容版面配置區 2"/>
          <p:cNvSpPr txBox="1">
            <a:spLocks/>
          </p:cNvSpPr>
          <p:nvPr/>
        </p:nvSpPr>
        <p:spPr>
          <a:xfrm>
            <a:off x="518864" y="2204864"/>
            <a:ext cx="8373616" cy="42627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prstClr val="black"/>
                </a:solidFill>
                <a:latin typeface="Times New Roman" pitchFamily="18" charset="0"/>
                <a:cs typeface="Times New Roman" pitchFamily="18" charset="0"/>
              </a:rPr>
              <a:t>Host-based</a:t>
            </a:r>
          </a:p>
          <a:p>
            <a:pPr marL="0" indent="0">
              <a:buNone/>
            </a:pPr>
            <a:r>
              <a:rPr lang="en-US" altLang="zh-CN" dirty="0" smtClean="0">
                <a:solidFill>
                  <a:prstClr val="black"/>
                </a:solidFill>
                <a:latin typeface="Times New Roman" pitchFamily="18" charset="0"/>
                <a:cs typeface="Times New Roman" pitchFamily="18" charset="0"/>
              </a:rPr>
              <a:t>a) Signature-based </a:t>
            </a:r>
            <a:endParaRPr lang="en-US" altLang="zh-CN" dirty="0">
              <a:solidFill>
                <a:prstClr val="black"/>
              </a:solidFill>
              <a:latin typeface="Times New Roman" pitchFamily="18" charset="0"/>
              <a:cs typeface="Times New Roman" pitchFamily="18" charset="0"/>
            </a:endParaRPr>
          </a:p>
          <a:p>
            <a:pPr lvl="1"/>
            <a:r>
              <a:rPr lang="en-US" altLang="zh-CN" dirty="0">
                <a:solidFill>
                  <a:prstClr val="black"/>
                </a:solidFill>
                <a:latin typeface="Times New Roman" pitchFamily="18" charset="0"/>
                <a:cs typeface="Times New Roman" pitchFamily="18" charset="0"/>
              </a:rPr>
              <a:t>extracts the feature information of the suspicious program to match with a knowledge </a:t>
            </a:r>
            <a:r>
              <a:rPr lang="en-US" altLang="zh-CN" dirty="0" smtClean="0">
                <a:solidFill>
                  <a:prstClr val="black"/>
                </a:solidFill>
                <a:latin typeface="Times New Roman" pitchFamily="18" charset="0"/>
                <a:cs typeface="Times New Roman" pitchFamily="18" charset="0"/>
              </a:rPr>
              <a:t>database</a:t>
            </a:r>
          </a:p>
          <a:p>
            <a:pPr marL="0" indent="0">
              <a:buNone/>
            </a:pPr>
            <a:r>
              <a:rPr lang="en-US" altLang="zh-CN" dirty="0" smtClean="0">
                <a:solidFill>
                  <a:prstClr val="black"/>
                </a:solidFill>
                <a:latin typeface="Times New Roman" pitchFamily="18" charset="0"/>
                <a:cs typeface="Times New Roman" pitchFamily="18" charset="0"/>
              </a:rPr>
              <a:t>b) Behavior-based</a:t>
            </a:r>
            <a:endParaRPr lang="en-US" altLang="zh-CN" dirty="0">
              <a:solidFill>
                <a:prstClr val="black"/>
              </a:solidFill>
              <a:latin typeface="Times New Roman" pitchFamily="18" charset="0"/>
              <a:cs typeface="Times New Roman" pitchFamily="18" charset="0"/>
            </a:endParaRPr>
          </a:p>
          <a:p>
            <a:pPr lvl="1"/>
            <a:r>
              <a:rPr lang="en-US" altLang="zh-CN" dirty="0">
                <a:solidFill>
                  <a:prstClr val="black"/>
                </a:solidFill>
                <a:latin typeface="Times New Roman" pitchFamily="18" charset="0"/>
                <a:cs typeface="Times New Roman" pitchFamily="18" charset="0"/>
              </a:rPr>
              <a:t>Monitors the abnormal behaviors on host to determine whether the host is </a:t>
            </a:r>
            <a:r>
              <a:rPr lang="en-US" altLang="zh-CN" dirty="0" smtClean="0">
                <a:solidFill>
                  <a:prstClr val="black"/>
                </a:solidFill>
                <a:latin typeface="Times New Roman" pitchFamily="18" charset="0"/>
                <a:cs typeface="Times New Roman" pitchFamily="18" charset="0"/>
              </a:rPr>
              <a:t>infected</a:t>
            </a:r>
            <a:endParaRPr lang="en-US" altLang="zh-TW" dirty="0" smtClean="0">
              <a:solidFill>
                <a:prstClr val="black"/>
              </a:solidFill>
              <a:latin typeface="Times New Roman" pitchFamily="18" charset="0"/>
              <a:cs typeface="Times New Roman" pitchFamily="18" charset="0"/>
            </a:endParaRPr>
          </a:p>
        </p:txBody>
      </p:sp>
      <p:sp>
        <p:nvSpPr>
          <p:cNvPr id="6" name="內容版面配置區 2"/>
          <p:cNvSpPr txBox="1">
            <a:spLocks/>
          </p:cNvSpPr>
          <p:nvPr/>
        </p:nvSpPr>
        <p:spPr>
          <a:xfrm>
            <a:off x="518864" y="3068960"/>
            <a:ext cx="8229600" cy="15984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endParaRPr lang="en-US" altLang="zh-TW" dirty="0" smtClean="0">
              <a:solidFill>
                <a:prstClr val="black"/>
              </a:solidFill>
              <a:latin typeface="Times New Roman" pitchFamily="18" charset="0"/>
              <a:cs typeface="Times New Roman" pitchFamily="18" charset="0"/>
            </a:endParaRPr>
          </a:p>
        </p:txBody>
      </p:sp>
      <p:sp>
        <p:nvSpPr>
          <p:cNvPr id="7" name="內容版面配置區 2"/>
          <p:cNvSpPr txBox="1">
            <a:spLocks/>
          </p:cNvSpPr>
          <p:nvPr/>
        </p:nvSpPr>
        <p:spPr>
          <a:xfrm>
            <a:off x="590872" y="4869160"/>
            <a:ext cx="8229600" cy="15984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endParaRPr lang="en-US" altLang="zh-TW" dirty="0" smtClean="0">
              <a:solidFill>
                <a:prstClr val="black"/>
              </a:solidFill>
            </a:endParaRPr>
          </a:p>
        </p:txBody>
      </p:sp>
    </p:spTree>
    <p:extLst>
      <p:ext uri="{BB962C8B-B14F-4D97-AF65-F5344CB8AC3E}">
        <p14:creationId xmlns:p14="http://schemas.microsoft.com/office/powerpoint/2010/main" val="1225520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92" y="-27384"/>
            <a:ext cx="8229600" cy="922114"/>
          </a:xfrm>
        </p:spPr>
        <p:txBody>
          <a:bodyPr/>
          <a:lstStyle/>
          <a:p>
            <a:r>
              <a:rPr lang="en-US" altLang="zh-CN" dirty="0" smtClean="0">
                <a:solidFill>
                  <a:srgbClr val="FFFF00"/>
                </a:solidFill>
                <a:latin typeface="Times New Roman" pitchFamily="18" charset="0"/>
                <a:cs typeface="Times New Roman" pitchFamily="18" charset="0"/>
              </a:rPr>
              <a:t>1.3 The Problem</a:t>
            </a:r>
            <a:endParaRPr lang="zh-CN" altLang="en-US" dirty="0">
              <a:solidFill>
                <a:srgbClr val="FFFF00"/>
              </a:solidFill>
              <a:latin typeface="Times New Roman" pitchFamily="18" charset="0"/>
              <a:cs typeface="Times New Roman" pitchFamily="18" charset="0"/>
            </a:endParaRPr>
          </a:p>
        </p:txBody>
      </p:sp>
      <p:sp>
        <p:nvSpPr>
          <p:cNvPr id="5" name="内容占位符 2"/>
          <p:cNvSpPr txBox="1">
            <a:spLocks/>
          </p:cNvSpPr>
          <p:nvPr/>
        </p:nvSpPr>
        <p:spPr>
          <a:xfrm>
            <a:off x="323528" y="1600200"/>
            <a:ext cx="8208912" cy="24768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a:p>
        </p:txBody>
      </p:sp>
      <p:sp>
        <p:nvSpPr>
          <p:cNvPr id="6" name="内容占位符 2"/>
          <p:cNvSpPr txBox="1">
            <a:spLocks/>
          </p:cNvSpPr>
          <p:nvPr/>
        </p:nvSpPr>
        <p:spPr>
          <a:xfrm>
            <a:off x="179512" y="1340768"/>
            <a:ext cx="8964488" cy="51125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latin typeface="Times New Roman" pitchFamily="18" charset="0"/>
                <a:cs typeface="Times New Roman" pitchFamily="18" charset="0"/>
              </a:rPr>
              <a:t>Most </a:t>
            </a:r>
            <a:r>
              <a:rPr lang="en-US" altLang="zh-CN" dirty="0">
                <a:latin typeface="Times New Roman" pitchFamily="18" charset="0"/>
                <a:cs typeface="Times New Roman" pitchFamily="18" charset="0"/>
              </a:rPr>
              <a:t>behavior-based approaches are based on single process or </a:t>
            </a:r>
            <a:r>
              <a:rPr lang="en-US" altLang="zh-CN" dirty="0" smtClean="0">
                <a:latin typeface="Times New Roman" pitchFamily="18" charset="0"/>
                <a:cs typeface="Times New Roman" pitchFamily="18" charset="0"/>
              </a:rPr>
              <a:t>related family </a:t>
            </a:r>
            <a:r>
              <a:rPr lang="en-US" altLang="zh-CN" dirty="0">
                <a:latin typeface="Times New Roman" pitchFamily="18" charset="0"/>
                <a:cs typeface="Times New Roman" pitchFamily="18" charset="0"/>
              </a:rPr>
              <a:t>processes</a:t>
            </a:r>
            <a:r>
              <a:rPr lang="en-US" altLang="zh-CN" dirty="0" smtClean="0">
                <a:latin typeface="Times New Roman" pitchFamily="18" charset="0"/>
                <a:cs typeface="Times New Roman" pitchFamily="18" charset="0"/>
              </a:rPr>
              <a:t>.</a:t>
            </a:r>
          </a:p>
          <a:p>
            <a:endParaRPr lang="en-US" altLang="zh-CN" dirty="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r>
              <a:rPr lang="en-US" altLang="zh-CN" dirty="0">
                <a:latin typeface="Times New Roman" pitchFamily="18" charset="0"/>
                <a:cs typeface="Times New Roman" pitchFamily="18" charset="0"/>
              </a:rPr>
              <a:t>If a bot is separated into two or more processes, these approaches will be less effective. </a:t>
            </a:r>
          </a:p>
          <a:p>
            <a:endParaRPr lang="en-US" altLang="zh-CN" dirty="0" smtClean="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36117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8"/>
          <p:cNvSpPr>
            <a:spLocks noGrp="1"/>
          </p:cNvSpPr>
          <p:nvPr>
            <p:ph type="title"/>
          </p:nvPr>
        </p:nvSpPr>
        <p:spPr>
          <a:xfrm>
            <a:off x="467544" y="-99392"/>
            <a:ext cx="8229600" cy="1143000"/>
          </a:xfrm>
        </p:spPr>
        <p:txBody>
          <a:bodyPr/>
          <a:lstStyle/>
          <a:p>
            <a:r>
              <a:rPr lang="en-US" altLang="zh-TW" dirty="0" smtClean="0">
                <a:solidFill>
                  <a:srgbClr val="FFFF00"/>
                </a:solidFill>
                <a:latin typeface="Times New Roman" pitchFamily="18" charset="0"/>
                <a:cs typeface="Times New Roman" pitchFamily="18" charset="0"/>
              </a:rPr>
              <a:t>OUTLINE</a:t>
            </a:r>
            <a:endParaRPr lang="zh-TW" altLang="en-US" dirty="0" smtClean="0">
              <a:solidFill>
                <a:srgbClr val="FFFF00"/>
              </a:solidFill>
              <a:latin typeface="Times New Roman" pitchFamily="18" charset="0"/>
              <a:cs typeface="Times New Roman" pitchFamily="18" charset="0"/>
            </a:endParaRPr>
          </a:p>
        </p:txBody>
      </p:sp>
      <p:sp>
        <p:nvSpPr>
          <p:cNvPr id="3075" name="內容版面配置區 9"/>
          <p:cNvSpPr>
            <a:spLocks noGrp="1"/>
          </p:cNvSpPr>
          <p:nvPr>
            <p:ph idx="1"/>
          </p:nvPr>
        </p:nvSpPr>
        <p:spPr/>
        <p:txBody>
          <a:bodyPr>
            <a:normAutofit lnSpcReduction="10000"/>
          </a:bodyPr>
          <a:lstStyle/>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Introduction</a:t>
            </a:r>
          </a:p>
          <a:p>
            <a:pPr marL="514350" indent="-514350">
              <a:buFont typeface="Calibri" pitchFamily="34" charset="0"/>
              <a:buAutoNum type="arabicPeriod"/>
            </a:pPr>
            <a:r>
              <a:rPr lang="en-US" altLang="zh-TW" dirty="0" smtClean="0">
                <a:latin typeface="Times New Roman" pitchFamily="18" charset="0"/>
                <a:cs typeface="Times New Roman" pitchFamily="18" charset="0"/>
              </a:rPr>
              <a:t>Specific Features of </a:t>
            </a:r>
            <a:r>
              <a:rPr lang="en-US" altLang="zh-TW" dirty="0" err="1" smtClean="0">
                <a:latin typeface="Times New Roman" pitchFamily="18" charset="0"/>
                <a:cs typeface="Times New Roman" pitchFamily="18" charset="0"/>
              </a:rPr>
              <a:t>Multiprocess</a:t>
            </a:r>
            <a:r>
              <a:rPr lang="en-US" altLang="zh-TW" dirty="0" smtClean="0">
                <a:latin typeface="Times New Roman" pitchFamily="18" charset="0"/>
                <a:cs typeface="Times New Roman" pitchFamily="18" charset="0"/>
              </a:rPr>
              <a:t> Bot</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Evasion </a:t>
            </a:r>
            <a:r>
              <a:rPr lang="en-US" altLang="zh-TW" dirty="0" smtClean="0">
                <a:solidFill>
                  <a:schemeClr val="bg1">
                    <a:lumMod val="65000"/>
                  </a:schemeClr>
                </a:solidFill>
                <a:latin typeface="Times New Roman" pitchFamily="18" charset="0"/>
                <a:cs typeface="Times New Roman" pitchFamily="18" charset="0"/>
              </a:rPr>
              <a:t>Mechanisms</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Critical </a:t>
            </a:r>
            <a:r>
              <a:rPr lang="en-US" altLang="zh-TW" dirty="0" smtClean="0">
                <a:solidFill>
                  <a:schemeClr val="bg1">
                    <a:lumMod val="65000"/>
                  </a:schemeClr>
                </a:solidFill>
                <a:latin typeface="Times New Roman" pitchFamily="18" charset="0"/>
                <a:cs typeface="Times New Roman" pitchFamily="18" charset="0"/>
              </a:rPr>
              <a:t>Challenges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Experiments</a:t>
            </a:r>
          </a:p>
          <a:p>
            <a:pPr marL="514350" indent="-514350">
              <a:buFont typeface="Calibri" pitchFamily="34" charset="0"/>
              <a:buAutoNum type="arabicPeriod"/>
            </a:pPr>
            <a:r>
              <a:rPr lang="en-US" altLang="zh-TW" dirty="0">
                <a:solidFill>
                  <a:schemeClr val="bg1">
                    <a:lumMod val="65000"/>
                  </a:schemeClr>
                </a:solidFill>
                <a:latin typeface="Times New Roman" pitchFamily="18" charset="0"/>
                <a:cs typeface="Times New Roman" pitchFamily="18" charset="0"/>
              </a:rPr>
              <a:t>Extended </a:t>
            </a:r>
            <a:r>
              <a:rPr lang="en-US" altLang="zh-TW" dirty="0" smtClean="0">
                <a:solidFill>
                  <a:schemeClr val="bg1">
                    <a:lumMod val="65000"/>
                  </a:schemeClr>
                </a:solidFill>
                <a:latin typeface="Times New Roman" pitchFamily="18" charset="0"/>
                <a:cs typeface="Times New Roman" pitchFamily="18" charset="0"/>
              </a:rPr>
              <a:t>Architectures</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Discussion</a:t>
            </a:r>
          </a:p>
          <a:p>
            <a:pPr marL="514350" indent="-514350">
              <a:buFont typeface="Calibri" pitchFamily="34" charset="0"/>
              <a:buAutoNum type="arabicPeriod"/>
            </a:pPr>
            <a:r>
              <a:rPr lang="en-US" altLang="zh-TW" dirty="0" smtClean="0">
                <a:solidFill>
                  <a:schemeClr val="bg1">
                    <a:lumMod val="65000"/>
                  </a:schemeClr>
                </a:solidFill>
                <a:latin typeface="Times New Roman" pitchFamily="18" charset="0"/>
                <a:cs typeface="Times New Roman" pitchFamily="18" charset="0"/>
              </a:rPr>
              <a:t>Conclusion</a:t>
            </a:r>
            <a:endParaRPr lang="zh-TW" altLang="en-US" dirty="0">
              <a:solidFill>
                <a:schemeClr val="bg1">
                  <a:lumMod val="6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3563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8"/>
          <p:cNvSpPr>
            <a:spLocks noGrp="1"/>
          </p:cNvSpPr>
          <p:nvPr>
            <p:ph type="title"/>
          </p:nvPr>
        </p:nvSpPr>
        <p:spPr>
          <a:xfrm>
            <a:off x="467544" y="-99392"/>
            <a:ext cx="8229600" cy="1143000"/>
          </a:xfrm>
        </p:spPr>
        <p:txBody>
          <a:bodyPr>
            <a:normAutofit/>
          </a:bodyPr>
          <a:lstStyle/>
          <a:p>
            <a:r>
              <a:rPr lang="en-US" altLang="zh-TW" sz="3600" dirty="0" smtClean="0">
                <a:solidFill>
                  <a:srgbClr val="FFFF00"/>
                </a:solidFill>
                <a:latin typeface="Times New Roman" pitchFamily="18" charset="0"/>
                <a:cs typeface="Times New Roman" pitchFamily="18" charset="0"/>
              </a:rPr>
              <a:t>2.1 Specific </a:t>
            </a:r>
            <a:r>
              <a:rPr lang="en-US" altLang="zh-TW" sz="3600" dirty="0">
                <a:solidFill>
                  <a:srgbClr val="FFFF00"/>
                </a:solidFill>
                <a:latin typeface="Times New Roman" pitchFamily="18" charset="0"/>
                <a:cs typeface="Times New Roman" pitchFamily="18" charset="0"/>
              </a:rPr>
              <a:t>Features of </a:t>
            </a:r>
            <a:r>
              <a:rPr lang="en-US" altLang="zh-TW" sz="3600" dirty="0" err="1">
                <a:solidFill>
                  <a:srgbClr val="FFFF00"/>
                </a:solidFill>
                <a:latin typeface="Times New Roman" pitchFamily="18" charset="0"/>
                <a:cs typeface="Times New Roman" pitchFamily="18" charset="0"/>
              </a:rPr>
              <a:t>Multiprocess</a:t>
            </a:r>
            <a:r>
              <a:rPr lang="en-US" altLang="zh-TW" sz="3600" dirty="0">
                <a:solidFill>
                  <a:srgbClr val="FFFF00"/>
                </a:solidFill>
                <a:latin typeface="Times New Roman" pitchFamily="18" charset="0"/>
                <a:cs typeface="Times New Roman" pitchFamily="18" charset="0"/>
              </a:rPr>
              <a:t> Bot</a:t>
            </a:r>
            <a:endParaRPr lang="zh-TW" altLang="en-US" sz="3600" dirty="0" smtClean="0">
              <a:solidFill>
                <a:srgbClr val="FFFF00"/>
              </a:solidFill>
              <a:latin typeface="Times New Roman" pitchFamily="18" charset="0"/>
              <a:cs typeface="Times New Roman" pitchFamily="18" charset="0"/>
            </a:endParaRPr>
          </a:p>
        </p:txBody>
      </p:sp>
      <p:sp>
        <p:nvSpPr>
          <p:cNvPr id="3075" name="內容版面配置區 9"/>
          <p:cNvSpPr>
            <a:spLocks noGrp="1"/>
          </p:cNvSpPr>
          <p:nvPr>
            <p:ph idx="1"/>
          </p:nvPr>
        </p:nvSpPr>
        <p:spPr>
          <a:xfrm>
            <a:off x="251520" y="908720"/>
            <a:ext cx="8784976" cy="5688632"/>
          </a:xfrm>
        </p:spPr>
        <p:txBody>
          <a:bodyPr/>
          <a:lstStyle/>
          <a:p>
            <a:pPr marL="0" indent="0">
              <a:buNone/>
            </a:pPr>
            <a:r>
              <a:rPr lang="en-US" altLang="zh-TW" dirty="0">
                <a:latin typeface="Times New Roman" pitchFamily="18" charset="0"/>
                <a:cs typeface="Times New Roman" pitchFamily="18" charset="0"/>
              </a:rPr>
              <a:t>There are two specific differences </a:t>
            </a:r>
            <a:r>
              <a:rPr lang="en-US" altLang="zh-TW" dirty="0" smtClean="0">
                <a:latin typeface="Times New Roman" pitchFamily="18" charset="0"/>
                <a:cs typeface="Times New Roman" pitchFamily="18" charset="0"/>
              </a:rPr>
              <a:t>between </a:t>
            </a:r>
            <a:r>
              <a:rPr lang="en-US" altLang="zh-TW" dirty="0" err="1" smtClean="0">
                <a:latin typeface="Times New Roman" pitchFamily="18" charset="0"/>
                <a:cs typeface="Times New Roman" pitchFamily="18" charset="0"/>
              </a:rPr>
              <a:t>multiprocess</a:t>
            </a:r>
            <a:r>
              <a:rPr lang="en-US" altLang="zh-TW" dirty="0" smtClean="0">
                <a:latin typeface="Times New Roman" pitchFamily="18" charset="0"/>
                <a:cs typeface="Times New Roman" pitchFamily="18" charset="0"/>
              </a:rPr>
              <a:t> </a:t>
            </a:r>
            <a:r>
              <a:rPr lang="en-US" altLang="zh-TW" dirty="0">
                <a:latin typeface="Times New Roman" pitchFamily="18" charset="0"/>
                <a:cs typeface="Times New Roman" pitchFamily="18" charset="0"/>
              </a:rPr>
              <a:t>and conventional bot:</a:t>
            </a:r>
          </a:p>
          <a:p>
            <a:pPr marL="514350" indent="-514350">
              <a:buAutoNum type="arabicPeriod"/>
            </a:pPr>
            <a:r>
              <a:rPr lang="en-US" altLang="zh-TW" dirty="0" smtClean="0">
                <a:latin typeface="Times New Roman" pitchFamily="18" charset="0"/>
                <a:cs typeface="Times New Roman" pitchFamily="18" charset="0"/>
              </a:rPr>
              <a:t>Separating </a:t>
            </a:r>
            <a:r>
              <a:rPr lang="en-US" altLang="zh-TW" dirty="0">
                <a:latin typeface="Times New Roman" pitchFamily="18" charset="0"/>
                <a:cs typeface="Times New Roman" pitchFamily="18" charset="0"/>
              </a:rPr>
              <a:t>C&amp;C connection from malicious </a:t>
            </a:r>
            <a:r>
              <a:rPr lang="en-US" altLang="zh-TW" dirty="0" smtClean="0">
                <a:latin typeface="Times New Roman" pitchFamily="18" charset="0"/>
                <a:cs typeface="Times New Roman" pitchFamily="18" charset="0"/>
              </a:rPr>
              <a:t>behaviors</a:t>
            </a:r>
          </a:p>
          <a:p>
            <a:pPr marL="514350" indent="-514350">
              <a:buAutoNum type="arabicPeriod"/>
            </a:pPr>
            <a:r>
              <a:rPr lang="en-US" altLang="zh-TW" dirty="0">
                <a:latin typeface="Times New Roman" pitchFamily="18" charset="0"/>
                <a:cs typeface="Times New Roman" pitchFamily="18" charset="0"/>
              </a:rPr>
              <a:t>A</a:t>
            </a:r>
            <a:r>
              <a:rPr lang="en-US" altLang="zh-TW" dirty="0" smtClean="0">
                <a:latin typeface="Times New Roman" pitchFamily="18" charset="0"/>
                <a:cs typeface="Times New Roman" pitchFamily="18" charset="0"/>
              </a:rPr>
              <a:t>ssigning malicious behaviors </a:t>
            </a:r>
            <a:r>
              <a:rPr lang="en-US" altLang="zh-TW" dirty="0">
                <a:latin typeface="Times New Roman" pitchFamily="18" charset="0"/>
                <a:cs typeface="Times New Roman" pitchFamily="18" charset="0"/>
              </a:rPr>
              <a:t>to several </a:t>
            </a:r>
            <a:r>
              <a:rPr lang="en-US" altLang="zh-TW" dirty="0" smtClean="0">
                <a:latin typeface="Times New Roman" pitchFamily="18" charset="0"/>
                <a:cs typeface="Times New Roman" pitchFamily="18" charset="0"/>
              </a:rPr>
              <a:t>processes</a:t>
            </a:r>
          </a:p>
        </p:txBody>
      </p:sp>
      <p:graphicFrame>
        <p:nvGraphicFramePr>
          <p:cNvPr id="4" name="对象 3"/>
          <p:cNvGraphicFramePr>
            <a:graphicFrameLocks noChangeAspect="1"/>
          </p:cNvGraphicFramePr>
          <p:nvPr>
            <p:extLst>
              <p:ext uri="{D42A27DB-BD31-4B8C-83A1-F6EECF244321}">
                <p14:modId xmlns:p14="http://schemas.microsoft.com/office/powerpoint/2010/main" val="378933218"/>
              </p:ext>
            </p:extLst>
          </p:nvPr>
        </p:nvGraphicFramePr>
        <p:xfrm>
          <a:off x="2555776" y="3906458"/>
          <a:ext cx="3600400" cy="2834910"/>
        </p:xfrm>
        <a:graphic>
          <a:graphicData uri="http://schemas.openxmlformats.org/presentationml/2006/ole">
            <mc:AlternateContent xmlns:mc="http://schemas.openxmlformats.org/markup-compatibility/2006">
              <mc:Choice xmlns:v="urn:schemas-microsoft-com:vml" Requires="v">
                <p:oleObj spid="_x0000_s1045" name="Visio" r:id="rId3" imgW="2642624" imgH="2080801" progId="Visio.Drawing.11">
                  <p:embed/>
                </p:oleObj>
              </mc:Choice>
              <mc:Fallback>
                <p:oleObj name="Visio" r:id="rId3" imgW="2642624" imgH="2080801" progId="Visio.Drawing.11">
                  <p:embed/>
                  <p:pic>
                    <p:nvPicPr>
                      <p:cNvPr id="0" name="Object 3"/>
                      <p:cNvPicPr>
                        <a:picLocks noChangeAspect="1" noChangeArrowheads="1"/>
                      </p:cNvPicPr>
                      <p:nvPr/>
                    </p:nvPicPr>
                    <p:blipFill>
                      <a:blip r:embed="rId4"/>
                      <a:srcRect/>
                      <a:stretch>
                        <a:fillRect/>
                      </a:stretch>
                    </p:blipFill>
                    <p:spPr bwMode="auto">
                      <a:xfrm>
                        <a:off x="2555776" y="3906458"/>
                        <a:ext cx="3600400" cy="283491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99307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8|0.9"/>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1081</Words>
  <Application>Microsoft Office PowerPoint</Application>
  <PresentationFormat>全屏显示(4:3)</PresentationFormat>
  <Paragraphs>189</Paragraphs>
  <Slides>32</Slides>
  <Notes>12</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32</vt:i4>
      </vt:variant>
    </vt:vector>
  </HeadingPairs>
  <TitlesOfParts>
    <vt:vector size="37" baseType="lpstr">
      <vt:lpstr>1_Office 主题</vt:lpstr>
      <vt:lpstr>Office 主题</vt:lpstr>
      <vt:lpstr>2_Office 主题</vt:lpstr>
      <vt:lpstr>3_Office 主题</vt:lpstr>
      <vt:lpstr>Visio</vt:lpstr>
      <vt:lpstr>PowerPoint 演示文稿</vt:lpstr>
      <vt:lpstr>OUTLINE</vt:lpstr>
      <vt:lpstr>OUTLINE</vt:lpstr>
      <vt:lpstr>1.1 What is botnet and bot?</vt:lpstr>
      <vt:lpstr>PowerPoint 演示文稿</vt:lpstr>
      <vt:lpstr>1.2 Existing Detection Approaches</vt:lpstr>
      <vt:lpstr>1.3 The Problem</vt:lpstr>
      <vt:lpstr>OUTLINE</vt:lpstr>
      <vt:lpstr>2.1 Specific Features of Multiprocess Bot</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OUTLINE</vt:lpstr>
      <vt:lpstr>PowerPoint 演示文稿</vt:lpstr>
      <vt:lpstr>OUTLINE</vt:lpstr>
      <vt:lpstr>PowerPoint 演示文稿</vt:lpstr>
      <vt:lpstr>PowerPoint 演示文稿</vt:lpstr>
      <vt:lpstr>PowerPoint 演示文稿</vt:lpstr>
      <vt:lpstr>OUTLINE</vt:lpstr>
      <vt:lpstr>PowerPoint 演示文稿</vt:lpstr>
      <vt:lpstr>PowerPoint 演示文稿</vt:lpstr>
      <vt:lpstr>OUTLINE</vt:lpstr>
      <vt:lpstr>PowerPoint 演示文稿</vt:lpstr>
      <vt:lpstr>OUTLINE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Mulitiprocess Mechanism of Evading Behavior-Based Bot Detection Approaches</dc:title>
  <dc:creator>acm</dc:creator>
  <cp:lastModifiedBy>JLU</cp:lastModifiedBy>
  <cp:revision>26</cp:revision>
  <dcterms:created xsi:type="dcterms:W3CDTF">2014-04-30T08:09:36Z</dcterms:created>
  <dcterms:modified xsi:type="dcterms:W3CDTF">2014-05-01T01:52:37Z</dcterms:modified>
</cp:coreProperties>
</file>