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acific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D/IsykoWWNaO29QFIOoMgDlRV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Pacific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5e6ebff0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55e6ebff0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55e6ebff0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5c8f7cc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55c8f7cc6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now, let’s recall what we’ve seen. We’ve seen that V1 neurons show orientation selectivity [animation] - their firing rates are a function of the orientation of the visual stimulus. This neuronal tuning phenomenon is due to the synaptic inputs themselves, which are also more responsive for particular stimulus orientations, but feature a wide range of preferences, even on the same dendritic branch [animation]. The output of the neuron is clearly a function of its input, and as such, all inputs need to be taken into account [animation]. Feedforward inputs bear external information about the visual stimulus, but they are not the only input. Feedback inputs bear internal information relating to prediction and attention, and are able to radically change the input-output curve of the neuron [animation]. </a:t>
            </a:r>
            <a:endParaRPr/>
          </a:p>
          <a:p>
            <a:pPr indent="0" lvl="0" marL="0" rtl="0" algn="l">
              <a:lnSpc>
                <a:spcPct val="100000"/>
              </a:lnSpc>
              <a:spcBef>
                <a:spcPts val="0"/>
              </a:spcBef>
              <a:spcAft>
                <a:spcPts val="0"/>
              </a:spcAft>
              <a:buSzPts val="1400"/>
              <a:buNone/>
            </a:pPr>
            <a:r>
              <a:rPr lang="en-US"/>
              <a:t>A question then forms. </a:t>
            </a:r>
            <a:r>
              <a:rPr b="1" lang="en-US"/>
              <a:t>Why do you sometimes not see that which is visible [animation], and other times see that which does not exist [animation]?</a:t>
            </a:r>
            <a:endParaRPr b="1"/>
          </a:p>
          <a:p>
            <a:pPr indent="0" lvl="0" marL="0" rtl="0" algn="l">
              <a:lnSpc>
                <a:spcPct val="100000"/>
              </a:lnSpc>
              <a:spcBef>
                <a:spcPts val="0"/>
              </a:spcBef>
              <a:spcAft>
                <a:spcPts val="0"/>
              </a:spcAft>
              <a:buSzPts val="1400"/>
              <a:buNone/>
            </a:pPr>
            <a:r>
              <a:rPr lang="en-US"/>
              <a:t>Given what we now know, it seems likely that the answer lies somewhere in the complicated interaction between the visible [animation-feedforward] and the invisible [animation-feedback].</a:t>
            </a:r>
            <a:endParaRPr/>
          </a:p>
          <a:p>
            <a:pPr indent="0" lvl="0" marL="0" rtl="0" algn="l">
              <a:lnSpc>
                <a:spcPct val="100000"/>
              </a:lnSpc>
              <a:spcBef>
                <a:spcPts val="0"/>
              </a:spcBef>
              <a:spcAft>
                <a:spcPts val="0"/>
              </a:spcAft>
              <a:buSzPts val="1400"/>
              <a:buNone/>
            </a:pPr>
            <a:r>
              <a:rPr lang="en-US"/>
              <a:t>So here is what I am proposing to you - </a:t>
            </a:r>
            <a:r>
              <a:rPr b="1" i="1" lang="en-US"/>
              <a:t>would you like to try and find out?</a:t>
            </a:r>
            <a:endParaRPr b="1" i="1"/>
          </a:p>
          <a:p>
            <a:pPr indent="0" lvl="0" marL="0" rtl="0" algn="l">
              <a:lnSpc>
                <a:spcPct val="100000"/>
              </a:lnSpc>
              <a:spcBef>
                <a:spcPts val="0"/>
              </a:spcBef>
              <a:spcAft>
                <a:spcPts val="0"/>
              </a:spcAft>
              <a:buSzPts val="1400"/>
              <a:buNone/>
            </a:pPr>
            <a:r>
              <a:t/>
            </a:r>
            <a:endParaRPr b="1" i="1"/>
          </a:p>
          <a:p>
            <a:pPr indent="0" lvl="0" marL="0" rtl="0" algn="l">
              <a:lnSpc>
                <a:spcPct val="100000"/>
              </a:lnSpc>
              <a:spcBef>
                <a:spcPts val="0"/>
              </a:spcBef>
              <a:spcAft>
                <a:spcPts val="0"/>
              </a:spcAft>
              <a:buSzPts val="1400"/>
              <a:buNone/>
            </a:pPr>
            <a:r>
              <a:t/>
            </a:r>
            <a:endParaRPr/>
          </a:p>
        </p:txBody>
      </p:sp>
      <p:sp>
        <p:nvSpPr>
          <p:cNvPr id="262" name="Google Shape;262;g155c8f7cc6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5409832b9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155409832b9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so we reach the actual project. As you might expect, it is going to be in the NEURON simulation environment, but with a nice, cosy Python blanket. That makes things a lot nicer for everyone, believe me. Let’s get into some specifics.</a:t>
            </a:r>
            <a:endParaRPr/>
          </a:p>
        </p:txBody>
      </p:sp>
      <p:sp>
        <p:nvSpPr>
          <p:cNvPr id="280" name="Google Shape;280;g155409832b9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5409832b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155409832b9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will not be starting from scratch - it would be way too time-consuming, and you’d be repeating a lot of what you’ll be doing in the NEURON tutorials tomorrow.</a:t>
            </a:r>
            <a:endParaRPr/>
          </a:p>
          <a:p>
            <a:pPr indent="0" lvl="0" marL="0" rtl="0" algn="l">
              <a:lnSpc>
                <a:spcPct val="100000"/>
              </a:lnSpc>
              <a:spcBef>
                <a:spcPts val="0"/>
              </a:spcBef>
              <a:spcAft>
                <a:spcPts val="0"/>
              </a:spcAft>
              <a:buSzPts val="1400"/>
              <a:buNone/>
            </a:pPr>
            <a:r>
              <a:rPr lang="en-US"/>
              <a:t>Instead, you will be given an already prepared model neuron. It is a morphologically accurate reconstruction of a mouse L2/3 V1 pyramidal neuron. It features 51 compartments, excluding the axon. 7 of these compartments correspond to basal dendritic sections, and 43 to apical dendritic sections, with the soma accounting for the last compartment.</a:t>
            </a:r>
            <a:endParaRPr/>
          </a:p>
        </p:txBody>
      </p:sp>
      <p:sp>
        <p:nvSpPr>
          <p:cNvPr id="291" name="Google Shape;291;g155409832b9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5409832b9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155409832b9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this model will already be endowed with all the passive, active and voltage-gated mechanisms that it requires to properly function, all configured to fit the morphology of the neuron and pre-existing experimental data. So you won’t have to worry about that. But there’s something missing, something we’ve mentioned again and again in this presentation - the </a:t>
            </a:r>
            <a:r>
              <a:rPr i="1" lang="en-US"/>
              <a:t>input.</a:t>
            </a:r>
            <a:endParaRPr i="1"/>
          </a:p>
        </p:txBody>
      </p:sp>
      <p:sp>
        <p:nvSpPr>
          <p:cNvPr id="312" name="Google Shape;312;g155409832b9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5409832b9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155409832b9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 such, your first task is going to be to </a:t>
            </a:r>
            <a:r>
              <a:rPr i="1" lang="en-US"/>
              <a:t>allocate the synaptic input the neuron receives [animation].</a:t>
            </a:r>
            <a:r>
              <a:rPr lang="en-US"/>
              <a:t> You will have to figure out some basic things: how many synapses does the neuron receive? Where are they located? What kinds of synapses? How many are excitatory, how many are inhibitory? What kinds of mechanisms do they utilize? How are they activated? Do they have any special properties [animation]?</a:t>
            </a:r>
            <a:endParaRPr/>
          </a:p>
          <a:p>
            <a:pPr indent="0" lvl="0" marL="0" rtl="0" algn="l">
              <a:lnSpc>
                <a:spcPct val="100000"/>
              </a:lnSpc>
              <a:spcBef>
                <a:spcPts val="0"/>
              </a:spcBef>
              <a:spcAft>
                <a:spcPts val="0"/>
              </a:spcAft>
              <a:buSzPts val="1400"/>
              <a:buNone/>
            </a:pPr>
            <a:r>
              <a:rPr lang="en-US"/>
              <a:t>After you have the information you need, all you have to do is properly add synapses to the existing model. You should have your first synapses up-and-running by the end of the first day working on the project, and all of the input should be allocated by the end of the third day.</a:t>
            </a:r>
            <a:endParaRPr/>
          </a:p>
        </p:txBody>
      </p:sp>
      <p:sp>
        <p:nvSpPr>
          <p:cNvPr id="337" name="Google Shape;337;g155409832b9_1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5409832b9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155409832b9_1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While you are gathering information about the input, you need to be considering your implementation of feedback inputs - attentional inputs, to be precise [animation]. These are going to be your main target for experimentation, so you should put a great deal of thought into them. How many of them are there? Where are they located? What kinds of synapses? How many are excitatory, how many are inhibitory? What kinds of mechanisms do they utilize? How are they activated? Do they have any special properties?</a:t>
            </a:r>
            <a:endParaRPr/>
          </a:p>
          <a:p>
            <a:pPr indent="0" lvl="0" marL="0" rtl="0" algn="l">
              <a:lnSpc>
                <a:spcPct val="100000"/>
              </a:lnSpc>
              <a:spcBef>
                <a:spcPts val="0"/>
              </a:spcBef>
              <a:spcAft>
                <a:spcPts val="0"/>
              </a:spcAft>
              <a:buSzPts val="1400"/>
              <a:buNone/>
            </a:pPr>
            <a:r>
              <a:rPr lang="en-US"/>
              <a:t>After you’ve done so, you should be near the end of the fourth day. </a:t>
            </a:r>
            <a:endParaRPr/>
          </a:p>
          <a:p>
            <a:pPr indent="0" lvl="0" marL="0" rtl="0" algn="l">
              <a:lnSpc>
                <a:spcPct val="100000"/>
              </a:lnSpc>
              <a:spcBef>
                <a:spcPts val="0"/>
              </a:spcBef>
              <a:spcAft>
                <a:spcPts val="0"/>
              </a:spcAft>
              <a:buSzPts val="1400"/>
              <a:buNone/>
            </a:pPr>
            <a:r>
              <a:rPr lang="en-US"/>
              <a:t>Your next objective should be to generate a rough orientation tuning curve [animation]. Given the limited time you will have at your disposal, you will have to limit your sample sizes to some extent. Nevertheless, generating a tuning curve will let you know whether your model actually functions as a L2/3 V1 neuron should. The Orientation Selectivity Index will also come in handy. This should take a day at worst.</a:t>
            </a:r>
            <a:endParaRPr/>
          </a:p>
          <a:p>
            <a:pPr indent="0" lvl="0" marL="0" rtl="0" algn="l">
              <a:lnSpc>
                <a:spcPct val="100000"/>
              </a:lnSpc>
              <a:spcBef>
                <a:spcPts val="0"/>
              </a:spcBef>
              <a:spcAft>
                <a:spcPts val="0"/>
              </a:spcAft>
              <a:buSzPts val="1400"/>
              <a:buNone/>
            </a:pPr>
            <a:r>
              <a:rPr lang="en-US"/>
              <a:t>Finally, your ultimate goal is to investigate how attentional signals impact the output of the model. You can approach this question however you see fit, with all the time you have left at your disposal. Does your implementation of attention match the modulation types we already know of? What kind of change was produced? How realistic or feasible do you think this model of attention would be?</a:t>
            </a:r>
            <a:endParaRPr/>
          </a:p>
          <a:p>
            <a:pPr indent="0" lvl="0" marL="0" rtl="0" algn="l">
              <a:lnSpc>
                <a:spcPct val="100000"/>
              </a:lnSpc>
              <a:spcBef>
                <a:spcPts val="0"/>
              </a:spcBef>
              <a:spcAft>
                <a:spcPts val="0"/>
              </a:spcAft>
              <a:buSzPts val="1400"/>
              <a:buNone/>
            </a:pPr>
            <a:r>
              <a:rPr lang="en-US"/>
              <a:t>The question you seek to answer is this - </a:t>
            </a:r>
            <a:r>
              <a:rPr b="1" lang="en-US"/>
              <a:t>can dendrite-bound attentional signals modulate the activity of orientation selective neurons?</a:t>
            </a:r>
            <a:endParaRPr b="1"/>
          </a:p>
        </p:txBody>
      </p:sp>
      <p:sp>
        <p:nvSpPr>
          <p:cNvPr id="359" name="Google Shape;359;g155409832b9_1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5409832b9_1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55409832b9_1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go over the project quickly one more time. You’ll start with a model of a L2/3 V1 pyramidal neuron already set-up with everything </a:t>
            </a:r>
            <a:r>
              <a:rPr i="1" lang="en-US"/>
              <a:t>except</a:t>
            </a:r>
            <a:r>
              <a:rPr lang="en-US"/>
              <a:t> synaptic input. Your first task will be to allocate this missing input, according to known information. While doing so, you should consider how to incorporate feedback, attentional inputs, and how these inputs will function. Then, to evaluate the function of the neuron, you should generate an orientation tuning curve of the neuron - but keep in mind that you don’t have the time to generate large sample sizes. The Orientation Selectivity Index will be a helpful tool for evaluating how well-tuned your model is. Finally, use your model to answer the question: </a:t>
            </a:r>
            <a:r>
              <a:rPr b="1" lang="en-US"/>
              <a:t>“Can dendrite-bound attentional signals modulate the activity of orientation selective neurons?”</a:t>
            </a:r>
            <a:endParaRPr/>
          </a:p>
          <a:p>
            <a:pPr indent="0" lvl="0" marL="0" rtl="0" algn="l">
              <a:lnSpc>
                <a:spcPct val="100000"/>
              </a:lnSpc>
              <a:spcBef>
                <a:spcPts val="0"/>
              </a:spcBef>
              <a:spcAft>
                <a:spcPts val="0"/>
              </a:spcAft>
              <a:buSzPts val="1400"/>
              <a:buNone/>
            </a:pPr>
            <a:r>
              <a:rPr lang="en-US"/>
              <a:t>To expand on the question a bit, you could investigate, for instance, what happens when under “control” conditions versus what happens when attention is highly activated, mostly inactive, or in some way </a:t>
            </a:r>
            <a:r>
              <a:rPr i="1" lang="en-US"/>
              <a:t>impaired</a:t>
            </a:r>
            <a:r>
              <a:rPr lang="en-US"/>
              <a:t>. There are a myriad ways you can approach this question, and only your creativity is the limit.</a:t>
            </a:r>
            <a:endParaRPr/>
          </a:p>
        </p:txBody>
      </p:sp>
      <p:sp>
        <p:nvSpPr>
          <p:cNvPr id="375" name="Google Shape;375;g155409832b9_1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55c8f7cc6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155c8f7cc6c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Just in case you thought you’d have to spend at least a couple of days finding papers, let me save you the search and just give you the 3 most important ones right off the bat.</a:t>
            </a:r>
            <a:endParaRPr/>
          </a:p>
          <a:p>
            <a:pPr indent="0" lvl="0" marL="0" rtl="0" algn="l">
              <a:lnSpc>
                <a:spcPct val="100000"/>
              </a:lnSpc>
              <a:spcBef>
                <a:spcPts val="0"/>
              </a:spcBef>
              <a:spcAft>
                <a:spcPts val="0"/>
              </a:spcAft>
              <a:buSzPts val="1400"/>
              <a:buNone/>
            </a:pPr>
            <a:r>
              <a:rPr lang="en-US"/>
              <a:t>Most of the practical knowledge and reference material you’ll need to work with NEURON will be provided tomorrow by Andras - but remember that documentation is always useful as well.</a:t>
            </a:r>
            <a:endParaRPr/>
          </a:p>
        </p:txBody>
      </p:sp>
      <p:sp>
        <p:nvSpPr>
          <p:cNvPr id="392" name="Google Shape;392;g155c8f7cc6c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5409832b9_1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155409832b9_1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155409832b9_1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5409832b9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55409832b9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55409832b9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5409832b9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55409832b9_1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55409832b9_1_1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now, let’s go through some basics of the visual system.</a:t>
            </a:r>
            <a:endParaRPr/>
          </a:p>
          <a:p>
            <a:pPr indent="0" lvl="0" marL="0" rtl="0" algn="l">
              <a:lnSpc>
                <a:spcPct val="100000"/>
              </a:lnSpc>
              <a:spcBef>
                <a:spcPts val="0"/>
              </a:spcBef>
              <a:spcAft>
                <a:spcPts val="0"/>
              </a:spcAft>
              <a:buSzPts val="1400"/>
              <a:buNone/>
            </a:pPr>
            <a:r>
              <a:rPr lang="en-US"/>
              <a:t>Through decades of research, we now know that light stimuli are registered by light-sensitive cells in the retina of the eye, which produce electrical signals. These signals are transmitted to the thalamus of the brain through the optic nerve, targeting a specific area known as the dorsolateral geniculate nucleus, or dLGN. The relay cells that make up this region then transmit new signals to the primary visual cortex, reaching the pyramidal neurons of layers 2 / 3 and 4. </a:t>
            </a:r>
            <a:endParaRPr/>
          </a:p>
          <a:p>
            <a:pPr indent="0" lvl="0" marL="0" rtl="0" algn="l">
              <a:lnSpc>
                <a:spcPct val="100000"/>
              </a:lnSpc>
              <a:spcBef>
                <a:spcPts val="0"/>
              </a:spcBef>
              <a:spcAft>
                <a:spcPts val="0"/>
              </a:spcAft>
              <a:buSzPts val="1400"/>
              <a:buNone/>
            </a:pPr>
            <a:r>
              <a:rPr lang="en-US"/>
              <a:t>In the 60s, Hubel and Wiesel experimented on anesthetized cats, presenting them with light bar-shaped stimuli on a dark display, while simultaneously recording the electrical responses of L2/3 pyramidal neurons. What they discovered is that these cells changed their firing rate in response to changes in the orientation of the stimulus [animation]. This phenomenon, whereby the response of a neuron depends on the orientation of a stimulus, is called </a:t>
            </a:r>
            <a:r>
              <a:rPr i="1" lang="en-US"/>
              <a:t>orientation selectivity</a:t>
            </a:r>
            <a:r>
              <a:rPr i="0" lang="en-US"/>
              <a:t>. By plotting the response frequency of the neuron as a function of stimulus orientation, we get the </a:t>
            </a:r>
            <a:r>
              <a:rPr i="1" lang="en-US"/>
              <a:t>orientation tuning curve</a:t>
            </a:r>
            <a:r>
              <a:rPr i="0" lang="en-US"/>
              <a:t> of the neuron. We can also use the maximum and minimum f</a:t>
            </a:r>
            <a:r>
              <a:rPr lang="en-US"/>
              <a:t>iring rates of the neuron to</a:t>
            </a:r>
            <a:r>
              <a:rPr i="0" lang="en-US"/>
              <a:t> </a:t>
            </a:r>
            <a:r>
              <a:rPr lang="en-US"/>
              <a:t>coarsely</a:t>
            </a:r>
            <a:r>
              <a:rPr i="0" lang="en-US"/>
              <a:t> evaluate </a:t>
            </a:r>
            <a:r>
              <a:rPr lang="en-US"/>
              <a:t>the extent to which a neuron shows orientation selectivity by computing the OSI value, which stands for Orientation Selectivity Index. This gives us a single number that we can easily use to understand whether a neuron exhibits tuning - that is to say, whether it is orientation selective.</a:t>
            </a:r>
            <a:endParaRPr/>
          </a:p>
          <a:p>
            <a:pPr indent="0" lvl="0" marL="0" rtl="0" algn="l">
              <a:lnSpc>
                <a:spcPct val="100000"/>
              </a:lnSpc>
              <a:spcBef>
                <a:spcPts val="0"/>
              </a:spcBef>
              <a:spcAft>
                <a:spcPts val="0"/>
              </a:spcAft>
              <a:buSzPts val="1400"/>
              <a:buNone/>
            </a:pPr>
            <a:r>
              <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But how does orientation selectivity emerge ? Focusing on the synaptic level, we can observe that single synapses are more responsive for particular stimulus orientations compared to others. In addition, we have found that synapses featuring </a:t>
            </a:r>
            <a:r>
              <a:rPr b="1" i="1" lang="en-US"/>
              <a:t>different </a:t>
            </a:r>
            <a:r>
              <a:rPr lang="en-US"/>
              <a:t>orientation preferences can be located on the </a:t>
            </a:r>
            <a:r>
              <a:rPr b="1" i="1" lang="en-US"/>
              <a:t>same </a:t>
            </a:r>
            <a:r>
              <a:rPr lang="en-US"/>
              <a:t>dendritic branches [animation]! Overall, however, synaptic orientation preference distribution seems to exhibit a bias towards the orientation preference at the somatic level [animation]. So the neuron features a wide distribution of synaptic orientation preferences, and despite this variety, the output of the neuron shows a distinct preference for a narrow range of stimulus orientations, due to a biased distribution.</a:t>
            </a:r>
            <a:endParaRPr/>
          </a:p>
          <a:p>
            <a:pPr indent="0" lvl="0" marL="0" rtl="0" algn="l">
              <a:lnSpc>
                <a:spcPct val="100000"/>
              </a:lnSpc>
              <a:spcBef>
                <a:spcPts val="0"/>
              </a:spcBef>
              <a:spcAft>
                <a:spcPts val="0"/>
              </a:spcAft>
              <a:buSzPts val="1400"/>
              <a:buNone/>
            </a:pPr>
            <a:r>
              <a:t/>
            </a:r>
            <a:endParaRPr/>
          </a:p>
        </p:txBody>
      </p:sp>
      <p:sp>
        <p:nvSpPr>
          <p:cNvPr id="164" name="Google Shape;16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So, where do these inputs come from, and how do they interact?</a:t>
            </a:r>
            <a:endParaRPr/>
          </a:p>
          <a:p>
            <a:pPr indent="0" lvl="0" marL="0" rtl="0" algn="l">
              <a:spcBef>
                <a:spcPts val="0"/>
              </a:spcBef>
              <a:spcAft>
                <a:spcPts val="0"/>
              </a:spcAft>
              <a:buClr>
                <a:schemeClr val="dk1"/>
              </a:buClr>
              <a:buFont typeface="Arial"/>
              <a:buNone/>
            </a:pPr>
            <a:r>
              <a:rPr lang="en-US"/>
              <a:t>After doing their experiments in the 60s, Hubel and Wiesel proposed the </a:t>
            </a:r>
            <a:r>
              <a:rPr b="1" i="1" lang="en-US"/>
              <a:t>feedforward model </a:t>
            </a:r>
            <a:r>
              <a:rPr lang="en-US"/>
              <a:t>of visual perception. This model claims that the behavior of visual cortex cells emerges as the result of their specific connectivity to other cells, lower in the visual hierarchy. </a:t>
            </a:r>
            <a:endParaRPr/>
          </a:p>
          <a:p>
            <a:pPr indent="0" lvl="0" marL="0" rtl="0" algn="l">
              <a:spcBef>
                <a:spcPts val="0"/>
              </a:spcBef>
              <a:spcAft>
                <a:spcPts val="0"/>
              </a:spcAft>
              <a:buClr>
                <a:schemeClr val="dk1"/>
              </a:buClr>
              <a:buFont typeface="Arial"/>
              <a:buNone/>
            </a:pPr>
            <a:r>
              <a:rPr lang="en-US"/>
              <a:t>(As such, a V1 simple cell would recognize segments of a line simply because it was connected to dLGN cells whose receptive fields were collinear. In the same manner, the behavior of other visual cortex cells could be explained.)</a:t>
            </a:r>
            <a:endParaRPr/>
          </a:p>
          <a:p>
            <a:pPr indent="0" lvl="0" marL="0" rtl="0" algn="l">
              <a:spcBef>
                <a:spcPts val="0"/>
              </a:spcBef>
              <a:spcAft>
                <a:spcPts val="0"/>
              </a:spcAft>
              <a:buClr>
                <a:schemeClr val="dk1"/>
              </a:buClr>
              <a:buFont typeface="Arial"/>
              <a:buNone/>
            </a:pPr>
            <a:r>
              <a:rPr lang="en-US"/>
              <a:t>Further research revealed that the H&amp;W model could not adequately explain some features that were later discovered, such as contrast-invariance and cross-orientation suppression. To fill in the gap, Rao and Ballard proposed the predictive coding model, in which higher-order cortical areas send </a:t>
            </a:r>
            <a:r>
              <a:rPr b="1" i="1" lang="en-US"/>
              <a:t>feedback </a:t>
            </a:r>
            <a:r>
              <a:rPr lang="en-US"/>
              <a:t>signals to lower-order areas, priming them for particular stimuli [animation]. </a:t>
            </a:r>
            <a:endParaRPr/>
          </a:p>
          <a:p>
            <a:pPr indent="0" lvl="0" marL="0" rtl="0" algn="l">
              <a:spcBef>
                <a:spcPts val="0"/>
              </a:spcBef>
              <a:spcAft>
                <a:spcPts val="0"/>
              </a:spcAft>
              <a:buClr>
                <a:schemeClr val="dk1"/>
              </a:buClr>
              <a:buFont typeface="Arial"/>
              <a:buNone/>
            </a:pPr>
            <a:r>
              <a:rPr lang="en-US"/>
              <a:t>(If there is a disconnect between the prediction and the actual signal, an error signal is generated and propagates to the higher-order areas, prompting them to improve their predictions.)</a:t>
            </a:r>
            <a:endParaRPr/>
          </a:p>
          <a:p>
            <a:pPr indent="0" lvl="0" marL="0" rtl="0" algn="l">
              <a:spcBef>
                <a:spcPts val="0"/>
              </a:spcBef>
              <a:spcAft>
                <a:spcPts val="0"/>
              </a:spcAft>
              <a:buClr>
                <a:schemeClr val="dk1"/>
              </a:buClr>
              <a:buFont typeface="Arial"/>
              <a:buNone/>
            </a:pPr>
            <a:r>
              <a:rPr lang="en-US"/>
              <a:t>Although this model explains some features of the visual cortex more accurately, it is still not a complete model. Contemporary models of visual processing feature greater degrees of complexity - but the existence of feedforward and feedback information streams remains.</a:t>
            </a:r>
            <a:endParaRPr/>
          </a:p>
          <a:p>
            <a:pPr indent="0" lvl="0" marL="0" rtl="0" algn="l">
              <a:lnSpc>
                <a:spcPct val="100000"/>
              </a:lnSpc>
              <a:spcBef>
                <a:spcPts val="0"/>
              </a:spcBef>
              <a:spcAft>
                <a:spcPts val="0"/>
              </a:spcAft>
              <a:buSzPts val="1400"/>
              <a:buNone/>
            </a:pPr>
            <a:r>
              <a:t/>
            </a:r>
            <a:endParaRPr/>
          </a:p>
        </p:txBody>
      </p:sp>
      <p:sp>
        <p:nvSpPr>
          <p:cNvPr id="184" name="Google Shape;18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try to characterize these information streams a bit further, from the perspective of a post-synaptic primary visual cortex neuron. Let’s assume that a salient visual stimulus is presented. This visual information will reach the basal dendritic tree of the neuron, primarily, in a feedforward manner [animation]. In addition to this stimulus-driven input, the apical tree of the neuron, mostly, receives internally-generated signals from higher-order cortical areas [animation]. This is a feedback input stream. The neuron thus receives two different types of inputs, bearing different types of information.</a:t>
            </a:r>
            <a:endParaRPr/>
          </a:p>
        </p:txBody>
      </p:sp>
      <p:sp>
        <p:nvSpPr>
          <p:cNvPr id="215" name="Google Shape;21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5c8f7cc6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55c8f7cc6c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The feedback signals we have been referring to over the past couple of slides are labeled as “prediction”, but also heavily relate to </a:t>
            </a:r>
            <a:r>
              <a:rPr b="1" lang="en-US"/>
              <a:t>attention</a:t>
            </a:r>
            <a:r>
              <a:rPr lang="en-US"/>
              <a:t>. The role of these attentional signals is “to prioritize stimuli processing according to their physical salience or their relevance to current behavioral goals” (Sapountzis and Gregoriou, 2018). This means that they can alter the response of the neuron to feedforward input based on whether the stimulus information it bears is currently salient, or “being attended to” [animation]. </a:t>
            </a:r>
            <a:endParaRPr/>
          </a:p>
          <a:p>
            <a:pPr indent="0" lvl="0" marL="0" rtl="0" algn="l">
              <a:spcBef>
                <a:spcPts val="0"/>
              </a:spcBef>
              <a:spcAft>
                <a:spcPts val="0"/>
              </a:spcAft>
              <a:buClr>
                <a:schemeClr val="dk1"/>
              </a:buClr>
              <a:buFont typeface="Arial"/>
              <a:buNone/>
            </a:pPr>
            <a:r>
              <a:rPr lang="en-US"/>
              <a:t>The change in the response of the neuron is most easily examined by looking at its </a:t>
            </a:r>
            <a:r>
              <a:rPr b="1" i="1" lang="en-US"/>
              <a:t>firing rate as a function of the input it receives</a:t>
            </a:r>
            <a:r>
              <a:rPr lang="en-US"/>
              <a:t>. In the cases where attention is in effect, different kinds of changes to the output firing rate can be observed, depending on the specifics of the attentional signal. </a:t>
            </a:r>
            <a:endParaRPr/>
          </a:p>
          <a:p>
            <a:pPr indent="0" lvl="0" marL="0" rtl="0" algn="l">
              <a:spcBef>
                <a:spcPts val="0"/>
              </a:spcBef>
              <a:spcAft>
                <a:spcPts val="0"/>
              </a:spcAft>
              <a:buClr>
                <a:schemeClr val="dk1"/>
              </a:buClr>
              <a:buFont typeface="Arial"/>
              <a:buNone/>
            </a:pPr>
            <a:r>
              <a:rPr lang="en-US"/>
              <a:t>For instance, if the attentional input is simply added to the feedforward input the cell normally receives, acting through a constant current, then the effect will be a shift of the response curve along the x-axis. If the attentional input is independent of the feedforward input, then the shift will occur along the y-axis. These kinds of modulations are either additive or subtractive in nature - they simply move the response curve along a specific direction. Modulation can also be multiplicative or divisive, changing the shape of the response curve - but this only occurs if the modulatory signal acts through gain control. In these cases, the modulatory signal alters the sensitivity - </a:t>
            </a:r>
            <a:r>
              <a:rPr b="1" lang="en-US"/>
              <a:t>but not selectivity</a:t>
            </a:r>
            <a:r>
              <a:rPr lang="en-US"/>
              <a:t> - of the neuronal response to changes in the input. </a:t>
            </a:r>
            <a:endParaRPr/>
          </a:p>
          <a:p>
            <a:pPr indent="0" lvl="0" marL="0" rtl="0" algn="l">
              <a:spcBef>
                <a:spcPts val="0"/>
              </a:spcBef>
              <a:spcAft>
                <a:spcPts val="0"/>
              </a:spcAft>
              <a:buClr>
                <a:schemeClr val="dk1"/>
              </a:buClr>
              <a:buFont typeface="Arial"/>
              <a:buNone/>
            </a:pPr>
            <a:r>
              <a:rPr lang="en-US"/>
              <a:t>As a result, attentional inputs can change the response of the neuron to feedforward inputs - it’s </a:t>
            </a:r>
            <a:r>
              <a:rPr b="1" lang="en-US"/>
              <a:t>I-O (input-output) curve</a:t>
            </a:r>
            <a:r>
              <a:rPr lang="en-US"/>
              <a:t>. In the case of V1 orientation selective neurons, that would be the orientation tuning curve.</a:t>
            </a:r>
            <a:endParaRPr/>
          </a:p>
          <a:p>
            <a:pPr indent="0" lvl="0" marL="0" rtl="0" algn="l">
              <a:spcBef>
                <a:spcPts val="0"/>
              </a:spcBef>
              <a:spcAft>
                <a:spcPts val="0"/>
              </a:spcAft>
              <a:buClr>
                <a:schemeClr val="dk1"/>
              </a:buClr>
              <a:buFont typeface="Arial"/>
              <a:buNone/>
            </a:pPr>
            <a:r>
              <a:t/>
            </a:r>
            <a:endParaRPr/>
          </a:p>
          <a:p>
            <a:pPr indent="0" lvl="0" marL="0" rtl="0" algn="l">
              <a:lnSpc>
                <a:spcPct val="100000"/>
              </a:lnSpc>
              <a:spcBef>
                <a:spcPts val="0"/>
              </a:spcBef>
              <a:spcAft>
                <a:spcPts val="0"/>
              </a:spcAft>
              <a:buSzPts val="1400"/>
              <a:buNone/>
            </a:pPr>
            <a:r>
              <a:t/>
            </a:r>
            <a:endParaRPr/>
          </a:p>
        </p:txBody>
      </p:sp>
      <p:sp>
        <p:nvSpPr>
          <p:cNvPr id="232" name="Google Shape;232;g155c8f7cc6c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2.jpg"/><Relationship Id="rId7" Type="http://schemas.openxmlformats.org/officeDocument/2006/relationships/image" Target="../media/image9.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jpg"/><Relationship Id="rId4" Type="http://schemas.openxmlformats.org/officeDocument/2006/relationships/image" Target="../media/image9.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jp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2.jpg"/><Relationship Id="rId7" Type="http://schemas.openxmlformats.org/officeDocument/2006/relationships/image" Target="../media/image2.png"/><Relationship Id="rId8"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jpg"/><Relationship Id="rId4" Type="http://schemas.openxmlformats.org/officeDocument/2006/relationships/image" Target="../media/image26.png"/><Relationship Id="rId5" Type="http://schemas.openxmlformats.org/officeDocument/2006/relationships/image" Target="../media/image2.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hyperlink" Target="https://neuron.yale.edu/neuron/static/py_doc/index.html" TargetMode="External"/><Relationship Id="rId5" Type="http://schemas.openxmlformats.org/officeDocument/2006/relationships/hyperlink" Target="https://docs.python.org/3/refere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youtube.com/watch?v=vJG698U2Mvo"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8.jpg"/><Relationship Id="rId6" Type="http://schemas.openxmlformats.org/officeDocument/2006/relationships/image" Target="../media/image2.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155e6ebff0d_0_0"/>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90" name="Google Shape;90;g155e6ebff0d_0_0"/>
          <p:cNvSpPr txBox="1"/>
          <p:nvPr>
            <p:ph type="ctrTitle"/>
          </p:nvPr>
        </p:nvSpPr>
        <p:spPr>
          <a:xfrm>
            <a:off x="1524000" y="2389297"/>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b="1" i="1" lang="en-US" sz="5000"/>
              <a:t>Now You See Me, </a:t>
            </a:r>
            <a:r>
              <a:rPr i="1" lang="en-US" sz="5000">
                <a:solidFill>
                  <a:srgbClr val="888888"/>
                </a:solidFill>
              </a:rPr>
              <a:t>Now You Don’t!</a:t>
            </a:r>
            <a:endParaRPr i="1" sz="5000">
              <a:solidFill>
                <a:srgbClr val="888888"/>
              </a:solidFill>
            </a:endParaRPr>
          </a:p>
          <a:p>
            <a:pPr indent="0" lvl="0" marL="0" rtl="0" algn="ctr">
              <a:lnSpc>
                <a:spcPct val="90000"/>
              </a:lnSpc>
              <a:spcBef>
                <a:spcPts val="0"/>
              </a:spcBef>
              <a:spcAft>
                <a:spcPts val="0"/>
              </a:spcAft>
              <a:buClr>
                <a:schemeClr val="dk1"/>
              </a:buClr>
              <a:buSzPts val="4800"/>
              <a:buFont typeface="Calibri"/>
              <a:buNone/>
            </a:pPr>
            <a:r>
              <a:rPr i="1" lang="en-US" sz="4200"/>
              <a:t>Attentional Modulation in a L2/3 V1 Pyramidal Neuron Model</a:t>
            </a:r>
            <a:endParaRPr i="1" sz="4200"/>
          </a:p>
          <a:p>
            <a:pPr indent="0" lvl="0" marL="0" rtl="0" algn="ctr">
              <a:lnSpc>
                <a:spcPct val="90000"/>
              </a:lnSpc>
              <a:spcBef>
                <a:spcPts val="0"/>
              </a:spcBef>
              <a:spcAft>
                <a:spcPts val="0"/>
              </a:spcAft>
              <a:buClr>
                <a:schemeClr val="dk1"/>
              </a:buClr>
              <a:buSzPts val="4800"/>
              <a:buFont typeface="Calibri"/>
              <a:buNone/>
            </a:pPr>
            <a:r>
              <a:t/>
            </a:r>
            <a:endParaRPr i="1" sz="4800"/>
          </a:p>
        </p:txBody>
      </p:sp>
      <p:sp>
        <p:nvSpPr>
          <p:cNvPr id="91" name="Google Shape;91;g155e6ebff0d_0_0"/>
          <p:cNvSpPr txBox="1"/>
          <p:nvPr>
            <p:ph idx="1" type="subTitle"/>
          </p:nvPr>
        </p:nvSpPr>
        <p:spPr>
          <a:xfrm>
            <a:off x="1524000" y="4731236"/>
            <a:ext cx="9144000" cy="2022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i="1" lang="en-US"/>
              <a:t>Konstantinos-Evangelos Petousakis</a:t>
            </a:r>
            <a:endParaRPr i="1"/>
          </a:p>
          <a:p>
            <a:pPr indent="0" lvl="0" marL="0" rtl="0" algn="ctr">
              <a:lnSpc>
                <a:spcPct val="90000"/>
              </a:lnSpc>
              <a:spcBef>
                <a:spcPts val="1000"/>
              </a:spcBef>
              <a:spcAft>
                <a:spcPts val="0"/>
              </a:spcAft>
              <a:buClr>
                <a:schemeClr val="dk1"/>
              </a:buClr>
              <a:buSzPts val="2400"/>
              <a:buNone/>
            </a:pPr>
            <a:r>
              <a:rPr i="1" lang="en-US"/>
              <a:t>EITN School 2022 tutor</a:t>
            </a:r>
            <a:endParaRPr i="1"/>
          </a:p>
          <a:p>
            <a:pPr indent="0" lvl="0" marL="0" rtl="0" algn="ctr">
              <a:lnSpc>
                <a:spcPct val="90000"/>
              </a:lnSpc>
              <a:spcBef>
                <a:spcPts val="1000"/>
              </a:spcBef>
              <a:spcAft>
                <a:spcPts val="0"/>
              </a:spcAft>
              <a:buClr>
                <a:schemeClr val="dk1"/>
              </a:buClr>
              <a:buSzPts val="2400"/>
              <a:buNone/>
            </a:pPr>
            <a:r>
              <a:rPr i="1" lang="en-US"/>
              <a:t>PhD candidate</a:t>
            </a:r>
            <a:endParaRPr/>
          </a:p>
        </p:txBody>
      </p:sp>
      <p:grpSp>
        <p:nvGrpSpPr>
          <p:cNvPr id="92" name="Google Shape;92;g155e6ebff0d_0_0"/>
          <p:cNvGrpSpPr/>
          <p:nvPr/>
        </p:nvGrpSpPr>
        <p:grpSpPr>
          <a:xfrm>
            <a:off x="-52750" y="-48382"/>
            <a:ext cx="12294620" cy="307807"/>
            <a:chOff x="-52750" y="-48382"/>
            <a:chExt cx="12294620" cy="307807"/>
          </a:xfrm>
        </p:grpSpPr>
        <p:sp>
          <p:nvSpPr>
            <p:cNvPr id="93" name="Google Shape;93;g155e6ebff0d_0_0"/>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g155e6ebff0d_0_0"/>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95" name="Google Shape;95;g155e6ebff0d_0_0"/>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96" name="Google Shape;96;g155e6ebff0d_0_0"/>
          <p:cNvPicPr preferRelativeResize="0"/>
          <p:nvPr/>
        </p:nvPicPr>
        <p:blipFill rotWithShape="1">
          <a:blip r:embed="rId4">
            <a:alphaModFix/>
          </a:blip>
          <a:srcRect b="0" l="0" r="0" t="0"/>
          <a:stretch/>
        </p:blipFill>
        <p:spPr>
          <a:xfrm>
            <a:off x="9239250" y="5992365"/>
            <a:ext cx="2952750" cy="85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155c8f7cc6c_0_0"/>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grpSp>
        <p:nvGrpSpPr>
          <p:cNvPr id="265" name="Google Shape;265;g155c8f7cc6c_0_0"/>
          <p:cNvGrpSpPr/>
          <p:nvPr/>
        </p:nvGrpSpPr>
        <p:grpSpPr>
          <a:xfrm>
            <a:off x="-52750" y="-48382"/>
            <a:ext cx="12294620" cy="307807"/>
            <a:chOff x="-52750" y="-48382"/>
            <a:chExt cx="12294620" cy="307807"/>
          </a:xfrm>
        </p:grpSpPr>
        <p:sp>
          <p:nvSpPr>
            <p:cNvPr id="266" name="Google Shape;266;g155c8f7cc6c_0_0"/>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g155c8f7cc6c_0_0"/>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68" name="Google Shape;268;g155c8f7cc6c_0_0"/>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69" name="Google Shape;269;g155c8f7cc6c_0_0"/>
          <p:cNvPicPr preferRelativeResize="0"/>
          <p:nvPr/>
        </p:nvPicPr>
        <p:blipFill rotWithShape="1">
          <a:blip r:embed="rId4">
            <a:alphaModFix/>
          </a:blip>
          <a:srcRect b="0" l="16246" r="13086" t="0"/>
          <a:stretch/>
        </p:blipFill>
        <p:spPr>
          <a:xfrm>
            <a:off x="9032325" y="333250"/>
            <a:ext cx="3078600" cy="2375175"/>
          </a:xfrm>
          <a:prstGeom prst="rect">
            <a:avLst/>
          </a:prstGeom>
          <a:noFill/>
          <a:ln>
            <a:noFill/>
          </a:ln>
        </p:spPr>
      </p:pic>
      <p:pic>
        <p:nvPicPr>
          <p:cNvPr id="270" name="Google Shape;270;g155c8f7cc6c_0_0"/>
          <p:cNvPicPr preferRelativeResize="0"/>
          <p:nvPr/>
        </p:nvPicPr>
        <p:blipFill rotWithShape="1">
          <a:blip r:embed="rId5">
            <a:alphaModFix/>
          </a:blip>
          <a:srcRect b="0" l="0" r="0" t="0"/>
          <a:stretch/>
        </p:blipFill>
        <p:spPr>
          <a:xfrm>
            <a:off x="94150" y="333243"/>
            <a:ext cx="2439765" cy="2375183"/>
          </a:xfrm>
          <a:prstGeom prst="rect">
            <a:avLst/>
          </a:prstGeom>
          <a:noFill/>
          <a:ln>
            <a:noFill/>
          </a:ln>
        </p:spPr>
      </p:pic>
      <p:sp>
        <p:nvSpPr>
          <p:cNvPr id="271" name="Google Shape;271;g155c8f7cc6c_0_0"/>
          <p:cNvSpPr txBox="1"/>
          <p:nvPr/>
        </p:nvSpPr>
        <p:spPr>
          <a:xfrm>
            <a:off x="9126625" y="2764050"/>
            <a:ext cx="2868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Feedforward - Visual Input</a:t>
            </a:r>
            <a:endParaRPr b="1" i="0" sz="1400" u="none" cap="none" strike="noStrike">
              <a:solidFill>
                <a:srgbClr val="000000"/>
              </a:solidFill>
              <a:latin typeface="Calibri"/>
              <a:ea typeface="Calibri"/>
              <a:cs typeface="Calibri"/>
              <a:sym typeface="Calibri"/>
            </a:endParaRPr>
          </a:p>
        </p:txBody>
      </p:sp>
      <p:sp>
        <p:nvSpPr>
          <p:cNvPr id="272" name="Google Shape;272;g155c8f7cc6c_0_0"/>
          <p:cNvSpPr txBox="1"/>
          <p:nvPr/>
        </p:nvSpPr>
        <p:spPr>
          <a:xfrm>
            <a:off x="0" y="2642650"/>
            <a:ext cx="2868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Feedback - Attentional/Predictive Input</a:t>
            </a:r>
            <a:endParaRPr b="1" i="0" sz="1400" u="none" cap="none" strike="noStrike">
              <a:solidFill>
                <a:srgbClr val="000000"/>
              </a:solidFill>
              <a:latin typeface="Calibri"/>
              <a:ea typeface="Calibri"/>
              <a:cs typeface="Calibri"/>
              <a:sym typeface="Calibri"/>
            </a:endParaRPr>
          </a:p>
        </p:txBody>
      </p:sp>
      <p:pic>
        <p:nvPicPr>
          <p:cNvPr id="273" name="Google Shape;273;g155c8f7cc6c_0_0"/>
          <p:cNvPicPr preferRelativeResize="0"/>
          <p:nvPr/>
        </p:nvPicPr>
        <p:blipFill rotWithShape="1">
          <a:blip r:embed="rId6">
            <a:alphaModFix/>
          </a:blip>
          <a:srcRect b="0" l="0" r="0" t="0"/>
          <a:stretch/>
        </p:blipFill>
        <p:spPr>
          <a:xfrm>
            <a:off x="335815" y="3792817"/>
            <a:ext cx="2613915" cy="2556164"/>
          </a:xfrm>
          <a:prstGeom prst="rect">
            <a:avLst/>
          </a:prstGeom>
          <a:noFill/>
          <a:ln>
            <a:noFill/>
          </a:ln>
        </p:spPr>
      </p:pic>
      <p:pic>
        <p:nvPicPr>
          <p:cNvPr id="274" name="Google Shape;274;g155c8f7cc6c_0_0"/>
          <p:cNvPicPr preferRelativeResize="0"/>
          <p:nvPr/>
        </p:nvPicPr>
        <p:blipFill rotWithShape="1">
          <a:blip r:embed="rId7">
            <a:alphaModFix/>
          </a:blip>
          <a:srcRect b="0" l="0" r="0" t="0"/>
          <a:stretch/>
        </p:blipFill>
        <p:spPr>
          <a:xfrm>
            <a:off x="3784123" y="1512162"/>
            <a:ext cx="3078601" cy="2876597"/>
          </a:xfrm>
          <a:prstGeom prst="rect">
            <a:avLst/>
          </a:prstGeom>
          <a:noFill/>
          <a:ln>
            <a:noFill/>
          </a:ln>
        </p:spPr>
      </p:pic>
      <p:pic>
        <p:nvPicPr>
          <p:cNvPr id="275" name="Google Shape;275;g155c8f7cc6c_0_0"/>
          <p:cNvPicPr preferRelativeResize="0"/>
          <p:nvPr/>
        </p:nvPicPr>
        <p:blipFill rotWithShape="1">
          <a:blip r:embed="rId8">
            <a:alphaModFix/>
          </a:blip>
          <a:srcRect b="0" l="29479" r="22980" t="0"/>
          <a:stretch/>
        </p:blipFill>
        <p:spPr>
          <a:xfrm>
            <a:off x="3989625" y="4668175"/>
            <a:ext cx="2767950" cy="2013975"/>
          </a:xfrm>
          <a:prstGeom prst="rect">
            <a:avLst/>
          </a:prstGeom>
          <a:noFill/>
          <a:ln>
            <a:noFill/>
          </a:ln>
        </p:spPr>
      </p:pic>
      <p:pic>
        <p:nvPicPr>
          <p:cNvPr id="276" name="Google Shape;276;g155c8f7cc6c_0_0"/>
          <p:cNvPicPr preferRelativeResize="0"/>
          <p:nvPr/>
        </p:nvPicPr>
        <p:blipFill rotWithShape="1">
          <a:blip r:embed="rId9">
            <a:alphaModFix/>
          </a:blip>
          <a:srcRect b="0" l="0" r="0" t="33553"/>
          <a:stretch/>
        </p:blipFill>
        <p:spPr>
          <a:xfrm>
            <a:off x="7326225" y="3258250"/>
            <a:ext cx="4143612" cy="3355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55409832b9_1_47"/>
          <p:cNvSpPr txBox="1"/>
          <p:nvPr>
            <p:ph type="ctrTitle"/>
          </p:nvPr>
        </p:nvSpPr>
        <p:spPr>
          <a:xfrm>
            <a:off x="1524000" y="2939401"/>
            <a:ext cx="9144000" cy="97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2. Project Formulation</a:t>
            </a:r>
            <a:endParaRPr/>
          </a:p>
        </p:txBody>
      </p:sp>
      <p:grpSp>
        <p:nvGrpSpPr>
          <p:cNvPr id="283" name="Google Shape;283;g155409832b9_1_47"/>
          <p:cNvGrpSpPr/>
          <p:nvPr/>
        </p:nvGrpSpPr>
        <p:grpSpPr>
          <a:xfrm>
            <a:off x="-52750" y="-48382"/>
            <a:ext cx="12294620" cy="307807"/>
            <a:chOff x="-52750" y="-48382"/>
            <a:chExt cx="12294620" cy="307807"/>
          </a:xfrm>
        </p:grpSpPr>
        <p:sp>
          <p:nvSpPr>
            <p:cNvPr id="284" name="Google Shape;284;g155409832b9_1_47"/>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g155409832b9_1_47"/>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86" name="Google Shape;286;g155409832b9_1_47"/>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87" name="Google Shape;287;g155409832b9_1_47"/>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55409832b9_1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Setup</a:t>
            </a:r>
            <a:br>
              <a:rPr lang="en-US"/>
            </a:br>
            <a:r>
              <a:rPr i="1" lang="en-US" sz="1200"/>
              <a:t>Model morphology</a:t>
            </a:r>
            <a:endParaRPr i="1" sz="3600"/>
          </a:p>
        </p:txBody>
      </p:sp>
      <p:grpSp>
        <p:nvGrpSpPr>
          <p:cNvPr id="294" name="Google Shape;294;g155409832b9_1_16"/>
          <p:cNvGrpSpPr/>
          <p:nvPr/>
        </p:nvGrpSpPr>
        <p:grpSpPr>
          <a:xfrm>
            <a:off x="2707586" y="1766462"/>
            <a:ext cx="6750950" cy="4273669"/>
            <a:chOff x="458570" y="1986151"/>
            <a:chExt cx="5755776" cy="3643677"/>
          </a:xfrm>
        </p:grpSpPr>
        <p:pic>
          <p:nvPicPr>
            <p:cNvPr id="295" name="Google Shape;295;g155409832b9_1_16"/>
            <p:cNvPicPr preferRelativeResize="0"/>
            <p:nvPr/>
          </p:nvPicPr>
          <p:blipFill rotWithShape="1">
            <a:blip r:embed="rId3">
              <a:alphaModFix/>
            </a:blip>
            <a:srcRect b="0" l="0" r="0" t="0"/>
            <a:stretch/>
          </p:blipFill>
          <p:spPr>
            <a:xfrm>
              <a:off x="458570" y="2018734"/>
              <a:ext cx="3433396" cy="3611002"/>
            </a:xfrm>
            <a:prstGeom prst="rect">
              <a:avLst/>
            </a:prstGeom>
            <a:noFill/>
            <a:ln>
              <a:noFill/>
            </a:ln>
          </p:spPr>
        </p:pic>
        <p:sp>
          <p:nvSpPr>
            <p:cNvPr id="296" name="Google Shape;296;g155409832b9_1_16"/>
            <p:cNvSpPr/>
            <p:nvPr/>
          </p:nvSpPr>
          <p:spPr>
            <a:xfrm>
              <a:off x="3819778" y="2018734"/>
              <a:ext cx="232200" cy="2133900"/>
            </a:xfrm>
            <a:prstGeom prst="rightBrace">
              <a:avLst>
                <a:gd fmla="val 8333" name="adj1"/>
                <a:gd fmla="val 7937"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97" name="Google Shape;297;g155409832b9_1_16"/>
            <p:cNvSpPr/>
            <p:nvPr/>
          </p:nvSpPr>
          <p:spPr>
            <a:xfrm>
              <a:off x="3798677" y="4152628"/>
              <a:ext cx="274200" cy="1477200"/>
            </a:xfrm>
            <a:prstGeom prst="rightBrace">
              <a:avLst>
                <a:gd fmla="val 8333" name="adj1"/>
                <a:gd fmla="val 57596"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98" name="Google Shape;298;g155409832b9_1_16"/>
            <p:cNvSpPr txBox="1"/>
            <p:nvPr/>
          </p:nvSpPr>
          <p:spPr>
            <a:xfrm>
              <a:off x="4228946" y="1986151"/>
              <a:ext cx="1985400" cy="78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Apical Tree</a:t>
              </a:r>
              <a:r>
                <a:rPr b="1"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43 dendritic sections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55409832b9_1_16"/>
            <p:cNvSpPr txBox="1"/>
            <p:nvPr/>
          </p:nvSpPr>
          <p:spPr>
            <a:xfrm>
              <a:off x="4254026" y="4773305"/>
              <a:ext cx="1960200" cy="60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Basal Tree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7 dendritic sections</a:t>
              </a:r>
              <a:endParaRPr b="0" i="0" sz="1400" u="none" cap="none" strike="noStrike">
                <a:solidFill>
                  <a:srgbClr val="000000"/>
                </a:solidFill>
                <a:latin typeface="Arial"/>
                <a:ea typeface="Arial"/>
                <a:cs typeface="Arial"/>
                <a:sym typeface="Arial"/>
              </a:endParaRPr>
            </a:p>
          </p:txBody>
        </p:sp>
        <p:cxnSp>
          <p:nvCxnSpPr>
            <p:cNvPr id="300" name="Google Shape;300;g155409832b9_1_16"/>
            <p:cNvCxnSpPr/>
            <p:nvPr/>
          </p:nvCxnSpPr>
          <p:spPr>
            <a:xfrm flipH="1" rot="10800000">
              <a:off x="2175268" y="3841888"/>
              <a:ext cx="2053800" cy="478800"/>
            </a:xfrm>
            <a:prstGeom prst="straightConnector1">
              <a:avLst/>
            </a:prstGeom>
            <a:noFill/>
            <a:ln cap="flat" cmpd="sng" w="9525">
              <a:solidFill>
                <a:schemeClr val="dk1"/>
              </a:solidFill>
              <a:prstDash val="solid"/>
              <a:miter lim="800000"/>
              <a:headEnd len="sm" w="sm" type="none"/>
              <a:tailEnd len="med" w="med" type="triangle"/>
            </a:ln>
          </p:spPr>
        </p:cxnSp>
        <p:sp>
          <p:nvSpPr>
            <p:cNvPr id="301" name="Google Shape;301;g155409832b9_1_16"/>
            <p:cNvSpPr txBox="1"/>
            <p:nvPr/>
          </p:nvSpPr>
          <p:spPr>
            <a:xfrm>
              <a:off x="4234774" y="3651622"/>
              <a:ext cx="1873200" cy="3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BB64B"/>
                  </a:solidFill>
                  <a:latin typeface="Calibri"/>
                  <a:ea typeface="Calibri"/>
                  <a:cs typeface="Calibri"/>
                  <a:sym typeface="Calibri"/>
                </a:rPr>
                <a:t>Soma</a:t>
              </a:r>
              <a:endParaRPr b="0" i="0" sz="1400" u="none" cap="none" strike="noStrike">
                <a:solidFill>
                  <a:srgbClr val="000000"/>
                </a:solidFill>
                <a:latin typeface="Arial"/>
                <a:ea typeface="Arial"/>
                <a:cs typeface="Arial"/>
                <a:sym typeface="Arial"/>
              </a:endParaRPr>
            </a:p>
          </p:txBody>
        </p:sp>
      </p:grpSp>
      <p:grpSp>
        <p:nvGrpSpPr>
          <p:cNvPr id="302" name="Google Shape;302;g155409832b9_1_16"/>
          <p:cNvGrpSpPr/>
          <p:nvPr/>
        </p:nvGrpSpPr>
        <p:grpSpPr>
          <a:xfrm>
            <a:off x="-52750" y="-48382"/>
            <a:ext cx="12294620" cy="307807"/>
            <a:chOff x="-52750" y="-48382"/>
            <a:chExt cx="12294620" cy="307807"/>
          </a:xfrm>
        </p:grpSpPr>
        <p:sp>
          <p:nvSpPr>
            <p:cNvPr id="303" name="Google Shape;303;g155409832b9_1_1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g155409832b9_1_1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05" name="Google Shape;305;g155409832b9_1_1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cxnSp>
        <p:nvCxnSpPr>
          <p:cNvPr id="306" name="Google Shape;306;g155409832b9_1_16"/>
          <p:cNvCxnSpPr/>
          <p:nvPr/>
        </p:nvCxnSpPr>
        <p:spPr>
          <a:xfrm flipH="1" rot="10800000">
            <a:off x="4676151" y="4489891"/>
            <a:ext cx="2487600" cy="552000"/>
          </a:xfrm>
          <a:prstGeom prst="straightConnector1">
            <a:avLst/>
          </a:prstGeom>
          <a:noFill/>
          <a:ln cap="flat" cmpd="sng" w="9525">
            <a:solidFill>
              <a:schemeClr val="dk1"/>
            </a:solidFill>
            <a:prstDash val="solid"/>
            <a:miter lim="800000"/>
            <a:headEnd len="sm" w="sm" type="none"/>
            <a:tailEnd len="med" w="med" type="triangle"/>
          </a:ln>
        </p:spPr>
      </p:cxnSp>
      <p:sp>
        <p:nvSpPr>
          <p:cNvPr id="307" name="Google Shape;307;g155409832b9_1_16"/>
          <p:cNvSpPr txBox="1"/>
          <p:nvPr/>
        </p:nvSpPr>
        <p:spPr>
          <a:xfrm>
            <a:off x="7133971" y="4249993"/>
            <a:ext cx="2197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4A86E8"/>
                </a:solidFill>
                <a:latin typeface="Calibri"/>
                <a:ea typeface="Calibri"/>
                <a:cs typeface="Calibri"/>
                <a:sym typeface="Calibri"/>
              </a:rPr>
              <a:t>Axon</a:t>
            </a:r>
            <a:endParaRPr b="0" i="0" sz="1400" u="none" cap="none" strike="noStrike">
              <a:solidFill>
                <a:srgbClr val="4A86E8"/>
              </a:solidFill>
              <a:latin typeface="Arial"/>
              <a:ea typeface="Arial"/>
              <a:cs typeface="Arial"/>
              <a:sym typeface="Arial"/>
            </a:endParaRPr>
          </a:p>
        </p:txBody>
      </p:sp>
      <p:pic>
        <p:nvPicPr>
          <p:cNvPr id="308" name="Google Shape;308;g155409832b9_1_16"/>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55409832b9_1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Setup</a:t>
            </a:r>
            <a:br>
              <a:rPr lang="en-US"/>
            </a:br>
            <a:r>
              <a:rPr i="1" lang="en-US" sz="1200"/>
              <a:t>Model biophysics</a:t>
            </a:r>
            <a:endParaRPr i="1" sz="3600"/>
          </a:p>
        </p:txBody>
      </p:sp>
      <p:grpSp>
        <p:nvGrpSpPr>
          <p:cNvPr id="315" name="Google Shape;315;g155409832b9_1_56"/>
          <p:cNvGrpSpPr/>
          <p:nvPr/>
        </p:nvGrpSpPr>
        <p:grpSpPr>
          <a:xfrm>
            <a:off x="192986" y="1766462"/>
            <a:ext cx="6750950" cy="4273669"/>
            <a:chOff x="458570" y="1986151"/>
            <a:chExt cx="5755776" cy="3643677"/>
          </a:xfrm>
        </p:grpSpPr>
        <p:pic>
          <p:nvPicPr>
            <p:cNvPr id="316" name="Google Shape;316;g155409832b9_1_56"/>
            <p:cNvPicPr preferRelativeResize="0"/>
            <p:nvPr/>
          </p:nvPicPr>
          <p:blipFill rotWithShape="1">
            <a:blip r:embed="rId3">
              <a:alphaModFix/>
            </a:blip>
            <a:srcRect b="0" l="0" r="0" t="0"/>
            <a:stretch/>
          </p:blipFill>
          <p:spPr>
            <a:xfrm>
              <a:off x="458570" y="2018734"/>
              <a:ext cx="3433396" cy="3611002"/>
            </a:xfrm>
            <a:prstGeom prst="rect">
              <a:avLst/>
            </a:prstGeom>
            <a:noFill/>
            <a:ln>
              <a:noFill/>
            </a:ln>
          </p:spPr>
        </p:pic>
        <p:sp>
          <p:nvSpPr>
            <p:cNvPr id="317" name="Google Shape;317;g155409832b9_1_56"/>
            <p:cNvSpPr/>
            <p:nvPr/>
          </p:nvSpPr>
          <p:spPr>
            <a:xfrm>
              <a:off x="3819778" y="2018734"/>
              <a:ext cx="232200" cy="2133900"/>
            </a:xfrm>
            <a:prstGeom prst="rightBrace">
              <a:avLst>
                <a:gd fmla="val 8333" name="adj1"/>
                <a:gd fmla="val 7937"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18" name="Google Shape;318;g155409832b9_1_56"/>
            <p:cNvSpPr/>
            <p:nvPr/>
          </p:nvSpPr>
          <p:spPr>
            <a:xfrm>
              <a:off x="3798677" y="4152628"/>
              <a:ext cx="274200" cy="1477200"/>
            </a:xfrm>
            <a:prstGeom prst="rightBrace">
              <a:avLst>
                <a:gd fmla="val 8333" name="adj1"/>
                <a:gd fmla="val 57596"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19" name="Google Shape;319;g155409832b9_1_56"/>
            <p:cNvSpPr txBox="1"/>
            <p:nvPr/>
          </p:nvSpPr>
          <p:spPr>
            <a:xfrm>
              <a:off x="4228946" y="1986151"/>
              <a:ext cx="1985400" cy="78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Apical Tree</a:t>
              </a:r>
              <a:r>
                <a:rPr b="1"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43 dendritic sections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55409832b9_1_56"/>
            <p:cNvSpPr txBox="1"/>
            <p:nvPr/>
          </p:nvSpPr>
          <p:spPr>
            <a:xfrm>
              <a:off x="4254026" y="4773305"/>
              <a:ext cx="1960200" cy="60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Basal Tree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7 dendritic sections</a:t>
              </a:r>
              <a:endParaRPr b="0" i="0" sz="1400" u="none" cap="none" strike="noStrike">
                <a:solidFill>
                  <a:srgbClr val="000000"/>
                </a:solidFill>
                <a:latin typeface="Arial"/>
                <a:ea typeface="Arial"/>
                <a:cs typeface="Arial"/>
                <a:sym typeface="Arial"/>
              </a:endParaRPr>
            </a:p>
          </p:txBody>
        </p:sp>
        <p:cxnSp>
          <p:nvCxnSpPr>
            <p:cNvPr id="321" name="Google Shape;321;g155409832b9_1_56"/>
            <p:cNvCxnSpPr/>
            <p:nvPr/>
          </p:nvCxnSpPr>
          <p:spPr>
            <a:xfrm flipH="1" rot="10800000">
              <a:off x="2175268" y="3841888"/>
              <a:ext cx="2053800" cy="478800"/>
            </a:xfrm>
            <a:prstGeom prst="straightConnector1">
              <a:avLst/>
            </a:prstGeom>
            <a:noFill/>
            <a:ln cap="flat" cmpd="sng" w="9525">
              <a:solidFill>
                <a:schemeClr val="dk1"/>
              </a:solidFill>
              <a:prstDash val="solid"/>
              <a:miter lim="800000"/>
              <a:headEnd len="sm" w="sm" type="none"/>
              <a:tailEnd len="med" w="med" type="triangle"/>
            </a:ln>
          </p:spPr>
        </p:cxnSp>
        <p:sp>
          <p:nvSpPr>
            <p:cNvPr id="322" name="Google Shape;322;g155409832b9_1_56"/>
            <p:cNvSpPr txBox="1"/>
            <p:nvPr/>
          </p:nvSpPr>
          <p:spPr>
            <a:xfrm>
              <a:off x="4234774" y="3651622"/>
              <a:ext cx="1873200" cy="3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BB64B"/>
                  </a:solidFill>
                  <a:latin typeface="Calibri"/>
                  <a:ea typeface="Calibri"/>
                  <a:cs typeface="Calibri"/>
                  <a:sym typeface="Calibri"/>
                </a:rPr>
                <a:t>Soma</a:t>
              </a:r>
              <a:endParaRPr b="0" i="0" sz="1400" u="none" cap="none" strike="noStrike">
                <a:solidFill>
                  <a:srgbClr val="000000"/>
                </a:solidFill>
                <a:latin typeface="Arial"/>
                <a:ea typeface="Arial"/>
                <a:cs typeface="Arial"/>
                <a:sym typeface="Arial"/>
              </a:endParaRPr>
            </a:p>
          </p:txBody>
        </p:sp>
      </p:grpSp>
      <p:grpSp>
        <p:nvGrpSpPr>
          <p:cNvPr id="323" name="Google Shape;323;g155409832b9_1_56"/>
          <p:cNvGrpSpPr/>
          <p:nvPr/>
        </p:nvGrpSpPr>
        <p:grpSpPr>
          <a:xfrm>
            <a:off x="-52750" y="-48382"/>
            <a:ext cx="12294620" cy="307807"/>
            <a:chOff x="-52750" y="-48382"/>
            <a:chExt cx="12294620" cy="307807"/>
          </a:xfrm>
        </p:grpSpPr>
        <p:sp>
          <p:nvSpPr>
            <p:cNvPr id="324" name="Google Shape;324;g155409832b9_1_5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g155409832b9_1_5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26" name="Google Shape;326;g155409832b9_1_5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cxnSp>
        <p:nvCxnSpPr>
          <p:cNvPr id="327" name="Google Shape;327;g155409832b9_1_56"/>
          <p:cNvCxnSpPr/>
          <p:nvPr/>
        </p:nvCxnSpPr>
        <p:spPr>
          <a:xfrm flipH="1" rot="10800000">
            <a:off x="2161551" y="4489891"/>
            <a:ext cx="2487600" cy="552000"/>
          </a:xfrm>
          <a:prstGeom prst="straightConnector1">
            <a:avLst/>
          </a:prstGeom>
          <a:noFill/>
          <a:ln cap="flat" cmpd="sng" w="9525">
            <a:solidFill>
              <a:schemeClr val="dk1"/>
            </a:solidFill>
            <a:prstDash val="solid"/>
            <a:miter lim="800000"/>
            <a:headEnd len="sm" w="sm" type="none"/>
            <a:tailEnd len="med" w="med" type="triangle"/>
          </a:ln>
        </p:spPr>
      </p:cxnSp>
      <p:sp>
        <p:nvSpPr>
          <p:cNvPr id="328" name="Google Shape;328;g155409832b9_1_56"/>
          <p:cNvSpPr txBox="1"/>
          <p:nvPr/>
        </p:nvSpPr>
        <p:spPr>
          <a:xfrm>
            <a:off x="4619371" y="4249993"/>
            <a:ext cx="2197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4A86E8"/>
                </a:solidFill>
                <a:latin typeface="Calibri"/>
                <a:ea typeface="Calibri"/>
                <a:cs typeface="Calibri"/>
                <a:sym typeface="Calibri"/>
              </a:rPr>
              <a:t>Axon</a:t>
            </a:r>
            <a:endParaRPr b="0" i="0" sz="1400" u="none" cap="none" strike="noStrike">
              <a:solidFill>
                <a:srgbClr val="4A86E8"/>
              </a:solidFill>
              <a:latin typeface="Arial"/>
              <a:ea typeface="Arial"/>
              <a:cs typeface="Arial"/>
              <a:sym typeface="Arial"/>
            </a:endParaRPr>
          </a:p>
        </p:txBody>
      </p:sp>
      <p:sp>
        <p:nvSpPr>
          <p:cNvPr id="329" name="Google Shape;329;g155409832b9_1_56"/>
          <p:cNvSpPr txBox="1"/>
          <p:nvPr/>
        </p:nvSpPr>
        <p:spPr>
          <a:xfrm>
            <a:off x="7329500" y="2925375"/>
            <a:ext cx="4586400" cy="31545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Hodgkin/Huxley voltage-gated Na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6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Hodgkin/Huxley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Muscarinic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A-Type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T-Type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High voltage activated (HVA)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Calcium-dependent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Active ATP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pumps</a:t>
            </a:r>
            <a:endParaRPr b="0" i="0" sz="1700" u="none" cap="none" strike="noStrike">
              <a:solidFill>
                <a:schemeClr val="dk1"/>
              </a:solidFill>
              <a:highlight>
                <a:srgbClr val="FFFFFF"/>
              </a:highlight>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highlight>
                <a:srgbClr val="FFFFFF"/>
              </a:highlight>
              <a:latin typeface="Calibri"/>
              <a:ea typeface="Calibri"/>
              <a:cs typeface="Calibri"/>
              <a:sym typeface="Calibri"/>
            </a:endParaRPr>
          </a:p>
          <a:p>
            <a:pPr indent="0" lvl="0" marL="0" marR="0" rtl="0" algn="r">
              <a:lnSpc>
                <a:spcPct val="115000"/>
              </a:lnSpc>
              <a:spcBef>
                <a:spcPts val="0"/>
              </a:spcBef>
              <a:spcAft>
                <a:spcPts val="0"/>
              </a:spcAft>
              <a:buClr>
                <a:srgbClr val="000000"/>
              </a:buClr>
              <a:buSzPts val="1700"/>
              <a:buFont typeface="Arial"/>
              <a:buNone/>
            </a:pPr>
            <a:r>
              <a:rPr b="0" i="0" lang="en-US" sz="1700" u="none" cap="none" strike="noStrike">
                <a:solidFill>
                  <a:schemeClr val="dk1"/>
                </a:solidFill>
                <a:highlight>
                  <a:srgbClr val="FFFFFF"/>
                </a:highlight>
                <a:latin typeface="Calibri"/>
                <a:ea typeface="Calibri"/>
                <a:cs typeface="Calibri"/>
                <a:sym typeface="Calibri"/>
              </a:rPr>
              <a:t>…all configured properly!</a:t>
            </a:r>
            <a:endParaRPr b="0" i="0" sz="1700" u="none" cap="none" strike="noStrike">
              <a:solidFill>
                <a:schemeClr val="dk1"/>
              </a:solidFill>
              <a:highlight>
                <a:srgbClr val="FFFFFF"/>
              </a:highlight>
              <a:latin typeface="Calibri"/>
              <a:ea typeface="Calibri"/>
              <a:cs typeface="Calibri"/>
              <a:sym typeface="Calibri"/>
            </a:endParaRPr>
          </a:p>
        </p:txBody>
      </p:sp>
      <p:cxnSp>
        <p:nvCxnSpPr>
          <p:cNvPr id="330" name="Google Shape;330;g155409832b9_1_56"/>
          <p:cNvCxnSpPr/>
          <p:nvPr/>
        </p:nvCxnSpPr>
        <p:spPr>
          <a:xfrm>
            <a:off x="5807875" y="2464600"/>
            <a:ext cx="1564500" cy="1746600"/>
          </a:xfrm>
          <a:prstGeom prst="straightConnector1">
            <a:avLst/>
          </a:prstGeom>
          <a:noFill/>
          <a:ln cap="flat" cmpd="sng" w="9525">
            <a:solidFill>
              <a:schemeClr val="dk1"/>
            </a:solidFill>
            <a:prstDash val="solid"/>
            <a:miter lim="800000"/>
            <a:headEnd len="sm" w="sm" type="none"/>
            <a:tailEnd len="med" w="med" type="triangle"/>
          </a:ln>
        </p:spPr>
      </p:cxnSp>
      <p:cxnSp>
        <p:nvCxnSpPr>
          <p:cNvPr id="331" name="Google Shape;331;g155409832b9_1_56"/>
          <p:cNvCxnSpPr/>
          <p:nvPr/>
        </p:nvCxnSpPr>
        <p:spPr>
          <a:xfrm>
            <a:off x="5379250" y="3943350"/>
            <a:ext cx="1993200" cy="278700"/>
          </a:xfrm>
          <a:prstGeom prst="straightConnector1">
            <a:avLst/>
          </a:prstGeom>
          <a:noFill/>
          <a:ln cap="flat" cmpd="sng" w="9525">
            <a:solidFill>
              <a:schemeClr val="dk1"/>
            </a:solidFill>
            <a:prstDash val="solid"/>
            <a:miter lim="800000"/>
            <a:headEnd len="sm" w="sm" type="none"/>
            <a:tailEnd len="med" w="med" type="triangle"/>
          </a:ln>
        </p:spPr>
      </p:cxnSp>
      <p:cxnSp>
        <p:nvCxnSpPr>
          <p:cNvPr id="332" name="Google Shape;332;g155409832b9_1_56"/>
          <p:cNvCxnSpPr/>
          <p:nvPr/>
        </p:nvCxnSpPr>
        <p:spPr>
          <a:xfrm flipH="1" rot="10800000">
            <a:off x="5957900" y="4264850"/>
            <a:ext cx="1414500" cy="985800"/>
          </a:xfrm>
          <a:prstGeom prst="straightConnector1">
            <a:avLst/>
          </a:prstGeom>
          <a:noFill/>
          <a:ln cap="flat" cmpd="sng" w="9525">
            <a:solidFill>
              <a:schemeClr val="dk1"/>
            </a:solidFill>
            <a:prstDash val="solid"/>
            <a:miter lim="800000"/>
            <a:headEnd len="sm" w="sm" type="none"/>
            <a:tailEnd len="med" w="med" type="triangle"/>
          </a:ln>
        </p:spPr>
      </p:cxnSp>
      <p:pic>
        <p:nvPicPr>
          <p:cNvPr id="333" name="Google Shape;333;g155409832b9_1_56"/>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55409832b9_1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a:t>
            </a:r>
            <a:br>
              <a:rPr lang="en-US"/>
            </a:br>
            <a:r>
              <a:rPr i="1" lang="en-US" sz="1200"/>
              <a:t>Synaptic Allocation</a:t>
            </a:r>
            <a:endParaRPr i="1" sz="3600"/>
          </a:p>
        </p:txBody>
      </p:sp>
      <p:pic>
        <p:nvPicPr>
          <p:cNvPr id="340" name="Google Shape;340;g155409832b9_1_81"/>
          <p:cNvPicPr preferRelativeResize="0"/>
          <p:nvPr/>
        </p:nvPicPr>
        <p:blipFill rotWithShape="1">
          <a:blip r:embed="rId3">
            <a:alphaModFix/>
          </a:blip>
          <a:srcRect b="0" l="0" r="0" t="0"/>
          <a:stretch/>
        </p:blipFill>
        <p:spPr>
          <a:xfrm>
            <a:off x="726386" y="1576079"/>
            <a:ext cx="4027030" cy="4235344"/>
          </a:xfrm>
          <a:prstGeom prst="rect">
            <a:avLst/>
          </a:prstGeom>
          <a:noFill/>
          <a:ln>
            <a:noFill/>
          </a:ln>
        </p:spPr>
      </p:pic>
      <p:grpSp>
        <p:nvGrpSpPr>
          <p:cNvPr id="341" name="Google Shape;341;g155409832b9_1_81"/>
          <p:cNvGrpSpPr/>
          <p:nvPr/>
        </p:nvGrpSpPr>
        <p:grpSpPr>
          <a:xfrm>
            <a:off x="-52750" y="-48382"/>
            <a:ext cx="12294620" cy="307807"/>
            <a:chOff x="-52750" y="-48382"/>
            <a:chExt cx="12294620" cy="307807"/>
          </a:xfrm>
        </p:grpSpPr>
        <p:sp>
          <p:nvSpPr>
            <p:cNvPr id="342" name="Google Shape;342;g155409832b9_1_81"/>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3" name="Google Shape;343;g155409832b9_1_81"/>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44" name="Google Shape;344;g155409832b9_1_81"/>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345" name="Google Shape;345;g155409832b9_1_81"/>
          <p:cNvGrpSpPr/>
          <p:nvPr/>
        </p:nvGrpSpPr>
        <p:grpSpPr>
          <a:xfrm>
            <a:off x="4811025" y="845450"/>
            <a:ext cx="4881025" cy="5552475"/>
            <a:chOff x="4811025" y="845450"/>
            <a:chExt cx="4881025" cy="5552475"/>
          </a:xfrm>
        </p:grpSpPr>
        <p:grpSp>
          <p:nvGrpSpPr>
            <p:cNvPr id="346" name="Google Shape;346;g155409832b9_1_81"/>
            <p:cNvGrpSpPr/>
            <p:nvPr/>
          </p:nvGrpSpPr>
          <p:grpSpPr>
            <a:xfrm>
              <a:off x="5716450" y="845450"/>
              <a:ext cx="3975600" cy="5552475"/>
              <a:chOff x="4954450" y="769250"/>
              <a:chExt cx="3975600" cy="5552475"/>
            </a:xfrm>
          </p:grpSpPr>
          <p:sp>
            <p:nvSpPr>
              <p:cNvPr id="347" name="Google Shape;347;g155409832b9_1_81"/>
              <p:cNvSpPr/>
              <p:nvPr/>
            </p:nvSpPr>
            <p:spPr>
              <a:xfrm>
                <a:off x="5293450" y="1576075"/>
                <a:ext cx="3375900" cy="18513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Excitatory Synapses</a:t>
                </a:r>
                <a:endParaRPr b="1" i="0" sz="1700" u="none" cap="none" strike="noStrike">
                  <a:solidFill>
                    <a:srgbClr val="000000"/>
                  </a:solidFill>
                  <a:latin typeface="Arial"/>
                  <a:ea typeface="Arial"/>
                  <a:cs typeface="Arial"/>
                  <a:sym typeface="Arial"/>
                </a:endParaRPr>
              </a:p>
            </p:txBody>
          </p:sp>
          <p:sp>
            <p:nvSpPr>
              <p:cNvPr id="348" name="Google Shape;348;g155409832b9_1_81"/>
              <p:cNvSpPr/>
              <p:nvPr/>
            </p:nvSpPr>
            <p:spPr>
              <a:xfrm>
                <a:off x="5293438" y="3427375"/>
                <a:ext cx="3375900" cy="185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Inhibitory Synapses</a:t>
                </a:r>
                <a:endParaRPr b="1" i="0" sz="1700" u="none" cap="none" strike="noStrike">
                  <a:solidFill>
                    <a:srgbClr val="000000"/>
                  </a:solidFill>
                  <a:latin typeface="Arial"/>
                  <a:ea typeface="Arial"/>
                  <a:cs typeface="Arial"/>
                  <a:sym typeface="Arial"/>
                </a:endParaRPr>
              </a:p>
            </p:txBody>
          </p:sp>
          <p:sp>
            <p:nvSpPr>
              <p:cNvPr id="349" name="Google Shape;349;g155409832b9_1_81"/>
              <p:cNvSpPr/>
              <p:nvPr/>
            </p:nvSpPr>
            <p:spPr>
              <a:xfrm>
                <a:off x="5234350" y="1147350"/>
                <a:ext cx="1707900" cy="4563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55409832b9_1_81"/>
              <p:cNvSpPr/>
              <p:nvPr/>
            </p:nvSpPr>
            <p:spPr>
              <a:xfrm>
                <a:off x="6942250" y="1147350"/>
                <a:ext cx="1786200" cy="4563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55409832b9_1_81"/>
              <p:cNvSpPr txBox="1"/>
              <p:nvPr/>
            </p:nvSpPr>
            <p:spPr>
              <a:xfrm>
                <a:off x="4954450" y="769250"/>
                <a:ext cx="198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Stimulus-Driven</a:t>
                </a:r>
                <a:endParaRPr b="1" i="0" sz="1800" u="none" cap="none" strike="noStrike">
                  <a:solidFill>
                    <a:srgbClr val="000000"/>
                  </a:solidFill>
                  <a:latin typeface="Calibri"/>
                  <a:ea typeface="Calibri"/>
                  <a:cs typeface="Calibri"/>
                  <a:sym typeface="Calibri"/>
                </a:endParaRPr>
              </a:p>
            </p:txBody>
          </p:sp>
          <p:sp>
            <p:nvSpPr>
              <p:cNvPr id="352" name="Google Shape;352;g155409832b9_1_81"/>
              <p:cNvSpPr txBox="1"/>
              <p:nvPr/>
            </p:nvSpPr>
            <p:spPr>
              <a:xfrm>
                <a:off x="6942250" y="5582825"/>
                <a:ext cx="198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Calibri"/>
                    <a:ea typeface="Calibri"/>
                    <a:cs typeface="Calibri"/>
                    <a:sym typeface="Calibri"/>
                  </a:rPr>
                  <a:t>Background-Driven (“noise”)</a:t>
                </a:r>
                <a:endParaRPr b="0" i="0" sz="1800" u="none" cap="none" strike="noStrike">
                  <a:solidFill>
                    <a:srgbClr val="0000FF"/>
                  </a:solidFill>
                  <a:latin typeface="Calibri"/>
                  <a:ea typeface="Calibri"/>
                  <a:cs typeface="Calibri"/>
                  <a:sym typeface="Calibri"/>
                </a:endParaRPr>
              </a:p>
            </p:txBody>
          </p:sp>
        </p:grpSp>
        <p:sp>
          <p:nvSpPr>
            <p:cNvPr id="353" name="Google Shape;353;g155409832b9_1_81"/>
            <p:cNvSpPr/>
            <p:nvPr/>
          </p:nvSpPr>
          <p:spPr>
            <a:xfrm>
              <a:off x="4811025" y="3220400"/>
              <a:ext cx="1082100" cy="678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pic>
        <p:nvPicPr>
          <p:cNvPr id="354" name="Google Shape;354;g155409832b9_1_81"/>
          <p:cNvPicPr preferRelativeResize="0"/>
          <p:nvPr/>
        </p:nvPicPr>
        <p:blipFill rotWithShape="1">
          <a:blip r:embed="rId4">
            <a:alphaModFix amt="70000"/>
          </a:blip>
          <a:srcRect b="0" l="0" r="0" t="0"/>
          <a:stretch/>
        </p:blipFill>
        <p:spPr>
          <a:xfrm>
            <a:off x="9573000" y="2345939"/>
            <a:ext cx="2534125" cy="2367851"/>
          </a:xfrm>
          <a:prstGeom prst="rect">
            <a:avLst/>
          </a:prstGeom>
          <a:noFill/>
          <a:ln>
            <a:noFill/>
          </a:ln>
        </p:spPr>
      </p:pic>
      <p:pic>
        <p:nvPicPr>
          <p:cNvPr id="355" name="Google Shape;355;g155409832b9_1_81"/>
          <p:cNvPicPr preferRelativeResize="0"/>
          <p:nvPr/>
        </p:nvPicPr>
        <p:blipFill rotWithShape="1">
          <a:blip r:embed="rId5">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500"/>
                                        <p:tgtEl>
                                          <p:spTgt spid="3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55409832b9_1_1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a:t>
            </a:r>
            <a:br>
              <a:rPr lang="en-US"/>
            </a:br>
            <a:r>
              <a:rPr i="1" lang="en-US" sz="1200"/>
              <a:t>Attentional Modulation</a:t>
            </a:r>
            <a:endParaRPr i="1" sz="3600"/>
          </a:p>
        </p:txBody>
      </p:sp>
      <p:pic>
        <p:nvPicPr>
          <p:cNvPr id="362" name="Google Shape;362;g155409832b9_1_103"/>
          <p:cNvPicPr preferRelativeResize="0"/>
          <p:nvPr/>
        </p:nvPicPr>
        <p:blipFill rotWithShape="1">
          <a:blip r:embed="rId3">
            <a:alphaModFix/>
          </a:blip>
          <a:srcRect b="0" l="0" r="0" t="0"/>
          <a:stretch/>
        </p:blipFill>
        <p:spPr>
          <a:xfrm>
            <a:off x="726386" y="1576079"/>
            <a:ext cx="4027030" cy="4235344"/>
          </a:xfrm>
          <a:prstGeom prst="rect">
            <a:avLst/>
          </a:prstGeom>
          <a:noFill/>
          <a:ln>
            <a:noFill/>
          </a:ln>
        </p:spPr>
      </p:pic>
      <p:grpSp>
        <p:nvGrpSpPr>
          <p:cNvPr id="363" name="Google Shape;363;g155409832b9_1_103"/>
          <p:cNvGrpSpPr/>
          <p:nvPr/>
        </p:nvGrpSpPr>
        <p:grpSpPr>
          <a:xfrm>
            <a:off x="-52750" y="-48382"/>
            <a:ext cx="12294620" cy="307807"/>
            <a:chOff x="-52750" y="-48382"/>
            <a:chExt cx="12294620" cy="307807"/>
          </a:xfrm>
        </p:grpSpPr>
        <p:sp>
          <p:nvSpPr>
            <p:cNvPr id="364" name="Google Shape;364;g155409832b9_1_103"/>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g155409832b9_1_103"/>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66" name="Google Shape;366;g155409832b9_1_103"/>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367" name="Google Shape;367;g155409832b9_1_103"/>
          <p:cNvPicPr preferRelativeResize="0"/>
          <p:nvPr/>
        </p:nvPicPr>
        <p:blipFill rotWithShape="1">
          <a:blip r:embed="rId4">
            <a:alphaModFix/>
          </a:blip>
          <a:srcRect b="0" l="51177" r="22982" t="0"/>
          <a:stretch/>
        </p:blipFill>
        <p:spPr>
          <a:xfrm>
            <a:off x="5136975" y="1944275"/>
            <a:ext cx="2613901" cy="3498939"/>
          </a:xfrm>
          <a:prstGeom prst="rect">
            <a:avLst/>
          </a:prstGeom>
          <a:noFill/>
          <a:ln>
            <a:noFill/>
          </a:ln>
        </p:spPr>
      </p:pic>
      <p:pic>
        <p:nvPicPr>
          <p:cNvPr id="368" name="Google Shape;368;g155409832b9_1_103"/>
          <p:cNvPicPr preferRelativeResize="0"/>
          <p:nvPr/>
        </p:nvPicPr>
        <p:blipFill rotWithShape="1">
          <a:blip r:embed="rId5">
            <a:alphaModFix/>
          </a:blip>
          <a:srcRect b="0" l="0" r="0" t="33553"/>
          <a:stretch/>
        </p:blipFill>
        <p:spPr>
          <a:xfrm>
            <a:off x="7925975" y="3193050"/>
            <a:ext cx="4143612" cy="3355199"/>
          </a:xfrm>
          <a:prstGeom prst="rect">
            <a:avLst/>
          </a:prstGeom>
          <a:noFill/>
          <a:ln>
            <a:noFill/>
          </a:ln>
        </p:spPr>
      </p:pic>
      <p:pic>
        <p:nvPicPr>
          <p:cNvPr id="369" name="Google Shape;369;g155409832b9_1_103"/>
          <p:cNvPicPr preferRelativeResize="0"/>
          <p:nvPr/>
        </p:nvPicPr>
        <p:blipFill rotWithShape="1">
          <a:blip r:embed="rId6">
            <a:alphaModFix/>
          </a:blip>
          <a:srcRect b="0" l="0" r="0" t="0"/>
          <a:stretch/>
        </p:blipFill>
        <p:spPr>
          <a:xfrm>
            <a:off x="8134414" y="448155"/>
            <a:ext cx="2613915" cy="2556164"/>
          </a:xfrm>
          <a:prstGeom prst="rect">
            <a:avLst/>
          </a:prstGeom>
          <a:noFill/>
          <a:ln>
            <a:noFill/>
          </a:ln>
        </p:spPr>
      </p:pic>
      <p:pic>
        <p:nvPicPr>
          <p:cNvPr id="370" name="Google Shape;370;g155409832b9_1_103"/>
          <p:cNvPicPr preferRelativeResize="0"/>
          <p:nvPr/>
        </p:nvPicPr>
        <p:blipFill rotWithShape="1">
          <a:blip r:embed="rId7">
            <a:alphaModFix/>
          </a:blip>
          <a:srcRect b="0" l="0" r="0" t="0"/>
          <a:stretch/>
        </p:blipFill>
        <p:spPr>
          <a:xfrm>
            <a:off x="10748325" y="1451650"/>
            <a:ext cx="1179916" cy="492625"/>
          </a:xfrm>
          <a:prstGeom prst="rect">
            <a:avLst/>
          </a:prstGeom>
          <a:noFill/>
          <a:ln>
            <a:noFill/>
          </a:ln>
        </p:spPr>
      </p:pic>
      <p:pic>
        <p:nvPicPr>
          <p:cNvPr id="371" name="Google Shape;371;g155409832b9_1_103"/>
          <p:cNvPicPr preferRelativeResize="0"/>
          <p:nvPr/>
        </p:nvPicPr>
        <p:blipFill rotWithShape="1">
          <a:blip r:embed="rId8">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55409832b9_1_1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Goals</a:t>
            </a:r>
            <a:br>
              <a:rPr lang="en-US"/>
            </a:br>
            <a:r>
              <a:rPr i="1" lang="en-US" sz="1200"/>
              <a:t>Overview</a:t>
            </a:r>
            <a:endParaRPr i="1" sz="3600"/>
          </a:p>
        </p:txBody>
      </p:sp>
      <p:grpSp>
        <p:nvGrpSpPr>
          <p:cNvPr id="378" name="Google Shape;378;g155409832b9_1_144"/>
          <p:cNvGrpSpPr/>
          <p:nvPr/>
        </p:nvGrpSpPr>
        <p:grpSpPr>
          <a:xfrm>
            <a:off x="-52750" y="-48382"/>
            <a:ext cx="12294620" cy="307807"/>
            <a:chOff x="-52750" y="-48382"/>
            <a:chExt cx="12294620" cy="307807"/>
          </a:xfrm>
        </p:grpSpPr>
        <p:sp>
          <p:nvSpPr>
            <p:cNvPr id="379" name="Google Shape;379;g155409832b9_1_144"/>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0" name="Google Shape;380;g155409832b9_1_144"/>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81" name="Google Shape;381;g155409832b9_1_144"/>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382" name="Google Shape;382;g155409832b9_1_144"/>
          <p:cNvPicPr preferRelativeResize="0"/>
          <p:nvPr/>
        </p:nvPicPr>
        <p:blipFill rotWithShape="1">
          <a:blip r:embed="rId3">
            <a:alphaModFix/>
          </a:blip>
          <a:srcRect b="0" l="0" r="0" t="0"/>
          <a:stretch/>
        </p:blipFill>
        <p:spPr>
          <a:xfrm>
            <a:off x="1503729" y="1690826"/>
            <a:ext cx="2551476" cy="2683451"/>
          </a:xfrm>
          <a:prstGeom prst="rect">
            <a:avLst/>
          </a:prstGeom>
          <a:noFill/>
          <a:ln>
            <a:noFill/>
          </a:ln>
        </p:spPr>
      </p:pic>
      <p:grpSp>
        <p:nvGrpSpPr>
          <p:cNvPr id="383" name="Google Shape;383;g155409832b9_1_144"/>
          <p:cNvGrpSpPr/>
          <p:nvPr/>
        </p:nvGrpSpPr>
        <p:grpSpPr>
          <a:xfrm>
            <a:off x="147750" y="4265676"/>
            <a:ext cx="6468325" cy="2499200"/>
            <a:chOff x="4327200" y="1690826"/>
            <a:chExt cx="6468325" cy="2499200"/>
          </a:xfrm>
        </p:grpSpPr>
        <p:pic>
          <p:nvPicPr>
            <p:cNvPr id="384" name="Google Shape;384;g155409832b9_1_144"/>
            <p:cNvPicPr preferRelativeResize="0"/>
            <p:nvPr/>
          </p:nvPicPr>
          <p:blipFill rotWithShape="1">
            <a:blip r:embed="rId4">
              <a:alphaModFix/>
            </a:blip>
            <a:srcRect b="51852" l="0" r="48319" t="5703"/>
            <a:stretch/>
          </p:blipFill>
          <p:spPr>
            <a:xfrm>
              <a:off x="4327200" y="1690826"/>
              <a:ext cx="4620326" cy="2499200"/>
            </a:xfrm>
            <a:prstGeom prst="rect">
              <a:avLst/>
            </a:prstGeom>
            <a:noFill/>
            <a:ln>
              <a:noFill/>
            </a:ln>
          </p:spPr>
        </p:pic>
        <p:pic>
          <p:nvPicPr>
            <p:cNvPr id="385" name="Google Shape;385;g155409832b9_1_144"/>
            <p:cNvPicPr preferRelativeResize="0"/>
            <p:nvPr/>
          </p:nvPicPr>
          <p:blipFill rotWithShape="1">
            <a:blip r:embed="rId5">
              <a:alphaModFix/>
            </a:blip>
            <a:srcRect b="0" l="0" r="0" t="0"/>
            <a:stretch/>
          </p:blipFill>
          <p:spPr>
            <a:xfrm>
              <a:off x="7919050" y="1796525"/>
              <a:ext cx="1179916" cy="492625"/>
            </a:xfrm>
            <a:prstGeom prst="rect">
              <a:avLst/>
            </a:prstGeom>
            <a:noFill/>
            <a:ln>
              <a:noFill/>
            </a:ln>
          </p:spPr>
        </p:pic>
        <p:sp>
          <p:nvSpPr>
            <p:cNvPr id="386" name="Google Shape;386;g155409832b9_1_144"/>
            <p:cNvSpPr txBox="1"/>
            <p:nvPr/>
          </p:nvSpPr>
          <p:spPr>
            <a:xfrm>
              <a:off x="7966225" y="2333800"/>
              <a:ext cx="2829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Rp = 1.6 Hz</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Ro = 0.25 Hz</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OSI = 0.74</a:t>
              </a:r>
              <a:endParaRPr b="0" i="0" sz="1400" u="none" cap="none" strike="noStrike">
                <a:solidFill>
                  <a:srgbClr val="000000"/>
                </a:solidFill>
                <a:latin typeface="Calibri"/>
                <a:ea typeface="Calibri"/>
                <a:cs typeface="Calibri"/>
                <a:sym typeface="Calibri"/>
              </a:endParaRPr>
            </a:p>
          </p:txBody>
        </p:sp>
      </p:grpSp>
      <p:sp>
        <p:nvSpPr>
          <p:cNvPr id="387" name="Google Shape;387;g155409832b9_1_144"/>
          <p:cNvSpPr txBox="1"/>
          <p:nvPr/>
        </p:nvSpPr>
        <p:spPr>
          <a:xfrm>
            <a:off x="5163050" y="1342925"/>
            <a:ext cx="6936300" cy="3883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000000"/>
                </a:solidFill>
                <a:latin typeface="Calibri"/>
                <a:ea typeface="Calibri"/>
                <a:cs typeface="Calibri"/>
                <a:sym typeface="Calibri"/>
              </a:rPr>
              <a:t>Project Milestones:</a:t>
            </a:r>
            <a:endParaRPr b="1" i="0" sz="1800" u="sng"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a single synapse and ensure correct function</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multiple synapses according to a set plan </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Ensure that stimulus-driven synapses feature orientation selectivity</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chemeClr val="dk1"/>
                </a:solidFill>
                <a:latin typeface="Calibri"/>
                <a:ea typeface="Calibri"/>
                <a:cs typeface="Calibri"/>
                <a:sym typeface="Calibri"/>
              </a:rPr>
              <a:t>Implement a subset of synapses as attentional (feedback) inputs</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all synapses (feedforward &amp; feedback)</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Show that the neuron exhibits orientation tuning (tuning curve/OSI)</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Investigate the effect of attention on neuronal output</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Demonstrate the effect (or lack thereof) of attention</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Present your 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388" name="Google Shape;388;g155409832b9_1_144"/>
          <p:cNvPicPr preferRelativeResize="0"/>
          <p:nvPr/>
        </p:nvPicPr>
        <p:blipFill rotWithShape="1">
          <a:blip r:embed="rId6">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g155c8f7cc6c_0_28"/>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395" name="Google Shape;395;g155c8f7cc6c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Materials</a:t>
            </a:r>
            <a:br>
              <a:rPr lang="en-US"/>
            </a:br>
            <a:r>
              <a:rPr i="1" lang="en-US" sz="1200"/>
              <a:t>Useful Papers and Other Resources</a:t>
            </a:r>
            <a:endParaRPr i="1" sz="3600"/>
          </a:p>
        </p:txBody>
      </p:sp>
      <p:grpSp>
        <p:nvGrpSpPr>
          <p:cNvPr id="396" name="Google Shape;396;g155c8f7cc6c_0_28"/>
          <p:cNvGrpSpPr/>
          <p:nvPr/>
        </p:nvGrpSpPr>
        <p:grpSpPr>
          <a:xfrm>
            <a:off x="-52750" y="-48382"/>
            <a:ext cx="12294620" cy="307807"/>
            <a:chOff x="-52750" y="-48382"/>
            <a:chExt cx="12294620" cy="307807"/>
          </a:xfrm>
        </p:grpSpPr>
        <p:sp>
          <p:nvSpPr>
            <p:cNvPr id="397" name="Google Shape;397;g155c8f7cc6c_0_28"/>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8" name="Google Shape;398;g155c8f7cc6c_0_28"/>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99" name="Google Shape;399;g155c8f7cc6c_0_28"/>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sp>
        <p:nvSpPr>
          <p:cNvPr id="400" name="Google Shape;400;g155c8f7cc6c_0_28"/>
          <p:cNvSpPr txBox="1"/>
          <p:nvPr/>
        </p:nvSpPr>
        <p:spPr>
          <a:xfrm>
            <a:off x="636750" y="1936925"/>
            <a:ext cx="10918500" cy="428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222222"/>
                </a:solidFill>
                <a:latin typeface="Arial"/>
                <a:ea typeface="Arial"/>
                <a:cs typeface="Arial"/>
                <a:sym typeface="Arial"/>
              </a:rPr>
              <a:t>Useful Papers:</a:t>
            </a:r>
            <a:endParaRPr b="1" i="0" sz="1800" u="sng"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Calibri"/>
              <a:buChar char="●"/>
            </a:pPr>
            <a:r>
              <a:rPr b="1" i="0" lang="en-US" sz="1800" u="none" cap="none" strike="noStrike">
                <a:solidFill>
                  <a:srgbClr val="222222"/>
                </a:solidFill>
                <a:latin typeface="Arial"/>
                <a:ea typeface="Arial"/>
                <a:cs typeface="Arial"/>
                <a:sym typeface="Arial"/>
              </a:rPr>
              <a:t>Silver, R. A. (2010). Neuronal arithmetic. </a:t>
            </a:r>
            <a:r>
              <a:rPr b="1" i="1" lang="en-US" sz="1800" u="none" cap="none" strike="noStrike">
                <a:solidFill>
                  <a:srgbClr val="222222"/>
                </a:solidFill>
                <a:latin typeface="Arial"/>
                <a:ea typeface="Arial"/>
                <a:cs typeface="Arial"/>
                <a:sym typeface="Arial"/>
              </a:rPr>
              <a:t>Nature Reviews Neuroscience</a:t>
            </a:r>
            <a:r>
              <a:rPr b="1" i="0" lang="en-US" sz="1800" u="none" cap="none" strike="noStrike">
                <a:solidFill>
                  <a:srgbClr val="222222"/>
                </a:solidFill>
                <a:latin typeface="Arial"/>
                <a:ea typeface="Arial"/>
                <a:cs typeface="Arial"/>
                <a:sym typeface="Arial"/>
              </a:rPr>
              <a:t>, </a:t>
            </a:r>
            <a:r>
              <a:rPr b="1" i="1" lang="en-US" sz="1800" u="none" cap="none" strike="noStrike">
                <a:solidFill>
                  <a:srgbClr val="222222"/>
                </a:solidFill>
                <a:latin typeface="Arial"/>
                <a:ea typeface="Arial"/>
                <a:cs typeface="Arial"/>
                <a:sym typeface="Arial"/>
              </a:rPr>
              <a:t>11</a:t>
            </a:r>
            <a:r>
              <a:rPr b="1" i="0" lang="en-US" sz="1800" u="none" cap="none" strike="noStrike">
                <a:solidFill>
                  <a:srgbClr val="222222"/>
                </a:solidFill>
                <a:latin typeface="Arial"/>
                <a:ea typeface="Arial"/>
                <a:cs typeface="Arial"/>
                <a:sym typeface="Arial"/>
              </a:rPr>
              <a:t>(7), 474-489.</a:t>
            </a:r>
            <a:endParaRPr b="1"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Goetz, L., Roth, A., &amp; Häusser, M. (2021). Active dendrites enable strong but sparse inputs to determine orientation selectivity. </a:t>
            </a:r>
            <a:r>
              <a:rPr b="0" i="1" lang="en-US" sz="1800" u="none" cap="none" strike="noStrike">
                <a:solidFill>
                  <a:srgbClr val="222222"/>
                </a:solidFill>
                <a:latin typeface="Arial"/>
                <a:ea typeface="Arial"/>
                <a:cs typeface="Arial"/>
                <a:sym typeface="Arial"/>
              </a:rPr>
              <a:t>Proceedings of the National Academy of Sciences</a:t>
            </a:r>
            <a:r>
              <a:rPr b="0" i="0" lang="en-US" sz="1800" u="none" cap="none" strike="noStrike">
                <a:solidFill>
                  <a:srgbClr val="222222"/>
                </a:solidFill>
                <a:latin typeface="Arial"/>
                <a:ea typeface="Arial"/>
                <a:cs typeface="Arial"/>
                <a:sym typeface="Arial"/>
              </a:rPr>
              <a:t>, </a:t>
            </a:r>
            <a:r>
              <a:rPr b="0" i="1" lang="en-US" sz="1800" u="none" cap="none" strike="noStrike">
                <a:solidFill>
                  <a:srgbClr val="222222"/>
                </a:solidFill>
                <a:latin typeface="Arial"/>
                <a:ea typeface="Arial"/>
                <a:cs typeface="Arial"/>
                <a:sym typeface="Arial"/>
              </a:rPr>
              <a:t>118</a:t>
            </a:r>
            <a:r>
              <a:rPr b="0" i="0" lang="en-US" sz="1800" u="none" cap="none" strike="noStrike">
                <a:solidFill>
                  <a:srgbClr val="222222"/>
                </a:solidFill>
                <a:latin typeface="Arial"/>
                <a:ea typeface="Arial"/>
                <a:cs typeface="Arial"/>
                <a:sym typeface="Arial"/>
              </a:rPr>
              <a:t>(30), e2017339118.</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Park, J., Papoutsi, A., Ash, R. T., Marin, M. A., Poirazi, P., &amp; Smirnakis, S. M. (2019). Contribution of apical and basal dendrites to orientation encoding in mouse V1 L2/3 pyramidal neurons. </a:t>
            </a:r>
            <a:r>
              <a:rPr b="0" i="1" lang="en-US" sz="1800" u="none" cap="none" strike="noStrike">
                <a:solidFill>
                  <a:srgbClr val="222222"/>
                </a:solidFill>
                <a:latin typeface="Arial"/>
                <a:ea typeface="Arial"/>
                <a:cs typeface="Arial"/>
                <a:sym typeface="Arial"/>
              </a:rPr>
              <a:t>Nature Communications</a:t>
            </a:r>
            <a:r>
              <a:rPr b="0" i="0" lang="en-US" sz="1800" u="none" cap="none" strike="noStrike">
                <a:solidFill>
                  <a:srgbClr val="222222"/>
                </a:solidFill>
                <a:latin typeface="Arial"/>
                <a:ea typeface="Arial"/>
                <a:cs typeface="Arial"/>
                <a:sym typeface="Arial"/>
              </a:rPr>
              <a:t>, </a:t>
            </a:r>
            <a:r>
              <a:rPr b="0" i="1" lang="en-US" sz="1800" u="none" cap="none" strike="noStrike">
                <a:solidFill>
                  <a:srgbClr val="222222"/>
                </a:solidFill>
                <a:latin typeface="Arial"/>
                <a:ea typeface="Arial"/>
                <a:cs typeface="Arial"/>
                <a:sym typeface="Arial"/>
              </a:rPr>
              <a:t>10</a:t>
            </a:r>
            <a:r>
              <a:rPr b="0" i="0" lang="en-US" sz="1800" u="none" cap="none" strike="noStrike">
                <a:solidFill>
                  <a:srgbClr val="222222"/>
                </a:solidFill>
                <a:latin typeface="Arial"/>
                <a:ea typeface="Arial"/>
                <a:cs typeface="Arial"/>
                <a:sym typeface="Arial"/>
              </a:rPr>
              <a:t>(1), 1-11.</a:t>
            </a:r>
            <a:endParaRPr b="0" i="0" sz="1800" u="none" cap="none" strike="noStrike">
              <a:solidFill>
                <a:srgbClr val="22222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22222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222222"/>
                </a:solidFill>
                <a:latin typeface="Arial"/>
                <a:ea typeface="Arial"/>
                <a:cs typeface="Arial"/>
                <a:sym typeface="Arial"/>
              </a:rPr>
              <a:t>Other Resources:</a:t>
            </a:r>
            <a:endParaRPr b="1" i="0" sz="1800" u="sng"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The NEURON tutorials by András Ecker (tomorrow!)</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sng" cap="none" strike="noStrike">
                <a:solidFill>
                  <a:schemeClr val="hlink"/>
                </a:solidFill>
                <a:latin typeface="Arial"/>
                <a:ea typeface="Arial"/>
                <a:cs typeface="Arial"/>
                <a:sym typeface="Arial"/>
                <a:hlinkClick r:id="rId4"/>
              </a:rPr>
              <a:t>https://neuron.yale.edu/neuron/static/py_doc/index.html</a:t>
            </a:r>
            <a:r>
              <a:rPr b="0" i="0" lang="en-US" sz="1800" u="none" cap="none" strike="noStrike">
                <a:solidFill>
                  <a:srgbClr val="222222"/>
                </a:solidFill>
                <a:latin typeface="Arial"/>
                <a:ea typeface="Arial"/>
                <a:cs typeface="Arial"/>
                <a:sym typeface="Arial"/>
              </a:rPr>
              <a:t>  [NEURON/Python documentation]</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sng" cap="none" strike="noStrike">
                <a:solidFill>
                  <a:schemeClr val="hlink"/>
                </a:solidFill>
                <a:latin typeface="Arial"/>
                <a:ea typeface="Arial"/>
                <a:cs typeface="Arial"/>
                <a:sym typeface="Arial"/>
                <a:hlinkClick r:id="rId5"/>
              </a:rPr>
              <a:t>https://docs.python.org/3/reference/</a:t>
            </a:r>
            <a:r>
              <a:rPr b="0" i="0" lang="en-US" sz="1800" u="none" cap="none" strike="noStrike">
                <a:solidFill>
                  <a:srgbClr val="222222"/>
                </a:solidFill>
                <a:latin typeface="Arial"/>
                <a:ea typeface="Arial"/>
                <a:cs typeface="Arial"/>
                <a:sym typeface="Arial"/>
              </a:rPr>
              <a:t>  [Python documentation]</a:t>
            </a:r>
            <a:endParaRPr b="0" i="0" sz="1800" u="none" cap="none" strike="noStrike">
              <a:solidFill>
                <a:srgbClr val="22222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g155409832b9_1_171"/>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407" name="Google Shape;407;g155409832b9_1_171"/>
          <p:cNvSpPr txBox="1"/>
          <p:nvPr>
            <p:ph type="ctrTitle"/>
          </p:nvPr>
        </p:nvSpPr>
        <p:spPr>
          <a:xfrm>
            <a:off x="1524000" y="2939398"/>
            <a:ext cx="9144000" cy="2954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t/>
            </a:r>
            <a:endParaRPr i="1"/>
          </a:p>
          <a:p>
            <a:pPr indent="0" lvl="0" marL="0" rtl="0" algn="ctr">
              <a:lnSpc>
                <a:spcPct val="90000"/>
              </a:lnSpc>
              <a:spcBef>
                <a:spcPts val="0"/>
              </a:spcBef>
              <a:spcAft>
                <a:spcPts val="0"/>
              </a:spcAft>
              <a:buClr>
                <a:schemeClr val="dk1"/>
              </a:buClr>
              <a:buSzPct val="100000"/>
              <a:buFont typeface="Calibri"/>
              <a:buNone/>
            </a:pPr>
            <a:r>
              <a:rPr i="1" lang="en-US"/>
              <a:t>Good Luck!</a:t>
            </a:r>
            <a:endParaRPr i="1"/>
          </a:p>
          <a:p>
            <a:pPr indent="0" lvl="0" marL="0" rtl="0" algn="ctr">
              <a:lnSpc>
                <a:spcPct val="90000"/>
              </a:lnSpc>
              <a:spcBef>
                <a:spcPts val="0"/>
              </a:spcBef>
              <a:spcAft>
                <a:spcPts val="0"/>
              </a:spcAft>
              <a:buClr>
                <a:schemeClr val="dk1"/>
              </a:buClr>
              <a:buSzPct val="100000"/>
              <a:buFont typeface="Calibri"/>
              <a:buNone/>
            </a:pPr>
            <a:r>
              <a:rPr i="1" lang="en-US"/>
              <a:t>Don’t forget to have </a:t>
            </a:r>
            <a:r>
              <a:rPr i="1" lang="en-US">
                <a:latin typeface="Pacifico"/>
                <a:ea typeface="Pacifico"/>
                <a:cs typeface="Pacifico"/>
                <a:sym typeface="Pacifico"/>
              </a:rPr>
              <a:t>fun</a:t>
            </a:r>
            <a:r>
              <a:rPr i="1" lang="en-US"/>
              <a:t>!*</a:t>
            </a:r>
            <a:endParaRPr i="1"/>
          </a:p>
          <a:p>
            <a:pPr indent="0" lvl="0" marL="0" rtl="0" algn="ctr">
              <a:lnSpc>
                <a:spcPct val="90000"/>
              </a:lnSpc>
              <a:spcBef>
                <a:spcPts val="0"/>
              </a:spcBef>
              <a:spcAft>
                <a:spcPts val="0"/>
              </a:spcAft>
              <a:buClr>
                <a:schemeClr val="dk1"/>
              </a:buClr>
              <a:buSzPct val="100000"/>
              <a:buFont typeface="Calibri"/>
              <a:buNone/>
            </a:pPr>
            <a:r>
              <a:t/>
            </a:r>
            <a:endParaRPr i="1"/>
          </a:p>
          <a:p>
            <a:pPr indent="0" lvl="0" marL="0" rtl="0" algn="ctr">
              <a:lnSpc>
                <a:spcPct val="90000"/>
              </a:lnSpc>
              <a:spcBef>
                <a:spcPts val="0"/>
              </a:spcBef>
              <a:spcAft>
                <a:spcPts val="0"/>
              </a:spcAft>
              <a:buClr>
                <a:schemeClr val="dk1"/>
              </a:buClr>
              <a:buSzPct val="333333"/>
              <a:buFont typeface="Calibri"/>
              <a:buNone/>
            </a:pPr>
            <a:r>
              <a:rPr i="1" lang="en-US" sz="1800"/>
              <a:t>*Doing science and learning. All other kinds of fun subject to personal and institutional discretion. Contact your supervisor or other parental figure for more information. This is not legal advice.</a:t>
            </a:r>
            <a:endParaRPr i="1" sz="1800"/>
          </a:p>
          <a:p>
            <a:pPr indent="0" lvl="0" marL="0" rtl="0" algn="ctr">
              <a:lnSpc>
                <a:spcPct val="90000"/>
              </a:lnSpc>
              <a:spcBef>
                <a:spcPts val="0"/>
              </a:spcBef>
              <a:spcAft>
                <a:spcPts val="0"/>
              </a:spcAft>
              <a:buClr>
                <a:schemeClr val="dk1"/>
              </a:buClr>
              <a:buSzPct val="333333"/>
              <a:buFont typeface="Calibri"/>
              <a:buNone/>
            </a:pPr>
            <a:r>
              <a:rPr i="1" lang="en-US" sz="1800"/>
              <a:t>;-)</a:t>
            </a:r>
            <a:endParaRPr i="1" sz="1800"/>
          </a:p>
          <a:p>
            <a:pPr indent="0" lvl="0" marL="0" rtl="0" algn="ctr">
              <a:lnSpc>
                <a:spcPct val="90000"/>
              </a:lnSpc>
              <a:spcBef>
                <a:spcPts val="0"/>
              </a:spcBef>
              <a:spcAft>
                <a:spcPts val="0"/>
              </a:spcAft>
              <a:buClr>
                <a:schemeClr val="dk1"/>
              </a:buClr>
              <a:buSzPct val="100000"/>
              <a:buFont typeface="Calibri"/>
              <a:buNone/>
            </a:pPr>
            <a:r>
              <a:t/>
            </a:r>
            <a:endParaRPr i="1"/>
          </a:p>
        </p:txBody>
      </p:sp>
      <p:grpSp>
        <p:nvGrpSpPr>
          <p:cNvPr id="408" name="Google Shape;408;g155409832b9_1_171"/>
          <p:cNvGrpSpPr/>
          <p:nvPr/>
        </p:nvGrpSpPr>
        <p:grpSpPr>
          <a:xfrm>
            <a:off x="-52750" y="-48382"/>
            <a:ext cx="12294620" cy="307807"/>
            <a:chOff x="-52750" y="-48382"/>
            <a:chExt cx="12294620" cy="307807"/>
          </a:xfrm>
        </p:grpSpPr>
        <p:sp>
          <p:nvSpPr>
            <p:cNvPr id="409" name="Google Shape;409;g155409832b9_1_171"/>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0" name="Google Shape;410;g155409832b9_1_171"/>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411" name="Google Shape;411;g155409832b9_1_171"/>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ctrTitle"/>
          </p:nvPr>
        </p:nvSpPr>
        <p:spPr>
          <a:xfrm>
            <a:off x="1524000" y="2939401"/>
            <a:ext cx="9144000" cy="97919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1. Introduction</a:t>
            </a:r>
            <a:endParaRPr/>
          </a:p>
        </p:txBody>
      </p:sp>
      <p:grpSp>
        <p:nvGrpSpPr>
          <p:cNvPr id="103" name="Google Shape;103;p4"/>
          <p:cNvGrpSpPr/>
          <p:nvPr/>
        </p:nvGrpSpPr>
        <p:grpSpPr>
          <a:xfrm>
            <a:off x="-52750" y="-48382"/>
            <a:ext cx="12294620" cy="307807"/>
            <a:chOff x="-52750" y="-48382"/>
            <a:chExt cx="12294620" cy="307807"/>
          </a:xfrm>
        </p:grpSpPr>
        <p:sp>
          <p:nvSpPr>
            <p:cNvPr id="104" name="Google Shape;104;p4"/>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4"/>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06" name="Google Shape;106;p4"/>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107" name="Google Shape;107;p4"/>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grpSp>
        <p:nvGrpSpPr>
          <p:cNvPr id="113" name="Google Shape;113;g155409832b9_1_125"/>
          <p:cNvGrpSpPr/>
          <p:nvPr/>
        </p:nvGrpSpPr>
        <p:grpSpPr>
          <a:xfrm>
            <a:off x="-52750" y="-48382"/>
            <a:ext cx="12294620" cy="307807"/>
            <a:chOff x="-52750" y="-48382"/>
            <a:chExt cx="12294620" cy="307807"/>
          </a:xfrm>
        </p:grpSpPr>
        <p:sp>
          <p:nvSpPr>
            <p:cNvPr id="114" name="Google Shape;114;g155409832b9_1_12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g155409832b9_1_12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16" name="Google Shape;116;g155409832b9_1_12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descr="The original, world-famous awareness test from Daniel Simons and Christopher Chabris.  Check out our book and website for more information (www.theinvisiblegorilla.com)" id="117" name="Google Shape;117;g155409832b9_1_125" title="selective attention test">
            <a:hlinkClick r:id="rId3"/>
          </p:cNvPr>
          <p:cNvPicPr preferRelativeResize="0"/>
          <p:nvPr/>
        </p:nvPicPr>
        <p:blipFill rotWithShape="1">
          <a:blip r:embed="rId4">
            <a:alphaModFix/>
          </a:blip>
          <a:srcRect b="0" l="0" r="0" t="0"/>
          <a:stretch/>
        </p:blipFill>
        <p:spPr>
          <a:xfrm>
            <a:off x="1675225" y="324900"/>
            <a:ext cx="8527250" cy="639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55409832b9_1_135"/>
          <p:cNvSpPr txBox="1"/>
          <p:nvPr>
            <p:ph type="ctrTitle"/>
          </p:nvPr>
        </p:nvSpPr>
        <p:spPr>
          <a:xfrm>
            <a:off x="1524000" y="2939401"/>
            <a:ext cx="9144000" cy="97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…but more on that later.</a:t>
            </a:r>
            <a:endParaRPr/>
          </a:p>
        </p:txBody>
      </p:sp>
      <p:grpSp>
        <p:nvGrpSpPr>
          <p:cNvPr id="124" name="Google Shape;124;g155409832b9_1_135"/>
          <p:cNvGrpSpPr/>
          <p:nvPr/>
        </p:nvGrpSpPr>
        <p:grpSpPr>
          <a:xfrm>
            <a:off x="-52750" y="-48382"/>
            <a:ext cx="12294620" cy="307807"/>
            <a:chOff x="-52750" y="-48382"/>
            <a:chExt cx="12294620" cy="307807"/>
          </a:xfrm>
        </p:grpSpPr>
        <p:sp>
          <p:nvSpPr>
            <p:cNvPr id="125" name="Google Shape;125;g155409832b9_1_13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155409832b9_1_13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27" name="Google Shape;127;g155409832b9_1_13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128" name="Google Shape;128;g155409832b9_1_135"/>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Orientation Selectivity</a:t>
            </a:r>
            <a:endParaRPr i="1" sz="3600"/>
          </a:p>
        </p:txBody>
      </p:sp>
      <p:grpSp>
        <p:nvGrpSpPr>
          <p:cNvPr id="135" name="Google Shape;135;p5"/>
          <p:cNvGrpSpPr/>
          <p:nvPr/>
        </p:nvGrpSpPr>
        <p:grpSpPr>
          <a:xfrm>
            <a:off x="7322499" y="2496773"/>
            <a:ext cx="2936793" cy="3071848"/>
            <a:chOff x="7832930" y="2186030"/>
            <a:chExt cx="3915724" cy="4095797"/>
          </a:xfrm>
        </p:grpSpPr>
        <p:sp>
          <p:nvSpPr>
            <p:cNvPr id="136" name="Google Shape;136;p5"/>
            <p:cNvSpPr/>
            <p:nvPr/>
          </p:nvSpPr>
          <p:spPr>
            <a:xfrm>
              <a:off x="7832930" y="2186030"/>
              <a:ext cx="217415" cy="4095797"/>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nvGrpSpPr>
            <p:cNvPr id="137" name="Google Shape;137;p5"/>
            <p:cNvGrpSpPr/>
            <p:nvPr/>
          </p:nvGrpSpPr>
          <p:grpSpPr>
            <a:xfrm>
              <a:off x="8263434" y="2422006"/>
              <a:ext cx="3485220" cy="3408218"/>
              <a:chOff x="8263434" y="2422006"/>
              <a:chExt cx="3485220" cy="3408218"/>
            </a:xfrm>
          </p:grpSpPr>
          <p:pic>
            <p:nvPicPr>
              <p:cNvPr id="138" name="Google Shape;138;p5"/>
              <p:cNvPicPr preferRelativeResize="0"/>
              <p:nvPr/>
            </p:nvPicPr>
            <p:blipFill rotWithShape="1">
              <a:blip r:embed="rId3">
                <a:alphaModFix/>
              </a:blip>
              <a:srcRect b="0" l="0" r="0" t="0"/>
              <a:stretch/>
            </p:blipFill>
            <p:spPr>
              <a:xfrm>
                <a:off x="8263434" y="2422006"/>
                <a:ext cx="3485220" cy="3408218"/>
              </a:xfrm>
              <a:prstGeom prst="rect">
                <a:avLst/>
              </a:prstGeom>
              <a:noFill/>
              <a:ln>
                <a:noFill/>
              </a:ln>
            </p:spPr>
          </p:pic>
          <p:sp>
            <p:nvSpPr>
              <p:cNvPr id="139" name="Google Shape;139;p5"/>
              <p:cNvSpPr/>
              <p:nvPr/>
            </p:nvSpPr>
            <p:spPr>
              <a:xfrm rot="-5400000">
                <a:off x="7314843" y="4107958"/>
                <a:ext cx="2287335" cy="2519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libri"/>
                    <a:ea typeface="Calibri"/>
                    <a:cs typeface="Calibri"/>
                    <a:sym typeface="Calibri"/>
                  </a:rPr>
                  <a:t>Response</a:t>
                </a:r>
                <a:endParaRPr b="0" i="0" sz="1400" u="none" cap="none" strike="noStrike">
                  <a:solidFill>
                    <a:srgbClr val="000000"/>
                  </a:solidFill>
                  <a:latin typeface="Arial"/>
                  <a:ea typeface="Arial"/>
                  <a:cs typeface="Arial"/>
                  <a:sym typeface="Arial"/>
                </a:endParaRPr>
              </a:p>
            </p:txBody>
          </p:sp>
        </p:grpSp>
      </p:grpSp>
      <p:sp>
        <p:nvSpPr>
          <p:cNvPr id="140" name="Google Shape;140;p5"/>
          <p:cNvSpPr txBox="1"/>
          <p:nvPr/>
        </p:nvSpPr>
        <p:spPr>
          <a:xfrm>
            <a:off x="9965408" y="6492874"/>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Hubel and Wiesel, 1962</a:t>
            </a:r>
            <a:endParaRPr b="0" i="0" sz="1400" u="none" cap="none" strike="noStrike">
              <a:solidFill>
                <a:srgbClr val="000000"/>
              </a:solidFill>
              <a:latin typeface="Arial"/>
              <a:ea typeface="Arial"/>
              <a:cs typeface="Arial"/>
              <a:sym typeface="Arial"/>
            </a:endParaRPr>
          </a:p>
        </p:txBody>
      </p:sp>
      <p:grpSp>
        <p:nvGrpSpPr>
          <p:cNvPr id="141" name="Google Shape;141;p5"/>
          <p:cNvGrpSpPr/>
          <p:nvPr/>
        </p:nvGrpSpPr>
        <p:grpSpPr>
          <a:xfrm>
            <a:off x="2076450" y="2108905"/>
            <a:ext cx="5203844" cy="3685864"/>
            <a:chOff x="838200" y="1668873"/>
            <a:chExt cx="6938458" cy="4914485"/>
          </a:xfrm>
        </p:grpSpPr>
        <p:pic>
          <p:nvPicPr>
            <p:cNvPr id="142" name="Google Shape;142;p5"/>
            <p:cNvPicPr preferRelativeResize="0"/>
            <p:nvPr/>
          </p:nvPicPr>
          <p:blipFill rotWithShape="1">
            <a:blip r:embed="rId4">
              <a:alphaModFix/>
            </a:blip>
            <a:srcRect b="0" l="0" r="0" t="0"/>
            <a:stretch/>
          </p:blipFill>
          <p:spPr>
            <a:xfrm>
              <a:off x="838200" y="1838105"/>
              <a:ext cx="6130636" cy="4654742"/>
            </a:xfrm>
            <a:prstGeom prst="rect">
              <a:avLst/>
            </a:prstGeom>
            <a:noFill/>
            <a:ln>
              <a:noFill/>
            </a:ln>
          </p:spPr>
        </p:pic>
        <p:pic>
          <p:nvPicPr>
            <p:cNvPr id="143" name="Google Shape;143;p5"/>
            <p:cNvPicPr preferRelativeResize="0"/>
            <p:nvPr/>
          </p:nvPicPr>
          <p:blipFill rotWithShape="1">
            <a:blip r:embed="rId5">
              <a:alphaModFix/>
            </a:blip>
            <a:srcRect b="0" l="0" r="0" t="0"/>
            <a:stretch/>
          </p:blipFill>
          <p:spPr>
            <a:xfrm>
              <a:off x="5112327" y="1668873"/>
              <a:ext cx="2664331" cy="4914485"/>
            </a:xfrm>
            <a:prstGeom prst="rect">
              <a:avLst/>
            </a:prstGeom>
            <a:noFill/>
            <a:ln>
              <a:noFill/>
            </a:ln>
          </p:spPr>
        </p:pic>
        <p:sp>
          <p:nvSpPr>
            <p:cNvPr id="144" name="Google Shape;144;p5"/>
            <p:cNvSpPr/>
            <p:nvPr/>
          </p:nvSpPr>
          <p:spPr>
            <a:xfrm>
              <a:off x="5572295" y="1773451"/>
              <a:ext cx="2139988" cy="2100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libri"/>
                  <a:ea typeface="Calibri"/>
                  <a:cs typeface="Calibri"/>
                  <a:sym typeface="Calibri"/>
                </a:rPr>
                <a:t>Stimulus</a:t>
              </a:r>
              <a:endParaRPr b="0" i="0" sz="1400" u="none" cap="none" strike="noStrike">
                <a:solidFill>
                  <a:srgbClr val="000000"/>
                </a:solidFill>
                <a:latin typeface="Arial"/>
                <a:ea typeface="Arial"/>
                <a:cs typeface="Arial"/>
                <a:sym typeface="Arial"/>
              </a:endParaRPr>
            </a:p>
          </p:txBody>
        </p:sp>
      </p:grpSp>
      <p:sp>
        <p:nvSpPr>
          <p:cNvPr id="145" name="Google Shape;145;p5"/>
          <p:cNvSpPr/>
          <p:nvPr/>
        </p:nvSpPr>
        <p:spPr>
          <a:xfrm>
            <a:off x="5237929" y="4409755"/>
            <a:ext cx="1950000" cy="1576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5"/>
          <p:cNvSpPr/>
          <p:nvPr/>
        </p:nvSpPr>
        <p:spPr>
          <a:xfrm>
            <a:off x="5274106" y="2423344"/>
            <a:ext cx="1950000" cy="1576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5"/>
          <p:cNvSpPr/>
          <p:nvPr/>
        </p:nvSpPr>
        <p:spPr>
          <a:xfrm>
            <a:off x="5282047" y="2402933"/>
            <a:ext cx="1950000" cy="115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5"/>
          <p:cNvSpPr/>
          <p:nvPr/>
        </p:nvSpPr>
        <p:spPr>
          <a:xfrm>
            <a:off x="5252074" y="4812632"/>
            <a:ext cx="1950000" cy="1266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49" name="Google Shape;149;p5"/>
          <p:cNvGrpSpPr/>
          <p:nvPr/>
        </p:nvGrpSpPr>
        <p:grpSpPr>
          <a:xfrm>
            <a:off x="-52750" y="-48382"/>
            <a:ext cx="12294620" cy="307807"/>
            <a:chOff x="-52750" y="-48382"/>
            <a:chExt cx="12294620" cy="307807"/>
          </a:xfrm>
        </p:grpSpPr>
        <p:sp>
          <p:nvSpPr>
            <p:cNvPr id="150" name="Google Shape;150;p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52" name="Google Shape;152;p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153" name="Google Shape;153;p5"/>
          <p:cNvGrpSpPr/>
          <p:nvPr/>
        </p:nvGrpSpPr>
        <p:grpSpPr>
          <a:xfrm>
            <a:off x="8957125" y="787550"/>
            <a:ext cx="2921075" cy="4025075"/>
            <a:chOff x="8957125" y="787550"/>
            <a:chExt cx="2921075" cy="4025075"/>
          </a:xfrm>
        </p:grpSpPr>
        <p:pic>
          <p:nvPicPr>
            <p:cNvPr id="154" name="Google Shape;154;p5"/>
            <p:cNvPicPr preferRelativeResize="0"/>
            <p:nvPr/>
          </p:nvPicPr>
          <p:blipFill rotWithShape="1">
            <a:blip r:embed="rId6">
              <a:alphaModFix/>
            </a:blip>
            <a:srcRect b="0" l="0" r="0" t="0"/>
            <a:stretch/>
          </p:blipFill>
          <p:spPr>
            <a:xfrm>
              <a:off x="9049275" y="787550"/>
              <a:ext cx="2828925" cy="1181100"/>
            </a:xfrm>
            <a:prstGeom prst="rect">
              <a:avLst/>
            </a:prstGeom>
            <a:noFill/>
            <a:ln>
              <a:noFill/>
            </a:ln>
          </p:spPr>
        </p:pic>
        <p:grpSp>
          <p:nvGrpSpPr>
            <p:cNvPr id="155" name="Google Shape;155;p5"/>
            <p:cNvGrpSpPr/>
            <p:nvPr/>
          </p:nvGrpSpPr>
          <p:grpSpPr>
            <a:xfrm>
              <a:off x="8957125" y="1238575"/>
              <a:ext cx="2594575" cy="3574050"/>
              <a:chOff x="8957125" y="1238575"/>
              <a:chExt cx="2594575" cy="3574050"/>
            </a:xfrm>
          </p:grpSpPr>
          <p:cxnSp>
            <p:nvCxnSpPr>
              <p:cNvPr id="156" name="Google Shape;156;p5"/>
              <p:cNvCxnSpPr/>
              <p:nvPr/>
            </p:nvCxnSpPr>
            <p:spPr>
              <a:xfrm flipH="1" rot="10800000">
                <a:off x="8957125" y="1238575"/>
                <a:ext cx="1525500" cy="2007900"/>
              </a:xfrm>
              <a:prstGeom prst="straightConnector1">
                <a:avLst/>
              </a:prstGeom>
              <a:noFill/>
              <a:ln cap="flat" cmpd="sng" w="9525">
                <a:solidFill>
                  <a:schemeClr val="dk2"/>
                </a:solidFill>
                <a:prstDash val="solid"/>
                <a:round/>
                <a:headEnd len="sm" w="sm" type="none"/>
                <a:tailEnd len="med" w="med" type="triangle"/>
              </a:ln>
            </p:spPr>
          </p:cxnSp>
          <p:cxnSp>
            <p:nvCxnSpPr>
              <p:cNvPr id="157" name="Google Shape;157;p5"/>
              <p:cNvCxnSpPr/>
              <p:nvPr/>
            </p:nvCxnSpPr>
            <p:spPr>
              <a:xfrm flipH="1" rot="10800000">
                <a:off x="9891800" y="1238725"/>
                <a:ext cx="1620900" cy="3573900"/>
              </a:xfrm>
              <a:prstGeom prst="straightConnector1">
                <a:avLst/>
              </a:prstGeom>
              <a:noFill/>
              <a:ln cap="flat" cmpd="sng" w="9525">
                <a:solidFill>
                  <a:schemeClr val="dk2"/>
                </a:solidFill>
                <a:prstDash val="solid"/>
                <a:round/>
                <a:headEnd len="sm" w="sm" type="none"/>
                <a:tailEnd len="med" w="med" type="triangle"/>
              </a:ln>
            </p:spPr>
          </p:cxnSp>
          <p:cxnSp>
            <p:nvCxnSpPr>
              <p:cNvPr id="158" name="Google Shape;158;p5"/>
              <p:cNvCxnSpPr/>
              <p:nvPr/>
            </p:nvCxnSpPr>
            <p:spPr>
              <a:xfrm flipH="1" rot="10800000">
                <a:off x="8957125" y="1851325"/>
                <a:ext cx="1538400" cy="1382100"/>
              </a:xfrm>
              <a:prstGeom prst="straightConnector1">
                <a:avLst/>
              </a:prstGeom>
              <a:noFill/>
              <a:ln cap="flat" cmpd="sng" w="9525">
                <a:solidFill>
                  <a:schemeClr val="dk2"/>
                </a:solidFill>
                <a:prstDash val="solid"/>
                <a:round/>
                <a:headEnd len="sm" w="sm" type="none"/>
                <a:tailEnd len="med" w="med" type="triangle"/>
              </a:ln>
            </p:spPr>
          </p:cxnSp>
          <p:cxnSp>
            <p:nvCxnSpPr>
              <p:cNvPr id="159" name="Google Shape;159;p5"/>
              <p:cNvCxnSpPr/>
              <p:nvPr/>
            </p:nvCxnSpPr>
            <p:spPr>
              <a:xfrm flipH="1" rot="10800000">
                <a:off x="9908900" y="1864300"/>
                <a:ext cx="1642800" cy="2933700"/>
              </a:xfrm>
              <a:prstGeom prst="straightConnector1">
                <a:avLst/>
              </a:prstGeom>
              <a:noFill/>
              <a:ln cap="flat" cmpd="sng" w="9525">
                <a:solidFill>
                  <a:schemeClr val="dk2"/>
                </a:solidFill>
                <a:prstDash val="solid"/>
                <a:round/>
                <a:headEnd len="sm" w="sm" type="none"/>
                <a:tailEnd len="med" w="med" type="triangle"/>
              </a:ln>
            </p:spPr>
          </p:cxnSp>
        </p:grpSp>
      </p:grpSp>
      <p:pic>
        <p:nvPicPr>
          <p:cNvPr id="160" name="Google Shape;160;p5"/>
          <p:cNvPicPr preferRelativeResize="0"/>
          <p:nvPr/>
        </p:nvPicPr>
        <p:blipFill rotWithShape="1">
          <a:blip r:embed="rId7">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Synaptic Orientation Preference</a:t>
            </a:r>
            <a:endParaRPr i="1" sz="3600"/>
          </a:p>
        </p:txBody>
      </p:sp>
      <p:pic>
        <p:nvPicPr>
          <p:cNvPr id="167" name="Google Shape;167;p8"/>
          <p:cNvPicPr preferRelativeResize="0"/>
          <p:nvPr/>
        </p:nvPicPr>
        <p:blipFill rotWithShape="1">
          <a:blip r:embed="rId3">
            <a:alphaModFix/>
          </a:blip>
          <a:srcRect b="0" l="0" r="0" t="0"/>
          <a:stretch/>
        </p:blipFill>
        <p:spPr>
          <a:xfrm>
            <a:off x="3288070" y="1607561"/>
            <a:ext cx="5131086" cy="4794381"/>
          </a:xfrm>
          <a:prstGeom prst="rect">
            <a:avLst/>
          </a:prstGeom>
          <a:noFill/>
          <a:ln>
            <a:noFill/>
          </a:ln>
        </p:spPr>
      </p:pic>
      <p:grpSp>
        <p:nvGrpSpPr>
          <p:cNvPr id="168" name="Google Shape;168;p8"/>
          <p:cNvGrpSpPr/>
          <p:nvPr/>
        </p:nvGrpSpPr>
        <p:grpSpPr>
          <a:xfrm>
            <a:off x="5946274" y="1607562"/>
            <a:ext cx="4546992" cy="1925267"/>
            <a:chOff x="6031832" y="1111253"/>
            <a:chExt cx="6062655" cy="2567023"/>
          </a:xfrm>
        </p:grpSpPr>
        <p:sp>
          <p:nvSpPr>
            <p:cNvPr id="169" name="Google Shape;169;p8"/>
            <p:cNvSpPr/>
            <p:nvPr/>
          </p:nvSpPr>
          <p:spPr>
            <a:xfrm>
              <a:off x="6031832" y="1111253"/>
              <a:ext cx="2992093" cy="129432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cxnSp>
          <p:nvCxnSpPr>
            <p:cNvPr id="170" name="Google Shape;170;p8"/>
            <p:cNvCxnSpPr/>
            <p:nvPr/>
          </p:nvCxnSpPr>
          <p:spPr>
            <a:xfrm>
              <a:off x="9009188" y="2412663"/>
              <a:ext cx="868321" cy="2077"/>
            </a:xfrm>
            <a:prstGeom prst="straightConnector1">
              <a:avLst/>
            </a:prstGeom>
            <a:noFill/>
            <a:ln cap="flat" cmpd="sng" w="19050">
              <a:solidFill>
                <a:srgbClr val="FF0000"/>
              </a:solidFill>
              <a:prstDash val="solid"/>
              <a:miter lim="800000"/>
              <a:headEnd len="sm" w="sm" type="none"/>
              <a:tailEnd len="med" w="med" type="triangle"/>
            </a:ln>
          </p:spPr>
        </p:cxnSp>
        <p:sp>
          <p:nvSpPr>
            <p:cNvPr id="171" name="Google Shape;171;p8"/>
            <p:cNvSpPr txBox="1"/>
            <p:nvPr/>
          </p:nvSpPr>
          <p:spPr>
            <a:xfrm>
              <a:off x="9130463" y="1503321"/>
              <a:ext cx="2964024" cy="2174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Same dendrite, </a:t>
              </a:r>
              <a:r>
                <a:rPr b="0" i="0" lang="en-US" sz="2000" u="sng" cap="none" strike="noStrike">
                  <a:solidFill>
                    <a:schemeClr val="dk1"/>
                  </a:solidFill>
                  <a:latin typeface="Calibri"/>
                  <a:ea typeface="Calibri"/>
                  <a:cs typeface="Calibri"/>
                  <a:sym typeface="Calibri"/>
                </a:rPr>
                <a:t>different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Calibri"/>
                  <a:ea typeface="Calibri"/>
                  <a:cs typeface="Calibri"/>
                  <a:sym typeface="Calibri"/>
                </a:rPr>
                <a:t>synaptic orientation preference</a:t>
              </a:r>
              <a:endParaRPr b="0" i="0" sz="1400" u="none" cap="none" strike="noStrike">
                <a:solidFill>
                  <a:srgbClr val="000000"/>
                </a:solidFill>
                <a:latin typeface="Arial"/>
                <a:ea typeface="Arial"/>
                <a:cs typeface="Arial"/>
                <a:sym typeface="Arial"/>
              </a:endParaRPr>
            </a:p>
          </p:txBody>
        </p:sp>
      </p:grpSp>
      <p:sp>
        <p:nvSpPr>
          <p:cNvPr id="172" name="Google Shape;172;p8"/>
          <p:cNvSpPr txBox="1"/>
          <p:nvPr/>
        </p:nvSpPr>
        <p:spPr>
          <a:xfrm>
            <a:off x="9592147" y="6519446"/>
            <a:ext cx="272916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Jia, Rochefort and Chen, 2010</a:t>
            </a:r>
            <a:endParaRPr b="0" i="0" sz="1400" u="none" cap="none" strike="noStrike">
              <a:solidFill>
                <a:srgbClr val="000000"/>
              </a:solidFill>
              <a:latin typeface="Arial"/>
              <a:ea typeface="Arial"/>
              <a:cs typeface="Arial"/>
              <a:sym typeface="Arial"/>
            </a:endParaRPr>
          </a:p>
        </p:txBody>
      </p:sp>
      <p:grpSp>
        <p:nvGrpSpPr>
          <p:cNvPr id="173" name="Google Shape;173;p8"/>
          <p:cNvGrpSpPr/>
          <p:nvPr/>
        </p:nvGrpSpPr>
        <p:grpSpPr>
          <a:xfrm>
            <a:off x="-52750" y="-48382"/>
            <a:ext cx="12294620" cy="307807"/>
            <a:chOff x="-52750" y="-48382"/>
            <a:chExt cx="12294620" cy="307807"/>
          </a:xfrm>
        </p:grpSpPr>
        <p:sp>
          <p:nvSpPr>
            <p:cNvPr id="174" name="Google Shape;174;p8"/>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8"/>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76" name="Google Shape;176;p8"/>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177" name="Google Shape;177;p8"/>
          <p:cNvGrpSpPr/>
          <p:nvPr/>
        </p:nvGrpSpPr>
        <p:grpSpPr>
          <a:xfrm>
            <a:off x="9592138" y="3532813"/>
            <a:ext cx="2729134" cy="2986633"/>
            <a:chOff x="9592138" y="3532813"/>
            <a:chExt cx="2729134" cy="2986633"/>
          </a:xfrm>
        </p:grpSpPr>
        <p:pic>
          <p:nvPicPr>
            <p:cNvPr id="178" name="Google Shape;178;p8"/>
            <p:cNvPicPr preferRelativeResize="0"/>
            <p:nvPr/>
          </p:nvPicPr>
          <p:blipFill rotWithShape="1">
            <a:blip r:embed="rId4">
              <a:alphaModFix/>
            </a:blip>
            <a:srcRect b="0" l="0" r="0" t="0"/>
            <a:stretch/>
          </p:blipFill>
          <p:spPr>
            <a:xfrm>
              <a:off x="9592138" y="3532813"/>
              <a:ext cx="2524125" cy="2466975"/>
            </a:xfrm>
            <a:prstGeom prst="rect">
              <a:avLst/>
            </a:prstGeom>
            <a:noFill/>
            <a:ln>
              <a:noFill/>
            </a:ln>
          </p:spPr>
        </p:pic>
        <p:sp>
          <p:nvSpPr>
            <p:cNvPr id="179" name="Google Shape;179;p8"/>
            <p:cNvSpPr txBox="1"/>
            <p:nvPr/>
          </p:nvSpPr>
          <p:spPr>
            <a:xfrm>
              <a:off x="9592172" y="6180746"/>
              <a:ext cx="2729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Chen et al., 2013</a:t>
              </a:r>
              <a:endParaRPr b="0" i="0" sz="1400" u="none" cap="none" strike="noStrike">
                <a:solidFill>
                  <a:srgbClr val="000000"/>
                </a:solidFill>
                <a:latin typeface="Arial"/>
                <a:ea typeface="Arial"/>
                <a:cs typeface="Arial"/>
                <a:sym typeface="Arial"/>
              </a:endParaRPr>
            </a:p>
          </p:txBody>
        </p:sp>
      </p:grpSp>
      <p:pic>
        <p:nvPicPr>
          <p:cNvPr id="180" name="Google Shape;180;p8"/>
          <p:cNvPicPr preferRelativeResize="0"/>
          <p:nvPr/>
        </p:nvPicPr>
        <p:blipFill rotWithShape="1">
          <a:blip r:embed="rId5">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Hubel &amp; Wiesel model / Predictive Coding model</a:t>
            </a:r>
            <a:endParaRPr i="1"/>
          </a:p>
        </p:txBody>
      </p:sp>
      <p:sp>
        <p:nvSpPr>
          <p:cNvPr id="187" name="Google Shape;187;p6"/>
          <p:cNvSpPr txBox="1"/>
          <p:nvPr/>
        </p:nvSpPr>
        <p:spPr>
          <a:xfrm>
            <a:off x="0" y="6519446"/>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Hubel and Wiesel, 1962</a:t>
            </a:r>
            <a:endParaRPr b="0" i="0" sz="1400" u="none" cap="none" strike="noStrike">
              <a:solidFill>
                <a:srgbClr val="000000"/>
              </a:solidFill>
              <a:latin typeface="Arial"/>
              <a:ea typeface="Arial"/>
              <a:cs typeface="Arial"/>
              <a:sym typeface="Arial"/>
            </a:endParaRPr>
          </a:p>
        </p:txBody>
      </p:sp>
      <p:grpSp>
        <p:nvGrpSpPr>
          <p:cNvPr id="188" name="Google Shape;188;p6"/>
          <p:cNvGrpSpPr/>
          <p:nvPr/>
        </p:nvGrpSpPr>
        <p:grpSpPr>
          <a:xfrm>
            <a:off x="222077" y="1354499"/>
            <a:ext cx="4695558" cy="5114781"/>
            <a:chOff x="-175082" y="1354499"/>
            <a:chExt cx="4695558" cy="5114781"/>
          </a:xfrm>
        </p:grpSpPr>
        <p:sp>
          <p:nvSpPr>
            <p:cNvPr id="189" name="Google Shape;189;p6"/>
            <p:cNvSpPr txBox="1"/>
            <p:nvPr/>
          </p:nvSpPr>
          <p:spPr>
            <a:xfrm>
              <a:off x="-134503" y="3414723"/>
              <a:ext cx="262706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 cells with collinear receptive fields</a:t>
              </a:r>
              <a:endParaRPr b="0" i="0" sz="1800" u="none" cap="none" strike="noStrike">
                <a:solidFill>
                  <a:schemeClr val="dk1"/>
                </a:solidFill>
                <a:latin typeface="Calibri"/>
                <a:ea typeface="Calibri"/>
                <a:cs typeface="Calibri"/>
                <a:sym typeface="Calibri"/>
              </a:endParaRPr>
            </a:p>
          </p:txBody>
        </p:sp>
        <p:sp>
          <p:nvSpPr>
            <p:cNvPr id="190" name="Google Shape;190;p6"/>
            <p:cNvSpPr txBox="1"/>
            <p:nvPr/>
          </p:nvSpPr>
          <p:spPr>
            <a:xfrm>
              <a:off x="1893407" y="3375654"/>
              <a:ext cx="262706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V1 simple cell</a:t>
              </a:r>
              <a:endParaRPr b="0" i="0" sz="1800" u="none" cap="none" strike="noStrike">
                <a:solidFill>
                  <a:schemeClr val="dk1"/>
                </a:solidFill>
                <a:latin typeface="Calibri"/>
                <a:ea typeface="Calibri"/>
                <a:cs typeface="Calibri"/>
                <a:sym typeface="Calibri"/>
              </a:endParaRPr>
            </a:p>
          </p:txBody>
        </p:sp>
        <p:pic>
          <p:nvPicPr>
            <p:cNvPr id="191" name="Google Shape;191;p6"/>
            <p:cNvPicPr preferRelativeResize="0"/>
            <p:nvPr/>
          </p:nvPicPr>
          <p:blipFill rotWithShape="1">
            <a:blip r:embed="rId3">
              <a:alphaModFix/>
            </a:blip>
            <a:srcRect b="0" l="50063" r="0" t="0"/>
            <a:stretch/>
          </p:blipFill>
          <p:spPr>
            <a:xfrm>
              <a:off x="240282" y="3984468"/>
              <a:ext cx="3651150" cy="1979427"/>
            </a:xfrm>
            <a:prstGeom prst="rect">
              <a:avLst/>
            </a:prstGeom>
            <a:noFill/>
            <a:ln>
              <a:noFill/>
            </a:ln>
          </p:spPr>
        </p:pic>
        <p:pic>
          <p:nvPicPr>
            <p:cNvPr id="192" name="Google Shape;192;p6"/>
            <p:cNvPicPr preferRelativeResize="0"/>
            <p:nvPr/>
          </p:nvPicPr>
          <p:blipFill rotWithShape="1">
            <a:blip r:embed="rId3">
              <a:alphaModFix/>
            </a:blip>
            <a:srcRect b="0" l="0" r="49874" t="0"/>
            <a:stretch/>
          </p:blipFill>
          <p:spPr>
            <a:xfrm>
              <a:off x="313544" y="1354499"/>
              <a:ext cx="3665006" cy="1979427"/>
            </a:xfrm>
            <a:prstGeom prst="rect">
              <a:avLst/>
            </a:prstGeom>
            <a:noFill/>
            <a:ln>
              <a:noFill/>
            </a:ln>
          </p:spPr>
        </p:pic>
        <p:sp>
          <p:nvSpPr>
            <p:cNvPr id="193" name="Google Shape;193;p6"/>
            <p:cNvSpPr/>
            <p:nvPr/>
          </p:nvSpPr>
          <p:spPr>
            <a:xfrm rot="-5400000">
              <a:off x="937685" y="2406924"/>
              <a:ext cx="482694" cy="1428750"/>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94" name="Google Shape;194;p6"/>
            <p:cNvCxnSpPr/>
            <p:nvPr/>
          </p:nvCxnSpPr>
          <p:spPr>
            <a:xfrm>
              <a:off x="2753879" y="2803752"/>
              <a:ext cx="174048" cy="602469"/>
            </a:xfrm>
            <a:prstGeom prst="straightConnector1">
              <a:avLst/>
            </a:prstGeom>
            <a:noFill/>
            <a:ln cap="flat" cmpd="sng" w="25400">
              <a:solidFill>
                <a:schemeClr val="dk1"/>
              </a:solidFill>
              <a:prstDash val="solid"/>
              <a:miter lim="800000"/>
              <a:headEnd len="sm" w="sm" type="none"/>
              <a:tailEnd len="med" w="med" type="triangle"/>
            </a:ln>
          </p:spPr>
        </p:cxnSp>
        <p:cxnSp>
          <p:nvCxnSpPr>
            <p:cNvPr id="195" name="Google Shape;195;p6"/>
            <p:cNvCxnSpPr/>
            <p:nvPr/>
          </p:nvCxnSpPr>
          <p:spPr>
            <a:xfrm>
              <a:off x="2927927" y="5548982"/>
              <a:ext cx="147782" cy="583963"/>
            </a:xfrm>
            <a:prstGeom prst="straightConnector1">
              <a:avLst/>
            </a:prstGeom>
            <a:noFill/>
            <a:ln cap="flat" cmpd="sng" w="25400">
              <a:solidFill>
                <a:schemeClr val="dk1"/>
              </a:solidFill>
              <a:prstDash val="solid"/>
              <a:miter lim="800000"/>
              <a:headEnd len="sm" w="sm" type="none"/>
              <a:tailEnd len="med" w="med" type="triangle"/>
            </a:ln>
          </p:spPr>
        </p:cxnSp>
        <p:sp>
          <p:nvSpPr>
            <p:cNvPr id="196" name="Google Shape;196;p6"/>
            <p:cNvSpPr txBox="1"/>
            <p:nvPr/>
          </p:nvSpPr>
          <p:spPr>
            <a:xfrm>
              <a:off x="1852828" y="6099948"/>
              <a:ext cx="262706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Complex cell</a:t>
              </a:r>
              <a:endParaRPr b="0" i="0" sz="1800" u="none" cap="none" strike="noStrike">
                <a:solidFill>
                  <a:schemeClr val="dk1"/>
                </a:solidFill>
                <a:latin typeface="Calibri"/>
                <a:ea typeface="Calibri"/>
                <a:cs typeface="Calibri"/>
                <a:sym typeface="Calibri"/>
              </a:endParaRPr>
            </a:p>
          </p:txBody>
        </p:sp>
        <p:sp>
          <p:nvSpPr>
            <p:cNvPr id="197" name="Google Shape;197;p6"/>
            <p:cNvSpPr/>
            <p:nvPr/>
          </p:nvSpPr>
          <p:spPr>
            <a:xfrm rot="-5400000">
              <a:off x="774256" y="4938000"/>
              <a:ext cx="482694" cy="1183049"/>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6"/>
            <p:cNvSpPr txBox="1"/>
            <p:nvPr/>
          </p:nvSpPr>
          <p:spPr>
            <a:xfrm>
              <a:off x="-175082" y="5822949"/>
              <a:ext cx="262706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Receptive fields of V1 simple cells</a:t>
              </a:r>
              <a:endParaRPr b="0" i="0" sz="1800" u="none" cap="none" strike="noStrike">
                <a:solidFill>
                  <a:schemeClr val="dk1"/>
                </a:solidFill>
                <a:latin typeface="Calibri"/>
                <a:ea typeface="Calibri"/>
                <a:cs typeface="Calibri"/>
                <a:sym typeface="Calibri"/>
              </a:endParaRPr>
            </a:p>
          </p:txBody>
        </p:sp>
      </p:grpSp>
      <p:grpSp>
        <p:nvGrpSpPr>
          <p:cNvPr id="199" name="Google Shape;199;p6"/>
          <p:cNvGrpSpPr/>
          <p:nvPr/>
        </p:nvGrpSpPr>
        <p:grpSpPr>
          <a:xfrm>
            <a:off x="5236181" y="2347811"/>
            <a:ext cx="7103360" cy="4510189"/>
            <a:chOff x="5236181" y="2347811"/>
            <a:chExt cx="7103360" cy="4510189"/>
          </a:xfrm>
        </p:grpSpPr>
        <p:grpSp>
          <p:nvGrpSpPr>
            <p:cNvPr id="200" name="Google Shape;200;p6"/>
            <p:cNvGrpSpPr/>
            <p:nvPr/>
          </p:nvGrpSpPr>
          <p:grpSpPr>
            <a:xfrm>
              <a:off x="5236181" y="2347811"/>
              <a:ext cx="6366611" cy="2425017"/>
              <a:chOff x="5196812" y="1695457"/>
              <a:chExt cx="6366611" cy="2425017"/>
            </a:xfrm>
          </p:grpSpPr>
          <p:pic>
            <p:nvPicPr>
              <p:cNvPr id="201" name="Google Shape;201;p6"/>
              <p:cNvPicPr preferRelativeResize="0"/>
              <p:nvPr/>
            </p:nvPicPr>
            <p:blipFill rotWithShape="1">
              <a:blip r:embed="rId4">
                <a:alphaModFix/>
              </a:blip>
              <a:srcRect b="0" l="0" r="0" t="0"/>
              <a:stretch/>
            </p:blipFill>
            <p:spPr>
              <a:xfrm>
                <a:off x="5368262" y="1695457"/>
                <a:ext cx="6195161" cy="2425017"/>
              </a:xfrm>
              <a:prstGeom prst="rect">
                <a:avLst/>
              </a:prstGeom>
              <a:noFill/>
              <a:ln>
                <a:noFill/>
              </a:ln>
            </p:spPr>
          </p:pic>
          <p:sp>
            <p:nvSpPr>
              <p:cNvPr id="202" name="Google Shape;202;p6"/>
              <p:cNvSpPr txBox="1"/>
              <p:nvPr/>
            </p:nvSpPr>
            <p:spPr>
              <a:xfrm>
                <a:off x="5196812" y="2801960"/>
                <a:ext cx="764371"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a:t>
                </a:r>
                <a:endParaRPr b="0" i="0" sz="1800" u="none" cap="none" strike="noStrike">
                  <a:solidFill>
                    <a:schemeClr val="dk1"/>
                  </a:solidFill>
                  <a:latin typeface="Calibri"/>
                  <a:ea typeface="Calibri"/>
                  <a:cs typeface="Calibri"/>
                  <a:sym typeface="Calibri"/>
                </a:endParaRPr>
              </a:p>
            </p:txBody>
          </p:sp>
          <p:sp>
            <p:nvSpPr>
              <p:cNvPr id="203" name="Google Shape;203;p6"/>
              <p:cNvSpPr txBox="1"/>
              <p:nvPr/>
            </p:nvSpPr>
            <p:spPr>
              <a:xfrm>
                <a:off x="7670740" y="2772154"/>
                <a:ext cx="809625"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V2</a:t>
                </a:r>
                <a:endParaRPr b="0" i="0" sz="2000" u="none" cap="none" strike="noStrike">
                  <a:solidFill>
                    <a:schemeClr val="dk1"/>
                  </a:solidFill>
                  <a:latin typeface="Calibri"/>
                  <a:ea typeface="Calibri"/>
                  <a:cs typeface="Calibri"/>
                  <a:sym typeface="Calibri"/>
                </a:endParaRPr>
              </a:p>
            </p:txBody>
          </p:sp>
          <p:sp>
            <p:nvSpPr>
              <p:cNvPr id="204" name="Google Shape;204;p6"/>
              <p:cNvSpPr txBox="1"/>
              <p:nvPr/>
            </p:nvSpPr>
            <p:spPr>
              <a:xfrm>
                <a:off x="9547165" y="2772154"/>
                <a:ext cx="809625"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V3</a:t>
                </a:r>
                <a:endParaRPr b="0" i="0" sz="2000" u="none" cap="none" strike="noStrike">
                  <a:solidFill>
                    <a:schemeClr val="dk1"/>
                  </a:solidFill>
                  <a:latin typeface="Calibri"/>
                  <a:ea typeface="Calibri"/>
                  <a:cs typeface="Calibri"/>
                  <a:sym typeface="Calibri"/>
                </a:endParaRPr>
              </a:p>
            </p:txBody>
          </p:sp>
          <p:sp>
            <p:nvSpPr>
              <p:cNvPr id="205" name="Google Shape;205;p6"/>
              <p:cNvSpPr txBox="1"/>
              <p:nvPr/>
            </p:nvSpPr>
            <p:spPr>
              <a:xfrm>
                <a:off x="6340282" y="2761657"/>
                <a:ext cx="49678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V1</a:t>
                </a:r>
                <a:endParaRPr b="0" i="0" sz="2000" u="none" cap="none" strike="noStrike">
                  <a:solidFill>
                    <a:schemeClr val="dk1"/>
                  </a:solidFill>
                  <a:latin typeface="Calibri"/>
                  <a:ea typeface="Calibri"/>
                  <a:cs typeface="Calibri"/>
                  <a:sym typeface="Calibri"/>
                </a:endParaRPr>
              </a:p>
            </p:txBody>
          </p:sp>
        </p:grpSp>
        <p:sp>
          <p:nvSpPr>
            <p:cNvPr id="206" name="Google Shape;206;p6"/>
            <p:cNvSpPr txBox="1"/>
            <p:nvPr/>
          </p:nvSpPr>
          <p:spPr>
            <a:xfrm>
              <a:off x="10148252" y="6519446"/>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Rao and Ballard, 1999</a:t>
              </a:r>
              <a:endParaRPr b="0" i="0" sz="1400" u="none" cap="none" strike="noStrike">
                <a:solidFill>
                  <a:srgbClr val="000000"/>
                </a:solidFill>
                <a:latin typeface="Arial"/>
                <a:ea typeface="Arial"/>
                <a:cs typeface="Arial"/>
                <a:sym typeface="Arial"/>
              </a:endParaRPr>
            </a:p>
          </p:txBody>
        </p:sp>
      </p:grpSp>
      <p:grpSp>
        <p:nvGrpSpPr>
          <p:cNvPr id="207" name="Google Shape;207;p6"/>
          <p:cNvGrpSpPr/>
          <p:nvPr/>
        </p:nvGrpSpPr>
        <p:grpSpPr>
          <a:xfrm>
            <a:off x="-52750" y="-48382"/>
            <a:ext cx="12294620" cy="307807"/>
            <a:chOff x="-52750" y="-48382"/>
            <a:chExt cx="12294620" cy="307807"/>
          </a:xfrm>
        </p:grpSpPr>
        <p:sp>
          <p:nvSpPr>
            <p:cNvPr id="208" name="Google Shape;208;p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10" name="Google Shape;210;p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11" name="Google Shape;211;p6"/>
          <p:cNvPicPr preferRelativeResize="0"/>
          <p:nvPr/>
        </p:nvPicPr>
        <p:blipFill rotWithShape="1">
          <a:blip r:embed="rId5">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Feedforward vs Feedback inputs</a:t>
            </a:r>
            <a:endParaRPr i="1" sz="3600"/>
          </a:p>
        </p:txBody>
      </p:sp>
      <p:grpSp>
        <p:nvGrpSpPr>
          <p:cNvPr id="218" name="Google Shape;218;p7"/>
          <p:cNvGrpSpPr/>
          <p:nvPr/>
        </p:nvGrpSpPr>
        <p:grpSpPr>
          <a:xfrm>
            <a:off x="1898879" y="1690688"/>
            <a:ext cx="8394241" cy="3810000"/>
            <a:chOff x="374879" y="1990725"/>
            <a:chExt cx="8394241" cy="3810000"/>
          </a:xfrm>
        </p:grpSpPr>
        <p:pic>
          <p:nvPicPr>
            <p:cNvPr id="219" name="Google Shape;219;p7"/>
            <p:cNvPicPr preferRelativeResize="0"/>
            <p:nvPr/>
          </p:nvPicPr>
          <p:blipFill rotWithShape="1">
            <a:blip r:embed="rId3">
              <a:alphaModFix/>
            </a:blip>
            <a:srcRect b="0" l="0" r="22982" t="0"/>
            <a:stretch/>
          </p:blipFill>
          <p:spPr>
            <a:xfrm>
              <a:off x="374879" y="2030659"/>
              <a:ext cx="8394241" cy="3770066"/>
            </a:xfrm>
            <a:prstGeom prst="rect">
              <a:avLst/>
            </a:prstGeom>
            <a:noFill/>
            <a:ln>
              <a:noFill/>
            </a:ln>
          </p:spPr>
        </p:pic>
        <p:sp>
          <p:nvSpPr>
            <p:cNvPr id="220" name="Google Shape;220;p7"/>
            <p:cNvSpPr/>
            <p:nvPr/>
          </p:nvSpPr>
          <p:spPr>
            <a:xfrm>
              <a:off x="390525" y="1990725"/>
              <a:ext cx="457200" cy="3693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1" name="Google Shape;221;p7"/>
          <p:cNvSpPr txBox="1"/>
          <p:nvPr/>
        </p:nvSpPr>
        <p:spPr>
          <a:xfrm>
            <a:off x="10860699" y="6519446"/>
            <a:ext cx="13811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Larkum, 2013</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a:off x="5006109" y="1730622"/>
            <a:ext cx="2438400" cy="377006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7"/>
          <p:cNvSpPr/>
          <p:nvPr/>
        </p:nvSpPr>
        <p:spPr>
          <a:xfrm>
            <a:off x="7550728" y="1730622"/>
            <a:ext cx="2695242" cy="37003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24" name="Google Shape;224;p7"/>
          <p:cNvGrpSpPr/>
          <p:nvPr/>
        </p:nvGrpSpPr>
        <p:grpSpPr>
          <a:xfrm>
            <a:off x="-52750" y="-48382"/>
            <a:ext cx="12294620" cy="307807"/>
            <a:chOff x="-52750" y="-48382"/>
            <a:chExt cx="12294620" cy="307807"/>
          </a:xfrm>
        </p:grpSpPr>
        <p:sp>
          <p:nvSpPr>
            <p:cNvPr id="225" name="Google Shape;225;p7"/>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p7"/>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27" name="Google Shape;227;p7"/>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28" name="Google Shape;228;p7"/>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55c8f7cc6c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Attentional Signals and Modulation</a:t>
            </a:r>
            <a:endParaRPr i="1" sz="3600"/>
          </a:p>
        </p:txBody>
      </p:sp>
      <p:grpSp>
        <p:nvGrpSpPr>
          <p:cNvPr id="235" name="Google Shape;235;g155c8f7cc6c_0_10"/>
          <p:cNvGrpSpPr/>
          <p:nvPr/>
        </p:nvGrpSpPr>
        <p:grpSpPr>
          <a:xfrm>
            <a:off x="-52750" y="-48382"/>
            <a:ext cx="12294620" cy="307807"/>
            <a:chOff x="-52750" y="-48382"/>
            <a:chExt cx="12294620" cy="307807"/>
          </a:xfrm>
        </p:grpSpPr>
        <p:sp>
          <p:nvSpPr>
            <p:cNvPr id="236" name="Google Shape;236;g155c8f7cc6c_0_10"/>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g155c8f7cc6c_0_10"/>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38" name="Google Shape;238;g155c8f7cc6c_0_10"/>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239" name="Google Shape;239;g155c8f7cc6c_0_10"/>
          <p:cNvGrpSpPr/>
          <p:nvPr/>
        </p:nvGrpSpPr>
        <p:grpSpPr>
          <a:xfrm>
            <a:off x="7013336" y="259425"/>
            <a:ext cx="5307739" cy="6598725"/>
            <a:chOff x="7013336" y="259425"/>
            <a:chExt cx="5307739" cy="6598725"/>
          </a:xfrm>
        </p:grpSpPr>
        <p:sp>
          <p:nvSpPr>
            <p:cNvPr id="240" name="Google Shape;240;g155c8f7cc6c_0_10"/>
            <p:cNvSpPr txBox="1"/>
            <p:nvPr/>
          </p:nvSpPr>
          <p:spPr>
            <a:xfrm>
              <a:off x="10995375" y="6519450"/>
              <a:ext cx="132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Silver, 2010</a:t>
              </a:r>
              <a:endParaRPr b="0" i="0" sz="1400" u="none" cap="none" strike="noStrike">
                <a:solidFill>
                  <a:srgbClr val="000000"/>
                </a:solidFill>
                <a:latin typeface="Arial"/>
                <a:ea typeface="Arial"/>
                <a:cs typeface="Arial"/>
                <a:sym typeface="Arial"/>
              </a:endParaRPr>
            </a:p>
          </p:txBody>
        </p:sp>
        <p:pic>
          <p:nvPicPr>
            <p:cNvPr id="241" name="Google Shape;241;g155c8f7cc6c_0_10"/>
            <p:cNvPicPr preferRelativeResize="0"/>
            <p:nvPr/>
          </p:nvPicPr>
          <p:blipFill rotWithShape="1">
            <a:blip r:embed="rId3">
              <a:alphaModFix/>
            </a:blip>
            <a:srcRect b="0" l="0" r="0" t="0"/>
            <a:stretch/>
          </p:blipFill>
          <p:spPr>
            <a:xfrm>
              <a:off x="7013336" y="259425"/>
              <a:ext cx="5136989" cy="6260026"/>
            </a:xfrm>
            <a:prstGeom prst="rect">
              <a:avLst/>
            </a:prstGeom>
            <a:noFill/>
            <a:ln>
              <a:noFill/>
            </a:ln>
          </p:spPr>
        </p:pic>
      </p:grpSp>
      <p:grpSp>
        <p:nvGrpSpPr>
          <p:cNvPr id="242" name="Google Shape;242;g155c8f7cc6c_0_10"/>
          <p:cNvGrpSpPr/>
          <p:nvPr/>
        </p:nvGrpSpPr>
        <p:grpSpPr>
          <a:xfrm>
            <a:off x="502638" y="2429969"/>
            <a:ext cx="6273016" cy="2847213"/>
            <a:chOff x="374879" y="1990725"/>
            <a:chExt cx="8394241" cy="3810000"/>
          </a:xfrm>
        </p:grpSpPr>
        <p:pic>
          <p:nvPicPr>
            <p:cNvPr id="243" name="Google Shape;243;g155c8f7cc6c_0_10"/>
            <p:cNvPicPr preferRelativeResize="0"/>
            <p:nvPr/>
          </p:nvPicPr>
          <p:blipFill rotWithShape="1">
            <a:blip r:embed="rId4">
              <a:alphaModFix/>
            </a:blip>
            <a:srcRect b="0" l="0" r="22982" t="0"/>
            <a:stretch/>
          </p:blipFill>
          <p:spPr>
            <a:xfrm>
              <a:off x="374879" y="2030659"/>
              <a:ext cx="8394241" cy="3770066"/>
            </a:xfrm>
            <a:prstGeom prst="rect">
              <a:avLst/>
            </a:prstGeom>
            <a:noFill/>
            <a:ln>
              <a:noFill/>
            </a:ln>
          </p:spPr>
        </p:pic>
        <p:sp>
          <p:nvSpPr>
            <p:cNvPr id="244" name="Google Shape;244;g155c8f7cc6c_0_10"/>
            <p:cNvSpPr/>
            <p:nvPr/>
          </p:nvSpPr>
          <p:spPr>
            <a:xfrm>
              <a:off x="390525" y="1990725"/>
              <a:ext cx="457200" cy="369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5" name="Google Shape;245;g155c8f7cc6c_0_10"/>
          <p:cNvSpPr/>
          <p:nvPr/>
        </p:nvSpPr>
        <p:spPr>
          <a:xfrm>
            <a:off x="4655050" y="2616800"/>
            <a:ext cx="1067700" cy="1067700"/>
          </a:xfrm>
          <a:prstGeom prst="ellipse">
            <a:avLst/>
          </a:prstGeom>
          <a:noFill/>
          <a:ln cap="flat" cmpd="sng" w="9525">
            <a:solidFill>
              <a:srgbClr val="FF3F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6" name="Google Shape;246;g155c8f7cc6c_0_10"/>
          <p:cNvCxnSpPr>
            <a:stCxn id="245" idx="0"/>
          </p:cNvCxnSpPr>
          <p:nvPr/>
        </p:nvCxnSpPr>
        <p:spPr>
          <a:xfrm flipH="1" rot="10800000">
            <a:off x="5188900" y="2114900"/>
            <a:ext cx="118800" cy="501900"/>
          </a:xfrm>
          <a:prstGeom prst="straightConnector1">
            <a:avLst/>
          </a:prstGeom>
          <a:noFill/>
          <a:ln cap="flat" cmpd="sng" w="9525">
            <a:solidFill>
              <a:srgbClr val="FF3F3F"/>
            </a:solidFill>
            <a:prstDash val="solid"/>
            <a:round/>
            <a:headEnd len="sm" w="sm" type="none"/>
            <a:tailEnd len="med" w="med" type="triangle"/>
          </a:ln>
        </p:spPr>
      </p:cxnSp>
      <p:sp>
        <p:nvSpPr>
          <p:cNvPr id="247" name="Google Shape;247;g155c8f7cc6c_0_10"/>
          <p:cNvSpPr txBox="1"/>
          <p:nvPr/>
        </p:nvSpPr>
        <p:spPr>
          <a:xfrm>
            <a:off x="4394025" y="1714700"/>
            <a:ext cx="1806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FF3F3F"/>
                </a:solidFill>
                <a:latin typeface="Calibri"/>
                <a:ea typeface="Calibri"/>
                <a:cs typeface="Calibri"/>
                <a:sym typeface="Calibri"/>
              </a:rPr>
              <a:t>Attentional signals</a:t>
            </a:r>
            <a:endParaRPr b="1" i="1" sz="1400" u="none" cap="none" strike="noStrike">
              <a:solidFill>
                <a:srgbClr val="FF3F3F"/>
              </a:solidFill>
              <a:latin typeface="Calibri"/>
              <a:ea typeface="Calibri"/>
              <a:cs typeface="Calibri"/>
              <a:sym typeface="Calibri"/>
            </a:endParaRPr>
          </a:p>
        </p:txBody>
      </p:sp>
      <p:grpSp>
        <p:nvGrpSpPr>
          <p:cNvPr id="248" name="Google Shape;248;g155c8f7cc6c_0_10"/>
          <p:cNvGrpSpPr/>
          <p:nvPr/>
        </p:nvGrpSpPr>
        <p:grpSpPr>
          <a:xfrm>
            <a:off x="544406" y="4380561"/>
            <a:ext cx="6366612" cy="2425017"/>
            <a:chOff x="5196812" y="1695457"/>
            <a:chExt cx="6366612" cy="2425017"/>
          </a:xfrm>
        </p:grpSpPr>
        <p:pic>
          <p:nvPicPr>
            <p:cNvPr id="249" name="Google Shape;249;g155c8f7cc6c_0_10"/>
            <p:cNvPicPr preferRelativeResize="0"/>
            <p:nvPr/>
          </p:nvPicPr>
          <p:blipFill rotWithShape="1">
            <a:blip r:embed="rId5">
              <a:alphaModFix/>
            </a:blip>
            <a:srcRect b="0" l="0" r="0" t="0"/>
            <a:stretch/>
          </p:blipFill>
          <p:spPr>
            <a:xfrm>
              <a:off x="5368262" y="1695457"/>
              <a:ext cx="6195162" cy="2425017"/>
            </a:xfrm>
            <a:prstGeom prst="rect">
              <a:avLst/>
            </a:prstGeom>
            <a:noFill/>
            <a:ln>
              <a:noFill/>
            </a:ln>
          </p:spPr>
        </p:pic>
        <p:sp>
          <p:nvSpPr>
            <p:cNvPr id="250" name="Google Shape;250;g155c8f7cc6c_0_10"/>
            <p:cNvSpPr txBox="1"/>
            <p:nvPr/>
          </p:nvSpPr>
          <p:spPr>
            <a:xfrm>
              <a:off x="5196812" y="2801960"/>
              <a:ext cx="764400" cy="369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a:t>
              </a:r>
              <a:endParaRPr b="0" i="0" sz="1800" u="none" cap="none" strike="noStrike">
                <a:solidFill>
                  <a:schemeClr val="dk1"/>
                </a:solidFill>
                <a:latin typeface="Calibri"/>
                <a:ea typeface="Calibri"/>
                <a:cs typeface="Calibri"/>
                <a:sym typeface="Calibri"/>
              </a:endParaRPr>
            </a:p>
          </p:txBody>
        </p:sp>
        <p:sp>
          <p:nvSpPr>
            <p:cNvPr id="251" name="Google Shape;251;g155c8f7cc6c_0_10"/>
            <p:cNvSpPr txBox="1"/>
            <p:nvPr/>
          </p:nvSpPr>
          <p:spPr>
            <a:xfrm>
              <a:off x="7670740" y="2772154"/>
              <a:ext cx="8097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V2</a:t>
              </a:r>
              <a:endParaRPr b="0" i="0" sz="2000" u="none" cap="none" strike="noStrike">
                <a:solidFill>
                  <a:schemeClr val="dk1"/>
                </a:solidFill>
                <a:latin typeface="Calibri"/>
                <a:ea typeface="Calibri"/>
                <a:cs typeface="Calibri"/>
                <a:sym typeface="Calibri"/>
              </a:endParaRPr>
            </a:p>
          </p:txBody>
        </p:sp>
        <p:sp>
          <p:nvSpPr>
            <p:cNvPr id="252" name="Google Shape;252;g155c8f7cc6c_0_10"/>
            <p:cNvSpPr txBox="1"/>
            <p:nvPr/>
          </p:nvSpPr>
          <p:spPr>
            <a:xfrm>
              <a:off x="9547165" y="2772154"/>
              <a:ext cx="8097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V3</a:t>
              </a:r>
              <a:endParaRPr b="0" i="0" sz="2000" u="none" cap="none" strike="noStrike">
                <a:solidFill>
                  <a:schemeClr val="dk1"/>
                </a:solidFill>
                <a:latin typeface="Calibri"/>
                <a:ea typeface="Calibri"/>
                <a:cs typeface="Calibri"/>
                <a:sym typeface="Calibri"/>
              </a:endParaRPr>
            </a:p>
          </p:txBody>
        </p:sp>
        <p:sp>
          <p:nvSpPr>
            <p:cNvPr id="253" name="Google Shape;253;g155c8f7cc6c_0_10"/>
            <p:cNvSpPr txBox="1"/>
            <p:nvPr/>
          </p:nvSpPr>
          <p:spPr>
            <a:xfrm>
              <a:off x="6340282" y="2761657"/>
              <a:ext cx="4968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V1</a:t>
              </a:r>
              <a:endParaRPr b="0" i="0" sz="2000" u="none" cap="none" strike="noStrike">
                <a:solidFill>
                  <a:schemeClr val="dk1"/>
                </a:solidFill>
                <a:latin typeface="Calibri"/>
                <a:ea typeface="Calibri"/>
                <a:cs typeface="Calibri"/>
                <a:sym typeface="Calibri"/>
              </a:endParaRPr>
            </a:p>
          </p:txBody>
        </p:sp>
      </p:grpSp>
      <p:sp>
        <p:nvSpPr>
          <p:cNvPr id="254" name="Google Shape;254;g155c8f7cc6c_0_10"/>
          <p:cNvSpPr/>
          <p:nvPr/>
        </p:nvSpPr>
        <p:spPr>
          <a:xfrm>
            <a:off x="1903625" y="6149625"/>
            <a:ext cx="1437300" cy="659100"/>
          </a:xfrm>
          <a:prstGeom prst="ellipse">
            <a:avLst/>
          </a:prstGeom>
          <a:noFill/>
          <a:ln cap="flat" cmpd="sng" w="9525">
            <a:solidFill>
              <a:srgbClr val="FF3F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g155c8f7cc6c_0_10"/>
          <p:cNvCxnSpPr>
            <a:stCxn id="254" idx="0"/>
            <a:endCxn id="247" idx="2"/>
          </p:cNvCxnSpPr>
          <p:nvPr/>
        </p:nvCxnSpPr>
        <p:spPr>
          <a:xfrm flipH="1" rot="10800000">
            <a:off x="2622275" y="2114925"/>
            <a:ext cx="2675100" cy="4034700"/>
          </a:xfrm>
          <a:prstGeom prst="straightConnector1">
            <a:avLst/>
          </a:prstGeom>
          <a:noFill/>
          <a:ln cap="flat" cmpd="sng" w="9525">
            <a:solidFill>
              <a:srgbClr val="FF3F3F"/>
            </a:solidFill>
            <a:prstDash val="solid"/>
            <a:round/>
            <a:headEnd len="sm" w="sm" type="none"/>
            <a:tailEnd len="med" w="med" type="triangle"/>
          </a:ln>
        </p:spPr>
      </p:cxnSp>
      <p:sp>
        <p:nvSpPr>
          <p:cNvPr id="256" name="Google Shape;256;g155c8f7cc6c_0_10"/>
          <p:cNvSpPr txBox="1"/>
          <p:nvPr/>
        </p:nvSpPr>
        <p:spPr>
          <a:xfrm>
            <a:off x="-1" y="6292321"/>
            <a:ext cx="1381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Larkum, 2013</a:t>
            </a:r>
            <a:endParaRPr b="0" i="0" sz="1400" u="none" cap="none" strike="noStrike">
              <a:solidFill>
                <a:srgbClr val="000000"/>
              </a:solidFill>
              <a:latin typeface="Arial"/>
              <a:ea typeface="Arial"/>
              <a:cs typeface="Arial"/>
              <a:sym typeface="Arial"/>
            </a:endParaRPr>
          </a:p>
        </p:txBody>
      </p:sp>
      <p:sp>
        <p:nvSpPr>
          <p:cNvPr id="257" name="Google Shape;257;g155c8f7cc6c_0_10"/>
          <p:cNvSpPr txBox="1"/>
          <p:nvPr/>
        </p:nvSpPr>
        <p:spPr>
          <a:xfrm>
            <a:off x="2" y="6519296"/>
            <a:ext cx="2191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Rao and Ballard, 1999</a:t>
            </a:r>
            <a:endParaRPr b="0" i="0" sz="1400" u="none" cap="none" strike="noStrike">
              <a:solidFill>
                <a:srgbClr val="000000"/>
              </a:solidFill>
              <a:latin typeface="Arial"/>
              <a:ea typeface="Arial"/>
              <a:cs typeface="Arial"/>
              <a:sym typeface="Arial"/>
            </a:endParaRPr>
          </a:p>
        </p:txBody>
      </p:sp>
      <p:pic>
        <p:nvPicPr>
          <p:cNvPr id="258" name="Google Shape;258;g155c8f7cc6c_0_10"/>
          <p:cNvPicPr preferRelativeResize="0"/>
          <p:nvPr/>
        </p:nvPicPr>
        <p:blipFill rotWithShape="1">
          <a:blip r:embed="rId6">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2021-05-27T08:35:57Z</dcterms:created>
  <dc:creator>KEPetousakis</dc:creator>
</cp:coreProperties>
</file>