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5" r:id="rId9"/>
    <p:sldId id="267" r:id="rId10"/>
    <p:sldId id="262" r:id="rId11"/>
    <p:sldId id="264" r:id="rId12"/>
    <p:sldId id="266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EB9C7-E978-4138-A084-23C04B08198B}" type="datetimeFigureOut">
              <a:rPr lang="ro-RO" smtClean="0"/>
              <a:t>08.08.2022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F1A4F-81F6-43AD-B7A9-DEC9F4DE8BC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931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B20-56D3-40CF-8168-B34FB5421D11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3177-81CB-4972-9159-773BDE72D5C3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CCBC-FF23-46D9-A147-E70D60949C44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27BC-B890-4242-8F39-926D9CD9B798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A1B1-8FDB-408B-84D0-219D9DB8E85B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E750-72AF-4139-BA6B-F147884A8DE4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3B38-BC31-4F9B-9090-EEE8CCE50764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F5F-8496-45E3-B8C5-E21395B8EED3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1C9D-7CCD-480D-8366-2808FE022E86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5903-D136-4ED0-B704-F7B838AC0A8B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01C0-AE41-4C1B-9C89-879480B35D1D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37BC-C7F9-4EE2-B3BF-49750BA0FF04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576-BD67-4DB7-8AAB-D64FC742CD6A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21AD-74B8-4B09-80FE-B98CBCBE8D97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CFF8-BCBC-4E47-A86C-E288BC0B4735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826E-1345-4D61-B977-5AF7BC164B02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2BDD-CCE8-439B-ACDC-4D8969D1FD7E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27029B1-7EA1-4A5F-8A5F-01D1457F8AA9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ephas-software/kepha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LI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3743-A5F3-42A7-BD87-1FCB95AE9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961417" cy="2971801"/>
          </a:xfrm>
        </p:spPr>
        <p:txBody>
          <a:bodyPr/>
          <a:lstStyle/>
          <a:p>
            <a:r>
              <a:rPr lang="en-US" dirty="0" err="1"/>
              <a:t>Servus</a:t>
            </a:r>
            <a:r>
              <a:rPr lang="en-US" dirty="0"/>
              <a:t> – From Zero To Hero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B9EF2-5EBF-451F-9A1A-09C478955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Paving the way to Enterprise Applications</a:t>
            </a: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74419-BF2B-43DA-9CF2-24355F95FBCF}"/>
              </a:ext>
            </a:extLst>
          </p:cNvPr>
          <p:cNvSpPr txBox="1"/>
          <p:nvPr/>
        </p:nvSpPr>
        <p:spPr>
          <a:xfrm>
            <a:off x="7766298" y="5618203"/>
            <a:ext cx="37414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Ioan Crisan</a:t>
            </a:r>
          </a:p>
          <a:p>
            <a:r>
              <a:rPr lang="en-US" sz="1200" dirty="0"/>
              <a:t>Enterprise Application Architect</a:t>
            </a:r>
            <a:endParaRPr lang="ro-RO" sz="1200" dirty="0"/>
          </a:p>
        </p:txBody>
      </p:sp>
    </p:spTree>
    <p:extLst>
      <p:ext uri="{BB962C8B-B14F-4D97-AF65-F5344CB8AC3E}">
        <p14:creationId xmlns:p14="http://schemas.microsoft.com/office/powerpoint/2010/main" val="559878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952-8A61-46EE-977E-03BBFC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Iteration 2 - Takeaways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E765-5C78-497A-AF29-568C6304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Single responsibility principle (&gt;</a:t>
            </a:r>
            <a:r>
              <a:rPr lang="en-US" b="1" dirty="0"/>
              <a:t>S</a:t>
            </a:r>
            <a:r>
              <a:rPr lang="en-US" dirty="0"/>
              <a:t>&lt;OLID)</a:t>
            </a:r>
          </a:p>
          <a:p>
            <a:pPr lvl="1"/>
            <a:r>
              <a:rPr lang="en-US" dirty="0"/>
              <a:t>Every class should have only one responsibility.</a:t>
            </a:r>
          </a:p>
          <a:p>
            <a:r>
              <a:rPr lang="en-US" dirty="0" err="1"/>
              <a:t>Liskov</a:t>
            </a:r>
            <a:r>
              <a:rPr lang="en-US" dirty="0"/>
              <a:t> substitution principle(SO&gt;</a:t>
            </a:r>
            <a:r>
              <a:rPr lang="en-US" b="1" dirty="0"/>
              <a:t>L</a:t>
            </a:r>
            <a:r>
              <a:rPr lang="en-US" dirty="0"/>
              <a:t>&lt;ID)</a:t>
            </a:r>
          </a:p>
          <a:p>
            <a:pPr lvl="1"/>
            <a:r>
              <a:rPr lang="en-US" dirty="0"/>
              <a:t>Derived classes must be able to be used in place of base classes/interfaces.</a:t>
            </a:r>
          </a:p>
          <a:p>
            <a:r>
              <a:rPr lang="en-US" dirty="0"/>
              <a:t>Use of abstractions (sort of SOL&gt;</a:t>
            </a:r>
            <a:r>
              <a:rPr lang="en-US" b="1" dirty="0"/>
              <a:t>I</a:t>
            </a:r>
            <a:r>
              <a:rPr lang="en-US" dirty="0"/>
              <a:t>&lt;D)</a:t>
            </a:r>
          </a:p>
          <a:p>
            <a:r>
              <a:rPr lang="en-US" dirty="0"/>
              <a:t>Refactorization</a:t>
            </a:r>
          </a:p>
          <a:p>
            <a:r>
              <a:rPr lang="en-US" dirty="0"/>
              <a:t>Coding style/code analysis</a:t>
            </a:r>
          </a:p>
          <a:p>
            <a:r>
              <a:rPr lang="en-US" dirty="0"/>
              <a:t>Documentation</a:t>
            </a:r>
          </a:p>
          <a:p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3D4D5-FF8F-4A7D-82D1-C57A35D5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59FE4-CD40-4EDE-A571-2140051F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2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952-8A61-46EE-977E-03BBFC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10173085" cy="1507067"/>
          </a:xfrm>
        </p:spPr>
        <p:txBody>
          <a:bodyPr/>
          <a:lstStyle/>
          <a:p>
            <a:r>
              <a:rPr lang="en-US" dirty="0"/>
              <a:t>Iteration 3 – Dependency Injection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E765-5C78-497A-AF29-568C6304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/>
              <a:t>No specification changes</a:t>
            </a:r>
          </a:p>
          <a:p>
            <a:r>
              <a:rPr lang="en-US" dirty="0"/>
              <a:t>Refactor the application using </a:t>
            </a:r>
            <a:r>
              <a:rPr lang="en-US" dirty="0" err="1"/>
              <a:t>Autofac</a:t>
            </a:r>
            <a:endParaRPr lang="en-US" dirty="0"/>
          </a:p>
          <a:p>
            <a:pPr lvl="1"/>
            <a:r>
              <a:rPr lang="en-US" dirty="0"/>
              <a:t>Identify the application services and service contracts</a:t>
            </a:r>
          </a:p>
          <a:p>
            <a:pPr lvl="1"/>
            <a:r>
              <a:rPr lang="en-US" dirty="0"/>
              <a:t>Identify metadata for multiple services per contract</a:t>
            </a:r>
          </a:p>
          <a:p>
            <a:pPr lvl="1"/>
            <a:r>
              <a:rPr lang="en-US" dirty="0"/>
              <a:t>Configure </a:t>
            </a:r>
            <a:r>
              <a:rPr lang="en-US" dirty="0" err="1"/>
              <a:t>Autofac</a:t>
            </a:r>
            <a:endParaRPr lang="en-US" dirty="0"/>
          </a:p>
          <a:p>
            <a:r>
              <a:rPr lang="en-US" dirty="0"/>
              <a:t>Alternatives: </a:t>
            </a:r>
            <a:r>
              <a:rPr lang="en-US" dirty="0" err="1"/>
              <a:t>Microsoft.Extensions.DependencyInjection</a:t>
            </a:r>
            <a:r>
              <a:rPr lang="en-US" dirty="0"/>
              <a:t>, </a:t>
            </a:r>
            <a:r>
              <a:rPr lang="en-US" dirty="0" err="1"/>
              <a:t>Ninject</a:t>
            </a:r>
            <a:r>
              <a:rPr lang="en-US" dirty="0"/>
              <a:t>, Castle Windsor, …</a:t>
            </a: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03FE4-F8E4-4069-8B50-B283A30E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9ABD0-F04C-4331-BCD3-336ADFBB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26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952-8A61-46EE-977E-03BBFC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10173085" cy="1507067"/>
          </a:xfrm>
        </p:spPr>
        <p:txBody>
          <a:bodyPr/>
          <a:lstStyle/>
          <a:p>
            <a:r>
              <a:rPr lang="en-US" dirty="0"/>
              <a:t>Iteration 3 – Takeaways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E765-5C78-497A-AF29-568C6304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r>
              <a:rPr lang="en-US" dirty="0"/>
              <a:t>Dependency inversion principle (SOLI&gt;</a:t>
            </a:r>
            <a:r>
              <a:rPr lang="en-US" b="1" dirty="0"/>
              <a:t>D</a:t>
            </a:r>
            <a:r>
              <a:rPr lang="en-US" dirty="0"/>
              <a:t>&lt;)</a:t>
            </a:r>
          </a:p>
          <a:p>
            <a:pPr lvl="1"/>
            <a:r>
              <a:rPr lang="en-US" dirty="0"/>
              <a:t>Depend upon abstractions, not concretions</a:t>
            </a:r>
          </a:p>
          <a:p>
            <a:r>
              <a:rPr lang="en-US" dirty="0"/>
              <a:t>Dependency injection (DI) vs. Service resolution</a:t>
            </a:r>
          </a:p>
          <a:p>
            <a:r>
              <a:rPr lang="en-US" dirty="0"/>
              <a:t>Dependency injection concepts</a:t>
            </a:r>
          </a:p>
          <a:p>
            <a:pPr lvl="1"/>
            <a:r>
              <a:rPr lang="en-US" dirty="0"/>
              <a:t>Container</a:t>
            </a:r>
          </a:p>
          <a:p>
            <a:pPr lvl="1"/>
            <a:r>
              <a:rPr lang="en-US" dirty="0"/>
              <a:t>Service</a:t>
            </a:r>
          </a:p>
          <a:p>
            <a:pPr lvl="1"/>
            <a:r>
              <a:rPr lang="en-US" dirty="0"/>
              <a:t>Service contract</a:t>
            </a:r>
          </a:p>
          <a:p>
            <a:pPr lvl="1"/>
            <a:r>
              <a:rPr lang="en-US" dirty="0"/>
              <a:t>Metadata (not supported by all DI frameworks)</a:t>
            </a: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03FE4-F8E4-4069-8B50-B283A30E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9ABD0-F04C-4331-BCD3-336ADFBB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9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952-8A61-46EE-977E-03BBFC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10173085" cy="1507067"/>
          </a:xfrm>
        </p:spPr>
        <p:txBody>
          <a:bodyPr/>
          <a:lstStyle/>
          <a:p>
            <a:r>
              <a:rPr lang="en-US" dirty="0"/>
              <a:t>Iteration 4 – Modularity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E765-5C78-497A-AF29-568C6304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r>
              <a:rPr lang="en-US" dirty="0"/>
              <a:t>No specification changes</a:t>
            </a:r>
          </a:p>
          <a:p>
            <a:r>
              <a:rPr lang="en-US" dirty="0"/>
              <a:t>Refactor the application using multiple projects</a:t>
            </a:r>
          </a:p>
          <a:p>
            <a:pPr lvl="1"/>
            <a:r>
              <a:rPr lang="en-US" dirty="0" err="1"/>
              <a:t>Servus.Commands.Abstractions</a:t>
            </a:r>
            <a:endParaRPr lang="en-US" dirty="0"/>
          </a:p>
          <a:p>
            <a:pPr lvl="1"/>
            <a:r>
              <a:rPr lang="en-US" dirty="0" err="1"/>
              <a:t>Servus.Commands</a:t>
            </a:r>
            <a:endParaRPr lang="en-US" dirty="0"/>
          </a:p>
          <a:p>
            <a:pPr lvl="1"/>
            <a:r>
              <a:rPr lang="en-US" dirty="0" err="1"/>
              <a:t>Servus.Language.Abstractions</a:t>
            </a:r>
            <a:endParaRPr lang="en-US" dirty="0"/>
          </a:p>
          <a:p>
            <a:pPr lvl="1"/>
            <a:r>
              <a:rPr lang="en-US" dirty="0" err="1"/>
              <a:t>Servus.Language.English</a:t>
            </a:r>
            <a:endParaRPr lang="en-US" dirty="0"/>
          </a:p>
          <a:p>
            <a:pPr lvl="1"/>
            <a:r>
              <a:rPr lang="en-US" dirty="0" err="1"/>
              <a:t>Servus.Language.German</a:t>
            </a:r>
            <a:endParaRPr lang="en-US" dirty="0"/>
          </a:p>
          <a:p>
            <a:r>
              <a:rPr lang="en-US" dirty="0"/>
              <a:t>Configure the NuGet packages</a:t>
            </a: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03FE4-F8E4-4069-8B50-B283A30E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9ABD0-F04C-4331-BCD3-336ADFBB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75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952-8A61-46EE-977E-03BBFC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10173085" cy="1507067"/>
          </a:xfrm>
        </p:spPr>
        <p:txBody>
          <a:bodyPr/>
          <a:lstStyle/>
          <a:p>
            <a:r>
              <a:rPr lang="en-US" dirty="0"/>
              <a:t>Iteration 4 – Takeaways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E765-5C78-497A-AF29-568C6304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r>
              <a:rPr lang="en-US" dirty="0"/>
              <a:t>Isolate abstractions in their own package</a:t>
            </a:r>
          </a:p>
          <a:p>
            <a:r>
              <a:rPr lang="en-US" dirty="0"/>
              <a:t>Minimize the number of dependencies</a:t>
            </a:r>
          </a:p>
          <a:p>
            <a:r>
              <a:rPr lang="en-US" dirty="0"/>
              <a:t>Decouple the application</a:t>
            </a:r>
          </a:p>
          <a:p>
            <a:pPr lvl="1"/>
            <a:r>
              <a:rPr lang="en-US" dirty="0"/>
              <a:t>As complexity grows, strongly coupled subsystems break the maintainability of an application</a:t>
            </a:r>
          </a:p>
          <a:p>
            <a:pPr lvl="1"/>
            <a:r>
              <a:rPr lang="en-US" dirty="0"/>
              <a:t>Pave the way for microservices</a:t>
            </a:r>
          </a:p>
          <a:p>
            <a:r>
              <a:rPr lang="en-US" dirty="0"/>
              <a:t>Get to know NuGet</a:t>
            </a:r>
          </a:p>
          <a:p>
            <a:pPr lvl="1"/>
            <a:r>
              <a:rPr lang="en-US" dirty="0"/>
              <a:t>nuget.org and private NuGet repositories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03FE4-F8E4-4069-8B50-B283A30E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9ABD0-F04C-4331-BCD3-336ADFBB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6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952-8A61-46EE-977E-03BBFC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10173085" cy="1507067"/>
          </a:xfrm>
        </p:spPr>
        <p:txBody>
          <a:bodyPr/>
          <a:lstStyle/>
          <a:p>
            <a:r>
              <a:rPr lang="en-US" dirty="0"/>
              <a:t>Iteration 5 – Testing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E765-5C78-497A-AF29-568C6304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r>
              <a:rPr lang="en-US" dirty="0"/>
              <a:t>No specification changes</a:t>
            </a:r>
          </a:p>
          <a:p>
            <a:r>
              <a:rPr lang="en-US" dirty="0"/>
              <a:t>Use automated testing for ensuring code quality</a:t>
            </a:r>
          </a:p>
          <a:p>
            <a:r>
              <a:rPr lang="en-US" dirty="0"/>
              <a:t>Use </a:t>
            </a:r>
            <a:r>
              <a:rPr lang="en-US" dirty="0" err="1"/>
              <a:t>NUnit</a:t>
            </a:r>
            <a:r>
              <a:rPr lang="en-US" dirty="0"/>
              <a:t> as testing framework</a:t>
            </a:r>
          </a:p>
          <a:p>
            <a:pPr lvl="1"/>
            <a:r>
              <a:rPr lang="en-US" dirty="0"/>
              <a:t>Alternatives: </a:t>
            </a:r>
            <a:r>
              <a:rPr lang="en-US" dirty="0" err="1"/>
              <a:t>XUnit</a:t>
            </a:r>
            <a:r>
              <a:rPr lang="en-US" dirty="0"/>
              <a:t>, Microsoft Testing Framework</a:t>
            </a:r>
          </a:p>
          <a:p>
            <a:r>
              <a:rPr lang="en-US" dirty="0"/>
              <a:t>Use </a:t>
            </a:r>
            <a:r>
              <a:rPr lang="en-US" dirty="0" err="1"/>
              <a:t>NSubstitute</a:t>
            </a:r>
            <a:r>
              <a:rPr lang="en-US" dirty="0"/>
              <a:t> as mocking framework</a:t>
            </a:r>
          </a:p>
          <a:p>
            <a:pPr lvl="1"/>
            <a:r>
              <a:rPr lang="en-US" dirty="0"/>
              <a:t>Alternatives: </a:t>
            </a:r>
            <a:r>
              <a:rPr lang="en-US" dirty="0" err="1"/>
              <a:t>Moq</a:t>
            </a:r>
            <a:r>
              <a:rPr lang="en-US" dirty="0"/>
              <a:t>, </a:t>
            </a:r>
            <a:r>
              <a:rPr lang="en-US" dirty="0" err="1"/>
              <a:t>FakeItEasy</a:t>
            </a:r>
            <a:r>
              <a:rPr lang="en-US" dirty="0"/>
              <a:t>, </a:t>
            </a:r>
            <a:r>
              <a:rPr lang="en-US" dirty="0" err="1"/>
              <a:t>JustMock</a:t>
            </a:r>
            <a:r>
              <a:rPr lang="en-US" dirty="0"/>
              <a:t>, …</a:t>
            </a: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03FE4-F8E4-4069-8B50-B283A30E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9ABD0-F04C-4331-BCD3-336ADFBB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17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952-8A61-46EE-977E-03BBFC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10173085" cy="1507067"/>
          </a:xfrm>
        </p:spPr>
        <p:txBody>
          <a:bodyPr/>
          <a:lstStyle/>
          <a:p>
            <a:r>
              <a:rPr lang="en-US" dirty="0"/>
              <a:t>Iteration 5 – Takeaways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E765-5C78-497A-AF29-568C6304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r>
              <a:rPr lang="en-US" dirty="0"/>
              <a:t>Testing increases stability and cuts maintenance costs on the long run</a:t>
            </a:r>
          </a:p>
          <a:p>
            <a:r>
              <a:rPr lang="en-US" dirty="0"/>
              <a:t>Testable services by design</a:t>
            </a:r>
          </a:p>
          <a:p>
            <a:pPr lvl="1"/>
            <a:r>
              <a:rPr lang="en-US" dirty="0"/>
              <a:t>Dependency injection in constructor make the testing predictable, no hidden dependencies</a:t>
            </a:r>
          </a:p>
          <a:p>
            <a:pPr lvl="1"/>
            <a:r>
              <a:rPr lang="en-US" dirty="0"/>
              <a:t>Use mocks whenever possible</a:t>
            </a:r>
          </a:p>
          <a:p>
            <a:r>
              <a:rPr lang="en-US" dirty="0"/>
              <a:t>Various test kinds: unit, integration, regression, smoke,…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03FE4-F8E4-4069-8B50-B283A30E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9ABD0-F04C-4331-BCD3-336ADFBB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59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952-8A61-46EE-977E-03BBFC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10173085" cy="1507067"/>
          </a:xfrm>
        </p:spPr>
        <p:txBody>
          <a:bodyPr/>
          <a:lstStyle/>
          <a:p>
            <a:r>
              <a:rPr lang="en-US" dirty="0"/>
              <a:t>Iteration 6 – Traceability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E765-5C78-497A-AF29-568C6304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r>
              <a:rPr lang="en-US" dirty="0"/>
              <a:t>Specification changes:</a:t>
            </a:r>
          </a:p>
          <a:p>
            <a:pPr lvl="1"/>
            <a:r>
              <a:rPr lang="en-US" dirty="0"/>
              <a:t>Before and after the execution of each command log the command and parameters (debug level).</a:t>
            </a:r>
          </a:p>
          <a:p>
            <a:pPr lvl="1"/>
            <a:r>
              <a:rPr lang="en-US" dirty="0"/>
              <a:t>Exceptions should be logged with error level.</a:t>
            </a:r>
          </a:p>
          <a:p>
            <a:pPr lvl="1"/>
            <a:r>
              <a:rPr lang="en-US" dirty="0"/>
              <a:t>Unknown commands should be logged with warn level.</a:t>
            </a:r>
          </a:p>
          <a:p>
            <a:pPr lvl="1"/>
            <a:r>
              <a:rPr lang="en-US" dirty="0"/>
              <a:t>Make the logger injectable.</a:t>
            </a:r>
          </a:p>
          <a:p>
            <a:r>
              <a:rPr lang="en-US" dirty="0"/>
              <a:t>Use </a:t>
            </a:r>
            <a:r>
              <a:rPr lang="en-US" dirty="0" err="1"/>
              <a:t>Serilog</a:t>
            </a:r>
            <a:r>
              <a:rPr lang="en-US" dirty="0"/>
              <a:t> as logging framework</a:t>
            </a:r>
          </a:p>
          <a:p>
            <a:pPr lvl="1"/>
            <a:r>
              <a:rPr lang="en-US" dirty="0"/>
              <a:t>Alternatives: </a:t>
            </a:r>
            <a:r>
              <a:rPr lang="en-US" dirty="0" err="1"/>
              <a:t>NLog</a:t>
            </a:r>
            <a:r>
              <a:rPr lang="en-US" dirty="0"/>
              <a:t>, Log4Net, ELMAH, </a:t>
            </a:r>
            <a:r>
              <a:rPr lang="en-US" dirty="0" err="1"/>
              <a:t>Microsoft.Extensions.Logging</a:t>
            </a:r>
            <a:r>
              <a:rPr lang="en-US" dirty="0"/>
              <a:t> …</a:t>
            </a:r>
          </a:p>
          <a:p>
            <a:r>
              <a:rPr lang="en-US" dirty="0"/>
              <a:t>Logging sinks: console, file, Seq, Application Insights</a:t>
            </a: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03FE4-F8E4-4069-8B50-B283A30E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9ABD0-F04C-4331-BCD3-336ADFBB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38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952-8A61-46EE-977E-03BBFC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10173085" cy="1507067"/>
          </a:xfrm>
        </p:spPr>
        <p:txBody>
          <a:bodyPr/>
          <a:lstStyle/>
          <a:p>
            <a:r>
              <a:rPr lang="en-US" dirty="0"/>
              <a:t>Iteration 6 – Takeaways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E765-5C78-497A-AF29-568C6304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r>
              <a:rPr lang="en-US" dirty="0"/>
              <a:t>Logging helps discover bugs at runtime, at deployment site, and provides contextual information for narrowing down the cause</a:t>
            </a:r>
          </a:p>
          <a:p>
            <a:pPr lvl="1"/>
            <a:r>
              <a:rPr lang="en-US" dirty="0"/>
              <a:t>Lab testing does not cover all cases in the wild</a:t>
            </a:r>
          </a:p>
          <a:p>
            <a:r>
              <a:rPr lang="en-US" dirty="0"/>
              <a:t>Other benefits: telemetry</a:t>
            </a:r>
          </a:p>
          <a:p>
            <a:r>
              <a:rPr lang="en-US" dirty="0"/>
              <a:t>Bugs discovered in production typically should trigger creating tests for those cases</a:t>
            </a:r>
          </a:p>
          <a:p>
            <a:r>
              <a:rPr lang="en-US" dirty="0"/>
              <a:t>Advanced tools for log ingestion and analysis: Seq, Application Insights,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03FE4-F8E4-4069-8B50-B283A30E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9ABD0-F04C-4331-BCD3-336ADFBB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06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952-8A61-46EE-977E-03BBFC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10173085" cy="1507067"/>
          </a:xfrm>
        </p:spPr>
        <p:txBody>
          <a:bodyPr/>
          <a:lstStyle/>
          <a:p>
            <a:r>
              <a:rPr lang="en-US" dirty="0"/>
              <a:t>Iteration 7 – Configuration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E765-5C78-497A-AF29-568C6304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r>
              <a:rPr lang="en-US" dirty="0"/>
              <a:t>Specification changes:</a:t>
            </a:r>
          </a:p>
          <a:p>
            <a:pPr lvl="1"/>
            <a:r>
              <a:rPr lang="en-US" dirty="0"/>
              <a:t>New command: translate to translate a text from the current language to another language (using Azure translate API).</a:t>
            </a:r>
          </a:p>
          <a:p>
            <a:pPr lvl="1"/>
            <a:r>
              <a:rPr lang="en-US" dirty="0"/>
              <a:t>The default language should be provided in a configuration file specific to the translate command.</a:t>
            </a:r>
          </a:p>
          <a:p>
            <a:pPr lvl="1"/>
            <a:r>
              <a:rPr lang="en-US" dirty="0"/>
              <a:t>The URL to the translate service should be provided in a configuration file.</a:t>
            </a:r>
          </a:p>
          <a:p>
            <a:r>
              <a:rPr lang="en-US" dirty="0"/>
              <a:t>Use </a:t>
            </a:r>
            <a:r>
              <a:rPr lang="en-US" dirty="0" err="1"/>
              <a:t>Microsoft.Extensions.Configuration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03FE4-F8E4-4069-8B50-B283A30E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9ABD0-F04C-4331-BCD3-336ADFBB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3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EA27-EE18-48FC-8A9B-55165490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27" y="665680"/>
            <a:ext cx="8534400" cy="1507067"/>
          </a:xfrm>
        </p:spPr>
        <p:txBody>
          <a:bodyPr/>
          <a:lstStyle/>
          <a:p>
            <a:r>
              <a:rPr lang="ro-RO" dirty="0"/>
              <a:t>Ioan Crisan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7490-93C2-4266-8072-042C8C53E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27" y="2564934"/>
            <a:ext cx="8534400" cy="3615267"/>
          </a:xfrm>
        </p:spPr>
        <p:txBody>
          <a:bodyPr/>
          <a:lstStyle/>
          <a:p>
            <a:r>
              <a:rPr lang="en-US" dirty="0"/>
              <a:t>22+ years experience in software: development, design, architecture</a:t>
            </a:r>
          </a:p>
          <a:p>
            <a:r>
              <a:rPr lang="en-US" dirty="0"/>
              <a:t>Focused on Microsoft related technologies: .NET, ASP.NET, Azure</a:t>
            </a:r>
          </a:p>
          <a:p>
            <a:r>
              <a:rPr lang="en-US" dirty="0"/>
              <a:t>Various projects in the German speaking countries</a:t>
            </a:r>
          </a:p>
          <a:p>
            <a:r>
              <a:rPr lang="en-US" dirty="0" err="1">
                <a:hlinkClick r:id="rId2"/>
              </a:rPr>
              <a:t>Kephas</a:t>
            </a:r>
            <a:r>
              <a:rPr lang="en-US" dirty="0">
                <a:hlinkClick r:id="rId2"/>
              </a:rPr>
              <a:t> Framework</a:t>
            </a:r>
            <a:r>
              <a:rPr lang="en-US" dirty="0"/>
              <a:t>: open source project summarizing pattern-based practices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78F88-25C8-4D06-88D9-290AE883C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865" y="402863"/>
            <a:ext cx="2180222" cy="267170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8BFAE-B15F-410D-A4EE-65CF3DFA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511D-856D-4B04-A7B9-C2E805C9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32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952-8A61-46EE-977E-03BBFC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10173085" cy="1507067"/>
          </a:xfrm>
        </p:spPr>
        <p:txBody>
          <a:bodyPr/>
          <a:lstStyle/>
          <a:p>
            <a:r>
              <a:rPr lang="en-US" dirty="0"/>
              <a:t>Iteration 7 – Takeaways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E765-5C78-497A-AF29-568C6304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r>
              <a:rPr lang="en-US" dirty="0"/>
              <a:t>Configuration makes the application versatile without changing the underlying code</a:t>
            </a:r>
          </a:p>
          <a:p>
            <a:r>
              <a:rPr lang="en-US" dirty="0"/>
              <a:t>The more complex the configuration, the more risks for doing wrong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03FE4-F8E4-4069-8B50-B283A30E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9ABD0-F04C-4331-BCD3-336ADFBB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64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952-8A61-46EE-977E-03BBFC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10173085" cy="1507067"/>
          </a:xfrm>
        </p:spPr>
        <p:txBody>
          <a:bodyPr/>
          <a:lstStyle/>
          <a:p>
            <a:r>
              <a:rPr lang="en-US" dirty="0"/>
              <a:t>Iteration 8 – Embrace the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E765-5C78-497A-AF29-568C6304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r>
              <a:rPr lang="en-US" dirty="0"/>
              <a:t>No specification changes</a:t>
            </a:r>
          </a:p>
          <a:p>
            <a:r>
              <a:rPr lang="en-US" dirty="0"/>
              <a:t>Make all the frameworks’ dependencies replaceable</a:t>
            </a:r>
          </a:p>
          <a:p>
            <a:pPr lvl="1"/>
            <a:r>
              <a:rPr lang="en-US" dirty="0"/>
              <a:t>Not always possible due to differences in functionality stack</a:t>
            </a:r>
          </a:p>
          <a:p>
            <a:r>
              <a:rPr lang="en-US" dirty="0"/>
              <a:t>Use </a:t>
            </a:r>
            <a:r>
              <a:rPr lang="en-US" dirty="0" err="1"/>
              <a:t>Kephas</a:t>
            </a:r>
            <a:r>
              <a:rPr lang="en-US" dirty="0"/>
              <a:t> Framework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03FE4-F8E4-4069-8B50-B283A30E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9ABD0-F04C-4331-BCD3-336ADFBB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54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952-8A61-46EE-977E-03BBFC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10173085" cy="1507067"/>
          </a:xfrm>
        </p:spPr>
        <p:txBody>
          <a:bodyPr/>
          <a:lstStyle/>
          <a:p>
            <a:r>
              <a:rPr lang="en-US" dirty="0"/>
              <a:t>Iteration 8 – Takeaways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E765-5C78-497A-AF29-568C6304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03FE4-F8E4-4069-8B50-B283A30E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9ABD0-F04C-4331-BCD3-336ADFBB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77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952-8A61-46EE-977E-03BBFC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10173085" cy="1507067"/>
          </a:xfrm>
        </p:spPr>
        <p:txBody>
          <a:bodyPr/>
          <a:lstStyle/>
          <a:p>
            <a:r>
              <a:rPr lang="en-US" dirty="0"/>
              <a:t>Iteration 9 – Application Lifecyle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E765-5C78-497A-AF29-568C6304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r>
              <a:rPr lang="en-US" dirty="0"/>
              <a:t>Specification change:</a:t>
            </a:r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Kephas.Application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03FE4-F8E4-4069-8B50-B283A30E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9ABD0-F04C-4331-BCD3-336ADFBB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11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952-8A61-46EE-977E-03BBFC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10173085" cy="1507067"/>
          </a:xfrm>
        </p:spPr>
        <p:txBody>
          <a:bodyPr/>
          <a:lstStyle/>
          <a:p>
            <a:r>
              <a:rPr lang="en-US" dirty="0"/>
              <a:t>Iteration 9 – Takeaways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E765-5C78-497A-AF29-568C6304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03FE4-F8E4-4069-8B50-B283A30E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9ABD0-F04C-4331-BCD3-336ADFBB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05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952-8A61-46EE-977E-03BBFC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10173085" cy="1507067"/>
          </a:xfrm>
        </p:spPr>
        <p:txBody>
          <a:bodyPr/>
          <a:lstStyle/>
          <a:p>
            <a:r>
              <a:rPr lang="en-US" dirty="0"/>
              <a:t>Iteration 10 – plugins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E765-5C78-497A-AF29-568C6304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r>
              <a:rPr lang="en-US" dirty="0"/>
              <a:t>Specification change:</a:t>
            </a:r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Kephas.Plugins.NuGet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03FE4-F8E4-4069-8B50-B283A30E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9ABD0-F04C-4331-BCD3-336ADFBB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82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952-8A61-46EE-977E-03BBFC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10173085" cy="1507067"/>
          </a:xfrm>
        </p:spPr>
        <p:txBody>
          <a:bodyPr/>
          <a:lstStyle/>
          <a:p>
            <a:r>
              <a:rPr lang="en-US" dirty="0"/>
              <a:t>Iteration 10 – Takeaways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E765-5C78-497A-AF29-568C6304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03FE4-F8E4-4069-8B50-B283A30E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9ABD0-F04C-4331-BCD3-336ADFBB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0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952-8A61-46EE-977E-03BBFC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Prerequisites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E765-5C78-497A-AF29-568C6304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r>
              <a:rPr lang="en-US" dirty="0"/>
              <a:t>Visual Studio 2022 (Community – free, Professional, or Enterprise)</a:t>
            </a:r>
          </a:p>
          <a:p>
            <a:r>
              <a:rPr lang="en-US" dirty="0"/>
              <a:t>GitHub Account (free)</a:t>
            </a:r>
          </a:p>
          <a:p>
            <a:r>
              <a:rPr lang="en-US" dirty="0"/>
              <a:t>C# (medium level)</a:t>
            </a:r>
          </a:p>
          <a:p>
            <a:r>
              <a:rPr lang="en-US" dirty="0"/>
              <a:t>English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3D4D5-FF8F-4A7D-82D1-C57A35D5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59FE4-CD40-4EDE-A571-2140051F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8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952-8A61-46EE-977E-03BBFC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Course guideline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E765-5C78-497A-AF29-568C6304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r>
              <a:rPr lang="en-US" dirty="0"/>
              <a:t>Define the project scope / business functionality</a:t>
            </a:r>
          </a:p>
          <a:p>
            <a:r>
              <a:rPr lang="en-US" dirty="0"/>
              <a:t>Through successive iterations, make the project enterprise ready</a:t>
            </a:r>
          </a:p>
          <a:p>
            <a:pPr lvl="1"/>
            <a:r>
              <a:rPr lang="en-US" dirty="0"/>
              <a:t>Start from a quick-and-dirty solution</a:t>
            </a:r>
          </a:p>
          <a:p>
            <a:pPr lvl="1"/>
            <a:r>
              <a:rPr lang="en-US" dirty="0"/>
              <a:t>Each iteration will bring changes in the specification/functionality with appropriate changes in code</a:t>
            </a:r>
          </a:p>
          <a:p>
            <a:pPr lvl="1"/>
            <a:r>
              <a:rPr lang="en-US" dirty="0"/>
              <a:t>Target: make the end solution easy-care, extensible, modular, traceable, stable.</a:t>
            </a: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3D4D5-FF8F-4A7D-82D1-C57A35D5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59FE4-CD40-4EDE-A571-2140051F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8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952-8A61-46EE-977E-03BBFC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Iteration 1 – Quick and dirty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E765-5C78-497A-AF29-568C6304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r>
              <a:rPr lang="en-US" dirty="0"/>
              <a:t>Problem definition: Create a command line application which:</a:t>
            </a:r>
          </a:p>
          <a:p>
            <a:pPr lvl="1"/>
            <a:r>
              <a:rPr lang="en-US" dirty="0"/>
              <a:t>Reads the input provided by the user, interprets it, and provides an output in the command line.</a:t>
            </a:r>
          </a:p>
          <a:p>
            <a:pPr lvl="1"/>
            <a:r>
              <a:rPr lang="en-US" dirty="0"/>
              <a:t>Commands are processed one by one.</a:t>
            </a:r>
          </a:p>
          <a:p>
            <a:pPr lvl="2"/>
            <a:r>
              <a:rPr lang="en-US" dirty="0"/>
              <a:t>quit: exits the application displaying a goodbye message.</a:t>
            </a:r>
          </a:p>
          <a:p>
            <a:pPr lvl="2"/>
            <a:r>
              <a:rPr lang="en-US" dirty="0"/>
              <a:t>help: displays the available commands.</a:t>
            </a:r>
          </a:p>
          <a:p>
            <a:pPr lvl="2"/>
            <a:r>
              <a:rPr lang="en-US" dirty="0"/>
              <a:t>order: orders items to buy.</a:t>
            </a:r>
          </a:p>
          <a:p>
            <a:pPr lvl="2"/>
            <a:r>
              <a:rPr lang="en-US" dirty="0"/>
              <a:t>find: finds something or someone.</a:t>
            </a:r>
          </a:p>
          <a:p>
            <a:pPr lvl="2"/>
            <a:endParaRPr lang="en-US" dirty="0"/>
          </a:p>
          <a:p>
            <a:pPr lvl="1"/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03FE4-F8E4-4069-8B50-B283A30E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9ABD0-F04C-4331-BCD3-336ADFBB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4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952-8A61-46EE-977E-03BBFC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Iteration </a:t>
            </a:r>
            <a:r>
              <a:rPr lang="ro-RO" dirty="0"/>
              <a:t>1</a:t>
            </a:r>
            <a:r>
              <a:rPr lang="en-US" dirty="0"/>
              <a:t> - Takeaways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E765-5C78-497A-AF29-568C6304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r>
              <a:rPr lang="en-US" dirty="0"/>
              <a:t>Command</a:t>
            </a:r>
            <a:r>
              <a:rPr lang="ro-RO" dirty="0"/>
              <a:t> line </a:t>
            </a:r>
            <a:r>
              <a:rPr lang="en-US" dirty="0"/>
              <a:t>application</a:t>
            </a:r>
          </a:p>
          <a:p>
            <a:r>
              <a:rPr lang="en-US" dirty="0"/>
              <a:t>C# 10</a:t>
            </a:r>
          </a:p>
          <a:p>
            <a:r>
              <a:rPr lang="en-US" dirty="0"/>
              <a:t>Coding style</a:t>
            </a:r>
          </a:p>
          <a:p>
            <a:r>
              <a:rPr lang="en-US" dirty="0"/>
              <a:t>GitHub operations</a:t>
            </a:r>
          </a:p>
          <a:p>
            <a:pPr lvl="1"/>
            <a:r>
              <a:rPr lang="en-US" dirty="0"/>
              <a:t>Code hosting</a:t>
            </a:r>
          </a:p>
          <a:p>
            <a:pPr lvl="1"/>
            <a:r>
              <a:rPr lang="en-US" dirty="0"/>
              <a:t>Branch creation</a:t>
            </a:r>
          </a:p>
          <a:p>
            <a:pPr lvl="1"/>
            <a:r>
              <a:rPr lang="en-US" dirty="0"/>
              <a:t>Team work</a:t>
            </a:r>
          </a:p>
          <a:p>
            <a:pPr lvl="1"/>
            <a:r>
              <a:rPr lang="en-US" dirty="0"/>
              <a:t>Issue management</a:t>
            </a:r>
          </a:p>
          <a:p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3D4D5-FF8F-4A7D-82D1-C57A35D5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59FE4-CD40-4EDE-A571-2140051F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7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952-8A61-46EE-977E-03BBFC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10173085" cy="1507067"/>
          </a:xfrm>
        </p:spPr>
        <p:txBody>
          <a:bodyPr/>
          <a:lstStyle/>
          <a:p>
            <a:r>
              <a:rPr lang="en-US" dirty="0"/>
              <a:t>Iteration 2 – Separation of concerns (1)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E765-5C78-497A-AF29-568C6304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r>
              <a:rPr lang="en-US" dirty="0"/>
              <a:t>Specification changes:</a:t>
            </a:r>
          </a:p>
          <a:p>
            <a:pPr lvl="1"/>
            <a:r>
              <a:rPr lang="en-US" dirty="0"/>
              <a:t>Add support for another language additional to English.</a:t>
            </a:r>
          </a:p>
          <a:p>
            <a:pPr lvl="2"/>
            <a:r>
              <a:rPr lang="en-US" dirty="0"/>
              <a:t>By default, the application starts using the English language.</a:t>
            </a:r>
          </a:p>
          <a:p>
            <a:pPr lvl="2"/>
            <a:r>
              <a:rPr lang="en-US" dirty="0"/>
              <a:t>The language can be changed by the means of a new command.</a:t>
            </a:r>
          </a:p>
          <a:p>
            <a:pPr lvl="2"/>
            <a:r>
              <a:rPr lang="en-US" dirty="0"/>
              <a:t>Commands are issued using the current language.</a:t>
            </a:r>
          </a:p>
          <a:p>
            <a:pPr lvl="1"/>
            <a:r>
              <a:rPr lang="en-US" dirty="0"/>
              <a:t>New commands:</a:t>
            </a:r>
          </a:p>
          <a:p>
            <a:pPr lvl="2"/>
            <a:r>
              <a:rPr lang="en-US" dirty="0"/>
              <a:t>change language: changes the input language to the provided one.</a:t>
            </a:r>
          </a:p>
          <a:p>
            <a:pPr lvl="2"/>
            <a:endParaRPr lang="en-US" dirty="0"/>
          </a:p>
          <a:p>
            <a:pPr lvl="1"/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03FE4-F8E4-4069-8B50-B283A30E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9ABD0-F04C-4331-BCD3-336ADFBB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6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952-8A61-46EE-977E-03BBFC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10173085" cy="1507067"/>
          </a:xfrm>
        </p:spPr>
        <p:txBody>
          <a:bodyPr/>
          <a:lstStyle/>
          <a:p>
            <a:r>
              <a:rPr lang="en-US" dirty="0"/>
              <a:t>Iteration 2 – Separation of concerns (2)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E765-5C78-497A-AF29-568C6304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r>
              <a:rPr lang="en-US" dirty="0"/>
              <a:t>Responsibilities</a:t>
            </a:r>
          </a:p>
          <a:p>
            <a:pPr lvl="1"/>
            <a:r>
              <a:rPr lang="en-US" dirty="0"/>
              <a:t>App main loop</a:t>
            </a:r>
          </a:p>
          <a:p>
            <a:pPr lvl="1"/>
            <a:r>
              <a:rPr lang="en-US" dirty="0"/>
              <a:t>Command line parsing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Commands: each with a specific functionality</a:t>
            </a:r>
          </a:p>
          <a:p>
            <a:pPr lvl="1"/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03FE4-F8E4-4069-8B50-B283A30E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9ABD0-F04C-4331-BCD3-336ADFBB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952-8A61-46EE-977E-03BBFCDB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10173085" cy="1507067"/>
          </a:xfrm>
        </p:spPr>
        <p:txBody>
          <a:bodyPr/>
          <a:lstStyle/>
          <a:p>
            <a:r>
              <a:rPr lang="en-US" dirty="0"/>
              <a:t>Iteration 2 – Separation of concerns (3)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E765-5C78-497A-AF29-568C6304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SOLID principles (credit: </a:t>
            </a:r>
            <a:r>
              <a:rPr lang="en-US" dirty="0">
                <a:hlinkClick r:id="rId2"/>
              </a:rPr>
              <a:t>Wikipedia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S</a:t>
            </a:r>
            <a:r>
              <a:rPr lang="en-US" dirty="0"/>
              <a:t>ingle-responsibility principle</a:t>
            </a:r>
          </a:p>
          <a:p>
            <a:pPr lvl="2"/>
            <a:r>
              <a:rPr lang="en-US" dirty="0"/>
              <a:t>There should never be more than one reason for a class to change. In other words, every class should have only one responsibility.</a:t>
            </a:r>
          </a:p>
          <a:p>
            <a:pPr lvl="1"/>
            <a:r>
              <a:rPr lang="en-US" b="1" dirty="0"/>
              <a:t>O</a:t>
            </a:r>
            <a:r>
              <a:rPr lang="en-US" dirty="0"/>
              <a:t>pen–closed principle</a:t>
            </a:r>
          </a:p>
          <a:p>
            <a:pPr lvl="2"/>
            <a:r>
              <a:rPr lang="en-US" dirty="0"/>
              <a:t>Software entities should be open for extension, but closed for modification.</a:t>
            </a:r>
          </a:p>
          <a:p>
            <a:pPr lvl="1"/>
            <a:r>
              <a:rPr lang="en-US" b="1" dirty="0" err="1"/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  <a:p>
            <a:pPr lvl="2"/>
            <a:r>
              <a:rPr lang="en-US" dirty="0"/>
              <a:t>Functions that use references to base classes must be able to use instances of derived classes without knowing it.</a:t>
            </a:r>
          </a:p>
          <a:p>
            <a:pPr lvl="1"/>
            <a:r>
              <a:rPr lang="en-US" b="1" dirty="0"/>
              <a:t>I</a:t>
            </a:r>
            <a:r>
              <a:rPr lang="en-US" dirty="0"/>
              <a:t>nterface segregation principle</a:t>
            </a:r>
          </a:p>
          <a:p>
            <a:pPr lvl="2"/>
            <a:r>
              <a:rPr lang="en-US" dirty="0"/>
              <a:t>Many client-specific interfaces are better than one general-purpose interface.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ependency inversion principle</a:t>
            </a:r>
          </a:p>
          <a:p>
            <a:pPr lvl="2"/>
            <a:r>
              <a:rPr lang="en-US" dirty="0"/>
              <a:t>Depend upon abstractions, concretions.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03FE4-F8E4-4069-8B50-B283A30E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Servus - From Zero To Hero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9ABD0-F04C-4331-BCD3-336ADFBB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1176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452</TotalTime>
  <Words>1234</Words>
  <Application>Microsoft Office PowerPoint</Application>
  <PresentationFormat>Widescreen</PresentationFormat>
  <Paragraphs>211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Century Gothic</vt:lpstr>
      <vt:lpstr>Wingdings 3</vt:lpstr>
      <vt:lpstr>Slice</vt:lpstr>
      <vt:lpstr>Servus – From Zero To Hero</vt:lpstr>
      <vt:lpstr>Ioan Crisan</vt:lpstr>
      <vt:lpstr>Prerequisites</vt:lpstr>
      <vt:lpstr>Course guideline</vt:lpstr>
      <vt:lpstr>Iteration 1 – Quick and dirty</vt:lpstr>
      <vt:lpstr>Iteration 1 - Takeaways</vt:lpstr>
      <vt:lpstr>Iteration 2 – Separation of concerns (1)</vt:lpstr>
      <vt:lpstr>Iteration 2 – Separation of concerns (2)</vt:lpstr>
      <vt:lpstr>Iteration 2 – Separation of concerns (3)</vt:lpstr>
      <vt:lpstr>Iteration 2 - Takeaways</vt:lpstr>
      <vt:lpstr>Iteration 3 – Dependency Injection</vt:lpstr>
      <vt:lpstr>Iteration 3 – Takeaways</vt:lpstr>
      <vt:lpstr>Iteration 4 – Modularity</vt:lpstr>
      <vt:lpstr>Iteration 4 – Takeaways</vt:lpstr>
      <vt:lpstr>Iteration 5 – Testing</vt:lpstr>
      <vt:lpstr>Iteration 5 – Takeaways</vt:lpstr>
      <vt:lpstr>Iteration 6 – Traceability</vt:lpstr>
      <vt:lpstr>Iteration 6 – Takeaways</vt:lpstr>
      <vt:lpstr>Iteration 7 – Configuration</vt:lpstr>
      <vt:lpstr>Iteration 7 – Takeaways</vt:lpstr>
      <vt:lpstr>Iteration 8 – Embrace the change</vt:lpstr>
      <vt:lpstr>Iteration 8 – Takeaways</vt:lpstr>
      <vt:lpstr>Iteration 9 – Application Lifecyle</vt:lpstr>
      <vt:lpstr>Iteration 9 – Takeaways</vt:lpstr>
      <vt:lpstr>Iteration 10 – plugins</vt:lpstr>
      <vt:lpstr>Iteration 10 –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 Crișan</dc:creator>
  <cp:lastModifiedBy>Ioan Crisan</cp:lastModifiedBy>
  <cp:revision>9</cp:revision>
  <dcterms:created xsi:type="dcterms:W3CDTF">2021-11-20T07:31:31Z</dcterms:created>
  <dcterms:modified xsi:type="dcterms:W3CDTF">2022-08-08T09:46:37Z</dcterms:modified>
</cp:coreProperties>
</file>