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90" r:id="rId10"/>
    <p:sldId id="289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5"/>
    <p:restoredTop sz="93941"/>
  </p:normalViewPr>
  <p:slideViewPr>
    <p:cSldViewPr snapToGrid="0" snapToObjects="1" showGuides="1">
      <p:cViewPr varScale="1">
        <p:scale>
          <a:sx n="116" d="100"/>
          <a:sy n="116" d="100"/>
        </p:scale>
        <p:origin x="704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37ACE55-3035-554C-9A36-09BA2830E328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Generic guidelines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27B3D-5B84-4B48-9350-84F406FAA935}"/>
              </a:ext>
            </a:extLst>
          </p:cNvPr>
          <p:cNvSpPr/>
          <p:nvPr/>
        </p:nvSpPr>
        <p:spPr>
          <a:xfrm>
            <a:off x="2291862" y="1538570"/>
            <a:ext cx="7133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If you have high avoidable bias, increase the size of your model (for example, increase the size of your neural network by adding layers/neurons). Try changing the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If you have high variance, add data to your training set. Use different size images for training.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85836-8848-EA4C-9BE0-1AA05B08DBB0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008AF-489B-BC40-8549-0FD9E58FCAC8}"/>
              </a:ext>
            </a:extLst>
          </p:cNvPr>
          <p:cNvSpPr txBox="1"/>
          <p:nvPr/>
        </p:nvSpPr>
        <p:spPr>
          <a:xfrm>
            <a:off x="1342292" y="4849035"/>
            <a:ext cx="808306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Your algorithm must perform well on the training set before you can expect it to perform well on the dev/test sets.</a:t>
            </a:r>
            <a:endParaRPr lang="en-US" b="1" dirty="0">
              <a:solidFill>
                <a:srgbClr val="FF0000"/>
              </a:solidFill>
              <a:latin typeface="Sapient Centro Slab Black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5C7F861-2265-384C-8025-81E0E536F02A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Reducing avoidable bias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5A7C4D-7BEC-4649-AFA8-429234D353FC}"/>
              </a:ext>
            </a:extLst>
          </p:cNvPr>
          <p:cNvSpPr/>
          <p:nvPr/>
        </p:nvSpPr>
        <p:spPr>
          <a:xfrm>
            <a:off x="2291862" y="1573740"/>
            <a:ext cx="71334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Increase the model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input features based on insights from error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Reduce or eliminate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model architecture.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A0085-9076-0248-B236-0FA8FB253E4A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Reducing Variance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7212C-5229-D548-A2AA-2F79ABB94CD5}"/>
              </a:ext>
            </a:extLst>
          </p:cNvPr>
          <p:cNvSpPr/>
          <p:nvPr/>
        </p:nvSpPr>
        <p:spPr>
          <a:xfrm>
            <a:off x="2291862" y="1573740"/>
            <a:ext cx="7133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Add more training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.Add regularization​.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Add early stopping</a:t>
            </a:r>
            <a:r>
              <a:rPr lang="en-IN" sz="2000" dirty="0">
                <a:latin typeface="Sapient Centro Slab" panose="0200050305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model architecture.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1E956-3BC7-FA4E-903A-6DF7165E6008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What is Bias and Variance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A9A9E8-C1CA-9045-B106-4E7AAE811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05546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5C7340-37DE-8242-B0E5-01949AF32CF8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2D98AB-DF09-2649-B545-D338BF1131B4}"/>
              </a:ext>
            </a:extLst>
          </p:cNvPr>
          <p:cNvSpPr txBox="1"/>
          <p:nvPr/>
        </p:nvSpPr>
        <p:spPr>
          <a:xfrm>
            <a:off x="6024563" y="4378328"/>
            <a:ext cx="327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  <a:p>
            <a:r>
              <a:rPr lang="en-IN" dirty="0">
                <a:latin typeface="Sapient Centro Slab" panose="02000503050000020004" pitchFamily="2" charset="0"/>
              </a:rPr>
              <a:t>Roughly, the bias is the error rate of your algorithm on your training set</a:t>
            </a:r>
            <a:endParaRPr lang="en-US" dirty="0">
              <a:latin typeface="Sapient Centro Slab" panose="02000503050000020004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F92CC5-506D-D643-A38B-971AF8F12696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1D1871-AED4-5546-8EFE-2D62F97DCA60}"/>
              </a:ext>
            </a:extLst>
          </p:cNvPr>
          <p:cNvSpPr txBox="1"/>
          <p:nvPr/>
        </p:nvSpPr>
        <p:spPr>
          <a:xfrm>
            <a:off x="3985844" y="4934830"/>
            <a:ext cx="2186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</a:t>
            </a:r>
          </a:p>
          <a:p>
            <a:r>
              <a:rPr lang="en-IN" dirty="0">
                <a:latin typeface="Sapient Centro Slab" panose="02000503050000020004" pitchFamily="2" charset="0"/>
              </a:rPr>
              <a:t>Roughly, The variance is how much worse you do on the test set</a:t>
            </a:r>
            <a:endParaRPr lang="en-US" b="1" dirty="0">
              <a:latin typeface="Sapient Centro Slab" panose="0200050305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24ED3-72E0-A44D-932D-D725B480DD36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E7CE580-8A5D-CB40-868B-94095A674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91303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DA215-302E-B54F-80D4-D224B718C463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AB5C8-E252-0A44-83CB-FB57CAF68C07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E48020-4530-E449-9FD6-C26ABDF10266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E35638-20EB-4048-9798-8113D9C9498D}"/>
              </a:ext>
            </a:extLst>
          </p:cNvPr>
          <p:cNvSpPr txBox="1"/>
          <p:nvPr/>
        </p:nvSpPr>
        <p:spPr>
          <a:xfrm>
            <a:off x="3985844" y="4934830"/>
            <a:ext cx="2186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(11-1 </a:t>
            </a:r>
            <a:r>
              <a:rPr lang="en-US" b="1">
                <a:latin typeface="Sapient Centro Slab" panose="02000503050000020004" pitchFamily="2" charset="0"/>
              </a:rPr>
              <a:t>= 10%). </a:t>
            </a:r>
            <a:r>
              <a:rPr lang="en-US" b="1" dirty="0">
                <a:latin typeface="Sapient Centro Slab" panose="02000503050000020004" pitchFamily="2" charset="0"/>
              </a:rPr>
              <a:t>Overfitting. </a:t>
            </a:r>
            <a:r>
              <a:rPr lang="en-US" dirty="0">
                <a:latin typeface="Sapient Centro Slab" panose="02000503050000020004" pitchFamily="2" charset="0"/>
              </a:rPr>
              <a:t>Unable to generalize.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Low Bias and High Variance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D47E5E-74EE-534D-B2F9-F4B6774DEE74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4B852E9-43D6-D241-B8C7-611D473C4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76046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AE75CC-45D0-F54F-87D4-287C956B032E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2551A4-DFDF-B646-910D-BA73E677CF56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50FD0-EFB8-CD40-9324-867D18157899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1770F3-5A3F-D849-ADC0-EF9FBAA37C1F}"/>
              </a:ext>
            </a:extLst>
          </p:cNvPr>
          <p:cNvSpPr txBox="1"/>
          <p:nvPr/>
        </p:nvSpPr>
        <p:spPr>
          <a:xfrm>
            <a:off x="3985844" y="4934830"/>
            <a:ext cx="218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(16-15 = 1%). </a:t>
            </a:r>
            <a:r>
              <a:rPr lang="en-US" dirty="0" err="1">
                <a:latin typeface="Sapient Centro Slab" panose="02000503050000020004" pitchFamily="2" charset="0"/>
              </a:rPr>
              <a:t>Underfitting</a:t>
            </a:r>
            <a:r>
              <a:rPr lang="en-US" dirty="0">
                <a:latin typeface="Sapient Centro Slab" panose="02000503050000020004" pitchFamily="2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AE3B11-C480-A342-84E3-F8A0312B0B1B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High Bias and Low Variance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FB94C0-4056-5940-A523-B4A9A1E5AA03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96A81B-9555-234E-AFE1-54AB94F9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78085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2297CC-2F3F-AE49-AF35-A77314E5CB7B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39F0F4-6893-244D-9B81-7135E868890F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1802CA-22E7-484C-B0BE-A939E83F95D3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B7F54A-675E-9049-9A09-237172D2AF5C}"/>
              </a:ext>
            </a:extLst>
          </p:cNvPr>
          <p:cNvSpPr txBox="1"/>
          <p:nvPr/>
        </p:nvSpPr>
        <p:spPr>
          <a:xfrm>
            <a:off x="3985844" y="4934830"/>
            <a:ext cx="218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(30-15 = 15%).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B8D17-5B09-D949-BF34-A289285C807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High Bias and High Variance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74864-D064-8547-B68C-5D4694F9D0CF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5ED0F0-D020-5D40-AF9C-A800CBD73CF6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988E6-E8C4-6549-957A-9C202F89CFE0}"/>
              </a:ext>
            </a:extLst>
          </p:cNvPr>
          <p:cNvSpPr txBox="1"/>
          <p:nvPr/>
        </p:nvSpPr>
        <p:spPr>
          <a:xfrm>
            <a:off x="984738" y="1758462"/>
            <a:ext cx="998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apient Centro Slab" panose="02000503050000020004" pitchFamily="2" charset="0"/>
              </a:rPr>
              <a:t>Suppose that you are building a speech recognition system, and find that 14% of the audio clips have so much background noise or are so unintelligible that even a human cannot recognize what was said. In this case, even the most “optimal” speech recognition system might have error around 14%. 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&lt;----</a:t>
            </a:r>
            <a:r>
              <a:rPr lang="en-IN" sz="2400" dirty="0">
                <a:solidFill>
                  <a:srgbClr val="FF0000"/>
                </a:solidFill>
                <a:latin typeface="Sapient Centro Slab" panose="02000503050000020004" pitchFamily="2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Optimal Error rate</a:t>
            </a:r>
            <a:endParaRPr lang="en-US" sz="2400" b="1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B302D3-1174-7440-A941-15AC27B9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9054"/>
              </p:ext>
            </p:extLst>
          </p:nvPr>
        </p:nvGraphicFramePr>
        <p:xfrm>
          <a:off x="1609969" y="39904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25336F-86A1-494C-901A-E4C98B099EF6}"/>
              </a:ext>
            </a:extLst>
          </p:cNvPr>
          <p:cNvSpPr txBox="1"/>
          <p:nvPr/>
        </p:nvSpPr>
        <p:spPr>
          <a:xfrm>
            <a:off x="1459523" y="5609492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What is the bias and Variance here?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6C749-2702-2E44-84FD-59214E4ACC1C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69FA55F-7FFE-F343-829A-5D4FAB2FA5A7}"/>
              </a:ext>
            </a:extLst>
          </p:cNvPr>
          <p:cNvSpPr txBox="1"/>
          <p:nvPr/>
        </p:nvSpPr>
        <p:spPr>
          <a:xfrm>
            <a:off x="984738" y="1758462"/>
            <a:ext cx="99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apient Centro Slab" panose="02000503050000020004" pitchFamily="2" charset="0"/>
              </a:rPr>
              <a:t>Suppose 10%. 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&lt;----</a:t>
            </a:r>
            <a:r>
              <a:rPr lang="en-IN" sz="2400" dirty="0">
                <a:solidFill>
                  <a:srgbClr val="FF0000"/>
                </a:solidFill>
                <a:latin typeface="Sapient Centro Slab" panose="02000503050000020004" pitchFamily="2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Optimal Error rate</a:t>
            </a:r>
            <a:endParaRPr lang="en-US" sz="2400" b="1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3CEA13-A7F7-B348-9665-912229C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54553"/>
              </p:ext>
            </p:extLst>
          </p:nvPr>
        </p:nvGraphicFramePr>
        <p:xfrm>
          <a:off x="1609969" y="39904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C1DF53-9380-6E41-9F13-83205D009CF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F7242-8F0A-0E43-A81C-6D564D96B1E2}"/>
              </a:ext>
            </a:extLst>
          </p:cNvPr>
          <p:cNvSpPr txBox="1"/>
          <p:nvPr/>
        </p:nvSpPr>
        <p:spPr>
          <a:xfrm>
            <a:off x="1459523" y="5609492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What is the bias and Variance here?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7E370-423A-F145-83B6-CC11E977360B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556E494-9DEE-CD43-BBD7-2AAD03141E0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3D4DFA-CEB8-714E-B1BA-B6C47B2B6D17}"/>
              </a:ext>
            </a:extLst>
          </p:cNvPr>
          <p:cNvSpPr/>
          <p:nvPr/>
        </p:nvSpPr>
        <p:spPr>
          <a:xfrm>
            <a:off x="1603900" y="1907903"/>
            <a:ext cx="650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apient Centro Slab" panose="02000503050000020004" pitchFamily="2" charset="0"/>
              </a:rPr>
              <a:t>Bias = Optimal error rate (“unavoidable bias”) + Avoidable bias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068BA6-5277-B04D-BECB-C1F0C04D5BA4}"/>
              </a:ext>
            </a:extLst>
          </p:cNvPr>
          <p:cNvSpPr/>
          <p:nvPr/>
        </p:nvSpPr>
        <p:spPr>
          <a:xfrm>
            <a:off x="1603900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“avoidable bias” reflects how much worse your algorithm performs on the training set than the “optimal classifier.”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17363E-1E6B-5A4A-ADB3-931EFB39D28A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71301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556</Words>
  <Application>Microsoft Macintosh PowerPoint</Application>
  <PresentationFormat>Widescreen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Sapient Centro Slab</vt:lpstr>
      <vt:lpstr>Sapient Centro Slab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334</cp:revision>
  <dcterms:created xsi:type="dcterms:W3CDTF">2018-07-06T14:54:25Z</dcterms:created>
  <dcterms:modified xsi:type="dcterms:W3CDTF">2018-08-11T06:12:30Z</dcterms:modified>
</cp:coreProperties>
</file>