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93" r:id="rId9"/>
    <p:sldId id="288" r:id="rId10"/>
    <p:sldId id="294" r:id="rId11"/>
    <p:sldId id="289" r:id="rId12"/>
    <p:sldId id="29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3970"/>
  </p:normalViewPr>
  <p:slideViewPr>
    <p:cSldViewPr snapToGrid="0" snapToObjects="1" showGuides="1">
      <p:cViewPr varScale="1">
        <p:scale>
          <a:sx n="102" d="100"/>
          <a:sy n="102" d="100"/>
        </p:scale>
        <p:origin x="216" y="48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sttext.cc/docs/en/supervised-tutorial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556E494-9DEE-CD43-BBD7-2AAD03141E0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095A3-49B3-7C47-88F3-BD803D3F1D26}"/>
              </a:ext>
            </a:extLst>
          </p:cNvPr>
          <p:cNvSpPr txBox="1"/>
          <p:nvPr/>
        </p:nvSpPr>
        <p:spPr>
          <a:xfrm>
            <a:off x="1753644" y="1816274"/>
            <a:ext cx="8304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apient Centro Slab" panose="02000503050000020004" pitchFamily="2" charset="0"/>
              </a:rPr>
              <a:t>WordVec</a:t>
            </a:r>
            <a:r>
              <a:rPr lang="en-US" b="1" dirty="0">
                <a:latin typeface="Sapient Centro Slab" panose="02000503050000020004" pitchFamily="2" charset="0"/>
              </a:rPr>
              <a:t> -https://</a:t>
            </a:r>
            <a:r>
              <a:rPr lang="en-US" b="1" dirty="0" err="1">
                <a:latin typeface="Sapient Centro Slab" panose="02000503050000020004" pitchFamily="2" charset="0"/>
              </a:rPr>
              <a:t>www.youtube.com</a:t>
            </a:r>
            <a:r>
              <a:rPr lang="en-US" b="1" dirty="0">
                <a:latin typeface="Sapient Centro Slab" panose="02000503050000020004" pitchFamily="2" charset="0"/>
              </a:rPr>
              <a:t>/</a:t>
            </a:r>
            <a:r>
              <a:rPr lang="en-US" b="1" dirty="0" err="1">
                <a:latin typeface="Sapient Centro Slab" panose="02000503050000020004" pitchFamily="2" charset="0"/>
              </a:rPr>
              <a:t>watch?v</a:t>
            </a:r>
            <a:r>
              <a:rPr lang="en-US" b="1" dirty="0">
                <a:latin typeface="Sapient Centro Slab" panose="02000503050000020004" pitchFamily="2" charset="0"/>
              </a:rPr>
              <a:t>=ERibwqs9p38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apient Centro Slab" panose="02000503050000020004" pitchFamily="2" charset="0"/>
              </a:rPr>
              <a:t>GloVe</a:t>
            </a:r>
            <a:r>
              <a:rPr lang="en-US" b="1" dirty="0">
                <a:latin typeface="Sapient Centro Slab" panose="02000503050000020004" pitchFamily="2" charset="0"/>
              </a:rPr>
              <a:t> - </a:t>
            </a:r>
            <a:r>
              <a:rPr lang="en-US" b="1" dirty="0">
                <a:latin typeface="Sapient Centro Slab" panose="02000503050000020004" pitchFamily="2" charset="0"/>
                <a:hlinkClick r:id="rId3"/>
              </a:rPr>
              <a:t>https://nlp.stanford.edu/projects/glove/</a:t>
            </a:r>
            <a:endParaRPr lang="en-US" b="1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apient Centro Slab" panose="02000503050000020004" pitchFamily="2" charset="0"/>
              </a:rPr>
              <a:t>Fastext</a:t>
            </a:r>
            <a:r>
              <a:rPr lang="en-US" b="1" dirty="0">
                <a:latin typeface="Sapient Centro Slab" panose="02000503050000020004" pitchFamily="2" charset="0"/>
              </a:rPr>
              <a:t> - </a:t>
            </a:r>
            <a:r>
              <a:rPr lang="en-US" b="1" dirty="0">
                <a:latin typeface="Sapient Centro Slab" panose="02000503050000020004" pitchFamily="2" charset="0"/>
                <a:hlinkClick r:id="rId4"/>
              </a:rPr>
              <a:t>https://fasttext.cc/docs/en/supervised-tutorial.html</a:t>
            </a:r>
            <a:endParaRPr lang="en-US" b="1" dirty="0">
              <a:latin typeface="Sapient Centro Slab" panose="02000503050000020004" pitchFamily="2" charset="0"/>
            </a:endParaRPr>
          </a:p>
          <a:p>
            <a:endParaRPr lang="en-US" b="1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1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37ACE55-3035-554C-9A36-09BA2830E328}"/>
              </a:ext>
            </a:extLst>
          </p:cNvPr>
          <p:cNvSpPr txBox="1"/>
          <p:nvPr/>
        </p:nvSpPr>
        <p:spPr>
          <a:xfrm>
            <a:off x="351692" y="509954"/>
            <a:ext cx="9619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r>
              <a:rPr lang="en-US" sz="2500" b="1" dirty="0">
                <a:latin typeface="Sapient Centro Slab" panose="02000503050000020004" pitchFamily="2" charset="0"/>
              </a:rPr>
              <a:t> applications – Sentiment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AA74D-B9CD-7A4A-8B64-E0CCFDC42005}"/>
              </a:ext>
            </a:extLst>
          </p:cNvPr>
          <p:cNvSpPr txBox="1"/>
          <p:nvPr/>
        </p:nvSpPr>
        <p:spPr>
          <a:xfrm>
            <a:off x="1640911" y="1791407"/>
            <a:ext cx="290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dessert is excellent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FE8B3F62-BE5E-5146-8E10-4A50B4461F59}"/>
              </a:ext>
            </a:extLst>
          </p:cNvPr>
          <p:cNvSpPr/>
          <p:nvPr/>
        </p:nvSpPr>
        <p:spPr>
          <a:xfrm>
            <a:off x="7127310" y="1791407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CD8A633B-D96D-C14E-A2E9-4B5FC6233BCB}"/>
              </a:ext>
            </a:extLst>
          </p:cNvPr>
          <p:cNvSpPr/>
          <p:nvPr/>
        </p:nvSpPr>
        <p:spPr>
          <a:xfrm>
            <a:off x="7635656" y="1769393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E2F7011E-7639-F44B-99D9-57C1C7ECE722}"/>
              </a:ext>
            </a:extLst>
          </p:cNvPr>
          <p:cNvSpPr/>
          <p:nvPr/>
        </p:nvSpPr>
        <p:spPr>
          <a:xfrm>
            <a:off x="8127303" y="1791407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BA552C5A-ABE2-3343-B270-5B351837D42A}"/>
              </a:ext>
            </a:extLst>
          </p:cNvPr>
          <p:cNvSpPr/>
          <p:nvPr/>
        </p:nvSpPr>
        <p:spPr>
          <a:xfrm>
            <a:off x="8686799" y="1791407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408CB3E-496D-CA4A-9A75-5C9C399DB252}"/>
              </a:ext>
            </a:extLst>
          </p:cNvPr>
          <p:cNvSpPr/>
          <p:nvPr/>
        </p:nvSpPr>
        <p:spPr>
          <a:xfrm>
            <a:off x="9265085" y="1791407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B539B-5031-5045-B06F-01C1F16D5D74}"/>
              </a:ext>
            </a:extLst>
          </p:cNvPr>
          <p:cNvSpPr txBox="1"/>
          <p:nvPr/>
        </p:nvSpPr>
        <p:spPr>
          <a:xfrm>
            <a:off x="1167010" y="2595806"/>
            <a:ext cx="290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Service was quite low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70FA264F-1E8F-B24B-9A1B-FB76F31ED7F2}"/>
              </a:ext>
            </a:extLst>
          </p:cNvPr>
          <p:cNvSpPr/>
          <p:nvPr/>
        </p:nvSpPr>
        <p:spPr>
          <a:xfrm>
            <a:off x="7127310" y="2561943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7D2DC6B2-35D0-5B40-9B52-2A34111F535A}"/>
              </a:ext>
            </a:extLst>
          </p:cNvPr>
          <p:cNvSpPr/>
          <p:nvPr/>
        </p:nvSpPr>
        <p:spPr>
          <a:xfrm>
            <a:off x="7635656" y="2539929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81D7D04B-0A07-FC4C-964B-890859C10CCF}"/>
              </a:ext>
            </a:extLst>
          </p:cNvPr>
          <p:cNvSpPr/>
          <p:nvPr/>
        </p:nvSpPr>
        <p:spPr>
          <a:xfrm>
            <a:off x="9377816" y="2562127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6B9101BE-4970-1D42-8186-163CF59C827F}"/>
              </a:ext>
            </a:extLst>
          </p:cNvPr>
          <p:cNvSpPr/>
          <p:nvPr/>
        </p:nvSpPr>
        <p:spPr>
          <a:xfrm>
            <a:off x="8192022" y="2561943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CB38276-8EB5-B842-BAFF-6F3A8DD05172}"/>
              </a:ext>
            </a:extLst>
          </p:cNvPr>
          <p:cNvSpPr/>
          <p:nvPr/>
        </p:nvSpPr>
        <p:spPr>
          <a:xfrm>
            <a:off x="8784919" y="2561943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42DD2-7710-BA49-A1F6-3DF4F90C0701}"/>
              </a:ext>
            </a:extLst>
          </p:cNvPr>
          <p:cNvSpPr txBox="1"/>
          <p:nvPr/>
        </p:nvSpPr>
        <p:spPr>
          <a:xfrm>
            <a:off x="1167010" y="3429000"/>
            <a:ext cx="290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Service was quite low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EED7A287-F172-4B45-899F-71BAC96EFACB}"/>
              </a:ext>
            </a:extLst>
          </p:cNvPr>
          <p:cNvSpPr/>
          <p:nvPr/>
        </p:nvSpPr>
        <p:spPr>
          <a:xfrm>
            <a:off x="7079294" y="3428325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A5151B03-CD2B-5C43-ADF7-F22BCBB0B81E}"/>
              </a:ext>
            </a:extLst>
          </p:cNvPr>
          <p:cNvSpPr/>
          <p:nvPr/>
        </p:nvSpPr>
        <p:spPr>
          <a:xfrm>
            <a:off x="9329800" y="3428509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55F8D138-F0B6-B144-9DA1-5AEDC1719C48}"/>
              </a:ext>
            </a:extLst>
          </p:cNvPr>
          <p:cNvSpPr/>
          <p:nvPr/>
        </p:nvSpPr>
        <p:spPr>
          <a:xfrm>
            <a:off x="8144006" y="3428325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4FD5A7AA-1750-CA47-A845-8AAAE10F110E}"/>
              </a:ext>
            </a:extLst>
          </p:cNvPr>
          <p:cNvSpPr/>
          <p:nvPr/>
        </p:nvSpPr>
        <p:spPr>
          <a:xfrm>
            <a:off x="8736903" y="3428325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7EBA4480-0D4C-F542-9505-8BE01967A892}"/>
              </a:ext>
            </a:extLst>
          </p:cNvPr>
          <p:cNvSpPr/>
          <p:nvPr/>
        </p:nvSpPr>
        <p:spPr>
          <a:xfrm>
            <a:off x="7611650" y="3437720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5C7F861-2265-384C-8025-81E0E536F02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Simple classification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E79B0-5567-8947-B70A-8ABC6CFE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81" y="1603290"/>
            <a:ext cx="7340774" cy="36514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9E5888-5183-4145-9DCB-7CBE5DDFDF5D}"/>
              </a:ext>
            </a:extLst>
          </p:cNvPr>
          <p:cNvSpPr/>
          <p:nvPr/>
        </p:nvSpPr>
        <p:spPr>
          <a:xfrm>
            <a:off x="7665929" y="3131507"/>
            <a:ext cx="951978" cy="97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A20952-2F2B-0049-A93B-F9FF5774B6B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72200" y="2768252"/>
            <a:ext cx="1493729" cy="85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0FED6C-E706-7C49-A0CC-5241481D81E9}"/>
              </a:ext>
            </a:extLst>
          </p:cNvPr>
          <p:cNvCxnSpPr>
            <a:cxnSpLocks/>
          </p:cNvCxnSpPr>
          <p:nvPr/>
        </p:nvCxnSpPr>
        <p:spPr>
          <a:xfrm>
            <a:off x="6178724" y="3438395"/>
            <a:ext cx="1474157" cy="18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26263-1DD1-C747-A8E4-1339CFA5E38A}"/>
              </a:ext>
            </a:extLst>
          </p:cNvPr>
          <p:cNvCxnSpPr>
            <a:cxnSpLocks/>
          </p:cNvCxnSpPr>
          <p:nvPr/>
        </p:nvCxnSpPr>
        <p:spPr>
          <a:xfrm flipV="1">
            <a:off x="6172200" y="3620022"/>
            <a:ext cx="1480681" cy="39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DD6848-C5E0-5E4C-BB0F-9D76EE082311}"/>
              </a:ext>
            </a:extLst>
          </p:cNvPr>
          <p:cNvCxnSpPr>
            <a:cxnSpLocks/>
          </p:cNvCxnSpPr>
          <p:nvPr/>
        </p:nvCxnSpPr>
        <p:spPr>
          <a:xfrm flipV="1">
            <a:off x="6185248" y="3665429"/>
            <a:ext cx="1467633" cy="9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EE2116-25B1-3841-AEF6-ED78B3CE19F3}"/>
              </a:ext>
            </a:extLst>
          </p:cNvPr>
          <p:cNvSpPr/>
          <p:nvPr/>
        </p:nvSpPr>
        <p:spPr>
          <a:xfrm>
            <a:off x="9244208" y="3378896"/>
            <a:ext cx="438411" cy="48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629AB-95AD-924C-8FE7-5395C9979A09}"/>
              </a:ext>
            </a:extLst>
          </p:cNvPr>
          <p:cNvCxnSpPr>
            <a:stCxn id="4" idx="3"/>
            <a:endCxn id="13" idx="2"/>
          </p:cNvCxnSpPr>
          <p:nvPr/>
        </p:nvCxnSpPr>
        <p:spPr>
          <a:xfrm>
            <a:off x="8617907" y="3620022"/>
            <a:ext cx="626301" cy="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BDEACE-7305-D74E-BD42-FA4137A4AB53}"/>
              </a:ext>
            </a:extLst>
          </p:cNvPr>
          <p:cNvSpPr txBox="1"/>
          <p:nvPr/>
        </p:nvSpPr>
        <p:spPr>
          <a:xfrm>
            <a:off x="8968635" y="3917008"/>
            <a:ext cx="98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apient Centro Slab" panose="02000503050000020004" pitchFamily="2" charset="0"/>
              </a:rPr>
              <a:t>Softmax</a:t>
            </a:r>
            <a:endParaRPr lang="en-US" sz="1600" dirty="0">
              <a:latin typeface="Sapient Centro Slab" panose="0200050305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E0DA8-0669-3B48-9A16-5CABD16DCA38}"/>
              </a:ext>
            </a:extLst>
          </p:cNvPr>
          <p:cNvSpPr txBox="1"/>
          <p:nvPr/>
        </p:nvSpPr>
        <p:spPr>
          <a:xfrm>
            <a:off x="9958191" y="3449540"/>
            <a:ext cx="19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Calculated rating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99CB01-3784-054E-A3E4-6C3E6D841A66}"/>
              </a:ext>
            </a:extLst>
          </p:cNvPr>
          <p:cNvCxnSpPr>
            <a:stCxn id="13" idx="6"/>
            <a:endCxn id="18" idx="1"/>
          </p:cNvCxnSpPr>
          <p:nvPr/>
        </p:nvCxnSpPr>
        <p:spPr>
          <a:xfrm>
            <a:off x="9682619" y="3623154"/>
            <a:ext cx="275572" cy="1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Embeddings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1E956-3BC7-FA4E-903A-6DF7165E600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Word Representations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24ED3-72E0-A44D-932D-D725B480DD36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 err="1"/>
              <a:t>deeplearning.ai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C575B-3088-F143-A7D7-498D313213FE}"/>
              </a:ext>
            </a:extLst>
          </p:cNvPr>
          <p:cNvSpPr txBox="1"/>
          <p:nvPr/>
        </p:nvSpPr>
        <p:spPr>
          <a:xfrm>
            <a:off x="1311008" y="1553378"/>
            <a:ext cx="37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 = [milk, butter, bread……&lt;UNK&gt;]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F402C-052E-0240-8923-BA597507C050}"/>
              </a:ext>
            </a:extLst>
          </p:cNvPr>
          <p:cNvSpPr txBox="1"/>
          <p:nvPr/>
        </p:nvSpPr>
        <p:spPr>
          <a:xfrm>
            <a:off x="6268598" y="1553378"/>
            <a:ext cx="253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| V | = 10,000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60CD5-709A-5F4A-AC7C-94BAB250E9C4}"/>
              </a:ext>
            </a:extLst>
          </p:cNvPr>
          <p:cNvSpPr txBox="1"/>
          <p:nvPr/>
        </p:nvSpPr>
        <p:spPr>
          <a:xfrm>
            <a:off x="638978" y="2963542"/>
            <a:ext cx="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512DE-EDF2-6C42-AE93-C81DD89EBE52}"/>
              </a:ext>
            </a:extLst>
          </p:cNvPr>
          <p:cNvSpPr txBox="1"/>
          <p:nvPr/>
        </p:nvSpPr>
        <p:spPr>
          <a:xfrm>
            <a:off x="1733320" y="2963542"/>
            <a:ext cx="112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Woman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1176-5377-8A48-A206-C9450F688465}"/>
              </a:ext>
            </a:extLst>
          </p:cNvPr>
          <p:cNvSpPr txBox="1"/>
          <p:nvPr/>
        </p:nvSpPr>
        <p:spPr>
          <a:xfrm>
            <a:off x="2937831" y="2963542"/>
            <a:ext cx="9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Queen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5399F-3902-2B4D-98F7-EC9FE73DCB4C}"/>
              </a:ext>
            </a:extLst>
          </p:cNvPr>
          <p:cNvSpPr txBox="1"/>
          <p:nvPr/>
        </p:nvSpPr>
        <p:spPr>
          <a:xfrm>
            <a:off x="3922005" y="2963542"/>
            <a:ext cx="9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King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1CC87D7B-54AA-D845-BBD1-8D3E90A0F34D}"/>
              </a:ext>
            </a:extLst>
          </p:cNvPr>
          <p:cNvSpPr/>
          <p:nvPr/>
        </p:nvSpPr>
        <p:spPr>
          <a:xfrm>
            <a:off x="554517" y="3569465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23864CDE-8643-484D-BA13-9B4BE02679AE}"/>
              </a:ext>
            </a:extLst>
          </p:cNvPr>
          <p:cNvSpPr/>
          <p:nvPr/>
        </p:nvSpPr>
        <p:spPr>
          <a:xfrm>
            <a:off x="958467" y="3536414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FF4A27-2085-114B-8CB0-27843100E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83277"/>
              </p:ext>
            </p:extLst>
          </p:nvPr>
        </p:nvGraphicFramePr>
        <p:xfrm>
          <a:off x="672029" y="3642185"/>
          <a:ext cx="355918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sp>
        <p:nvSpPr>
          <p:cNvPr id="18" name="Left Bracket 17">
            <a:extLst>
              <a:ext uri="{FF2B5EF4-FFF2-40B4-BE49-F238E27FC236}">
                <a16:creationId xmlns:a16="http://schemas.microsoft.com/office/drawing/2014/main" id="{75BBB84E-9603-B441-931B-3C9B6ED6C493}"/>
              </a:ext>
            </a:extLst>
          </p:cNvPr>
          <p:cNvSpPr/>
          <p:nvPr/>
        </p:nvSpPr>
        <p:spPr>
          <a:xfrm>
            <a:off x="1863690" y="3622712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144F3302-883A-5546-8116-BD96958ECD46}"/>
              </a:ext>
            </a:extLst>
          </p:cNvPr>
          <p:cNvSpPr/>
          <p:nvPr/>
        </p:nvSpPr>
        <p:spPr>
          <a:xfrm>
            <a:off x="2267640" y="3589661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D6E582-1504-B644-BF06-3E7406DD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61106"/>
              </p:ext>
            </p:extLst>
          </p:nvPr>
        </p:nvGraphicFramePr>
        <p:xfrm>
          <a:off x="1937132" y="3607296"/>
          <a:ext cx="351155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sp>
        <p:nvSpPr>
          <p:cNvPr id="24" name="Left Bracket 23">
            <a:extLst>
              <a:ext uri="{FF2B5EF4-FFF2-40B4-BE49-F238E27FC236}">
                <a16:creationId xmlns:a16="http://schemas.microsoft.com/office/drawing/2014/main" id="{F6C867FA-3CC3-1D4F-98D0-162B84F362BE}"/>
              </a:ext>
            </a:extLst>
          </p:cNvPr>
          <p:cNvSpPr/>
          <p:nvPr/>
        </p:nvSpPr>
        <p:spPr>
          <a:xfrm>
            <a:off x="2976396" y="3589661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2EC7ED82-4D16-BE41-B2FA-44964AA271E0}"/>
              </a:ext>
            </a:extLst>
          </p:cNvPr>
          <p:cNvSpPr/>
          <p:nvPr/>
        </p:nvSpPr>
        <p:spPr>
          <a:xfrm>
            <a:off x="3413397" y="3589661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DCEDF95-9024-4146-B41D-FF4C652B1327}"/>
              </a:ext>
            </a:extLst>
          </p:cNvPr>
          <p:cNvSpPr/>
          <p:nvPr/>
        </p:nvSpPr>
        <p:spPr>
          <a:xfrm>
            <a:off x="4146026" y="3622712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DBF6D763-CD43-C243-A6FA-15F393B38832}"/>
              </a:ext>
            </a:extLst>
          </p:cNvPr>
          <p:cNvSpPr/>
          <p:nvPr/>
        </p:nvSpPr>
        <p:spPr>
          <a:xfrm>
            <a:off x="4532159" y="3607296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3BCD531-6B53-2E44-A76B-5034648E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64593"/>
              </p:ext>
            </p:extLst>
          </p:nvPr>
        </p:nvGraphicFramePr>
        <p:xfrm>
          <a:off x="3120404" y="3622712"/>
          <a:ext cx="351155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1BF3A3-B235-6140-8261-1F76A1A5A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22157"/>
              </p:ext>
            </p:extLst>
          </p:nvPr>
        </p:nvGraphicFramePr>
        <p:xfrm>
          <a:off x="4209236" y="3675959"/>
          <a:ext cx="351155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8F78BF8-C99A-E34C-8662-A85F2CD67E33}"/>
              </a:ext>
            </a:extLst>
          </p:cNvPr>
          <p:cNvSpPr txBox="1"/>
          <p:nvPr/>
        </p:nvSpPr>
        <p:spPr>
          <a:xfrm>
            <a:off x="316803" y="2270817"/>
            <a:ext cx="58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apient Centro Slab" panose="02000503050000020004" pitchFamily="2" charset="0"/>
              </a:rPr>
              <a:t>1-hot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BB263-71CB-A941-8837-82B6A8CFD1A0}"/>
              </a:ext>
            </a:extLst>
          </p:cNvPr>
          <p:cNvSpPr txBox="1"/>
          <p:nvPr/>
        </p:nvSpPr>
        <p:spPr>
          <a:xfrm>
            <a:off x="351692" y="6050071"/>
            <a:ext cx="250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 Dimensions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B09E7-5C49-A947-9430-917AF402015C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849988" y="5561681"/>
            <a:ext cx="752543" cy="48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525D9-2F57-394B-A72D-4C02173A389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02531" y="5578207"/>
            <a:ext cx="510179" cy="47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EA1D2-DF37-5948-89CC-91E230472C8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02531" y="5594732"/>
            <a:ext cx="1624526" cy="45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41B2FB-C609-B641-95F6-E12D43E0C82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02531" y="5634401"/>
            <a:ext cx="2782282" cy="4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C278A8-44B7-C14B-8C72-68E2D3EBFF85}"/>
              </a:ext>
            </a:extLst>
          </p:cNvPr>
          <p:cNvSpPr txBox="1"/>
          <p:nvPr/>
        </p:nvSpPr>
        <p:spPr>
          <a:xfrm>
            <a:off x="7828767" y="2963542"/>
            <a:ext cx="39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a glass of </a:t>
            </a:r>
            <a:r>
              <a:rPr lang="en-US" dirty="0" err="1"/>
              <a:t>Orange_</a:t>
            </a:r>
            <a:r>
              <a:rPr lang="en-US" u="sng" dirty="0" err="1"/>
              <a:t>Juice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978665-74EF-4042-B2B8-3B7DFFCEB627}"/>
              </a:ext>
            </a:extLst>
          </p:cNvPr>
          <p:cNvSpPr txBox="1"/>
          <p:nvPr/>
        </p:nvSpPr>
        <p:spPr>
          <a:xfrm>
            <a:off x="7818329" y="3466670"/>
            <a:ext cx="39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a glass of Apple____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09523A-E092-E44D-A121-3C6A18741ACA}"/>
              </a:ext>
            </a:extLst>
          </p:cNvPr>
          <p:cNvSpPr txBox="1"/>
          <p:nvPr/>
        </p:nvSpPr>
        <p:spPr>
          <a:xfrm>
            <a:off x="4891211" y="2952231"/>
            <a:ext cx="113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Orange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41016C-97D1-5E45-83BB-7DE5C03475B9}"/>
              </a:ext>
            </a:extLst>
          </p:cNvPr>
          <p:cNvSpPr txBox="1"/>
          <p:nvPr/>
        </p:nvSpPr>
        <p:spPr>
          <a:xfrm>
            <a:off x="5810670" y="2963542"/>
            <a:ext cx="113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Feature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102B7-A90C-1449-AEC6-EF57ECD0000C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 err="1"/>
              <a:t>deeplearning.ai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50C80-D10A-0C40-BFFF-EF32FBC4A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" t="4486" r="1742" b="2883"/>
          <a:stretch/>
        </p:blipFill>
        <p:spPr>
          <a:xfrm>
            <a:off x="1324627" y="1140802"/>
            <a:ext cx="9695145" cy="52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37A3B-2C71-DC4D-8670-74CDBCE8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30" y="1146044"/>
            <a:ext cx="7494392" cy="504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E0D6A8-0EAF-E847-8B08-19A190F56CD9}"/>
              </a:ext>
            </a:extLst>
          </p:cNvPr>
          <p:cNvSpPr txBox="1"/>
          <p:nvPr/>
        </p:nvSpPr>
        <p:spPr>
          <a:xfrm>
            <a:off x="351691" y="509954"/>
            <a:ext cx="6612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One hot encoding vs 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C8B8D17-5B09-D949-BF34-A289285C807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Properties of 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20CB9-1D17-7C4C-AB6B-BB4E7E468C03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 err="1"/>
              <a:t>deeplearning.ai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203FD-1330-174C-8656-F9AD547B1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2" t="5427" r="2327" b="16369"/>
          <a:stretch/>
        </p:blipFill>
        <p:spPr>
          <a:xfrm>
            <a:off x="713984" y="1515648"/>
            <a:ext cx="10897643" cy="33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5ED0F0-D020-5D40-AF9C-A800CBD73CF6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Geometry with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C48193-565D-8E4C-9875-B6F68E8A5C86}"/>
              </a:ext>
            </a:extLst>
          </p:cNvPr>
          <p:cNvSpPr/>
          <p:nvPr/>
        </p:nvSpPr>
        <p:spPr>
          <a:xfrm>
            <a:off x="1839817" y="2049137"/>
            <a:ext cx="3371161" cy="264404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014035-ACE4-4F44-8B11-4CA4097DE46E}"/>
              </a:ext>
            </a:extLst>
          </p:cNvPr>
          <p:cNvSpPr/>
          <p:nvPr/>
        </p:nvSpPr>
        <p:spPr>
          <a:xfrm>
            <a:off x="2430049" y="3958225"/>
            <a:ext cx="137787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8D88A7-5897-AC4D-A8BF-E678FCD98BBB}"/>
              </a:ext>
            </a:extLst>
          </p:cNvPr>
          <p:cNvSpPr/>
          <p:nvPr/>
        </p:nvSpPr>
        <p:spPr>
          <a:xfrm>
            <a:off x="2832969" y="2945707"/>
            <a:ext cx="137787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78436-D439-E345-9AE6-ABA72C384A08}"/>
              </a:ext>
            </a:extLst>
          </p:cNvPr>
          <p:cNvSpPr/>
          <p:nvPr/>
        </p:nvSpPr>
        <p:spPr>
          <a:xfrm>
            <a:off x="3509373" y="3910209"/>
            <a:ext cx="137787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E6973-5146-5D4D-9060-8DD02710B023}"/>
              </a:ext>
            </a:extLst>
          </p:cNvPr>
          <p:cNvSpPr/>
          <p:nvPr/>
        </p:nvSpPr>
        <p:spPr>
          <a:xfrm>
            <a:off x="3837137" y="2872639"/>
            <a:ext cx="137787" cy="13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BF820-0E05-1440-A510-2BB8C2D8AAF9}"/>
              </a:ext>
            </a:extLst>
          </p:cNvPr>
          <p:cNvCxnSpPr>
            <a:cxnSpLocks/>
          </p:cNvCxnSpPr>
          <p:nvPr/>
        </p:nvCxnSpPr>
        <p:spPr>
          <a:xfrm flipV="1">
            <a:off x="2567836" y="3083493"/>
            <a:ext cx="334026" cy="8267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A39330-8939-794A-9599-323021CC3CF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78267" y="3025089"/>
            <a:ext cx="311140" cy="8851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17A755-0F35-4F44-A89D-9DCC78411DEB}"/>
              </a:ext>
            </a:extLst>
          </p:cNvPr>
          <p:cNvSpPr txBox="1"/>
          <p:nvPr/>
        </p:nvSpPr>
        <p:spPr>
          <a:xfrm>
            <a:off x="2150300" y="4062609"/>
            <a:ext cx="7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B8172-A527-904E-8B49-EB7636609A8A}"/>
              </a:ext>
            </a:extLst>
          </p:cNvPr>
          <p:cNvSpPr txBox="1"/>
          <p:nvPr/>
        </p:nvSpPr>
        <p:spPr>
          <a:xfrm>
            <a:off x="2678479" y="2523999"/>
            <a:ext cx="95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BCF36-4656-A44C-BF74-4DACAE0327F0}"/>
              </a:ext>
            </a:extLst>
          </p:cNvPr>
          <p:cNvSpPr txBox="1"/>
          <p:nvPr/>
        </p:nvSpPr>
        <p:spPr>
          <a:xfrm>
            <a:off x="3279728" y="4102275"/>
            <a:ext cx="7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CE5E0-641B-CD4B-AC3A-EBA86D4FAA0B}"/>
              </a:ext>
            </a:extLst>
          </p:cNvPr>
          <p:cNvSpPr txBox="1"/>
          <p:nvPr/>
        </p:nvSpPr>
        <p:spPr>
          <a:xfrm>
            <a:off x="3795382" y="2538613"/>
            <a:ext cx="82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A3743-A1B8-5B4B-B495-09E482FBBEFF}"/>
              </a:ext>
            </a:extLst>
          </p:cNvPr>
          <p:cNvSpPr/>
          <p:nvPr/>
        </p:nvSpPr>
        <p:spPr>
          <a:xfrm>
            <a:off x="6814159" y="2945707"/>
            <a:ext cx="4296427" cy="127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C83C4-DD18-164C-AEF8-F88A416BB0BB}"/>
              </a:ext>
            </a:extLst>
          </p:cNvPr>
          <p:cNvSpPr txBox="1"/>
          <p:nvPr/>
        </p:nvSpPr>
        <p:spPr>
          <a:xfrm>
            <a:off x="7002049" y="3281819"/>
            <a:ext cx="14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sz="1200" dirty="0" err="1"/>
              <a:t>man</a:t>
            </a:r>
            <a:r>
              <a:rPr lang="en-US" sz="1200" dirty="0"/>
              <a:t> </a:t>
            </a:r>
            <a:r>
              <a:rPr lang="en-US" dirty="0"/>
              <a:t>– </a:t>
            </a:r>
            <a:r>
              <a:rPr lang="en-US" dirty="0" err="1"/>
              <a:t>E</a:t>
            </a:r>
            <a:r>
              <a:rPr lang="en-US" sz="1200" dirty="0" err="1"/>
              <a:t>woman</a:t>
            </a:r>
            <a:r>
              <a:rPr lang="en-US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E4A2BC-491C-CB4A-B2A8-80D22697DFEE}"/>
              </a:ext>
            </a:extLst>
          </p:cNvPr>
          <p:cNvSpPr txBox="1"/>
          <p:nvPr/>
        </p:nvSpPr>
        <p:spPr>
          <a:xfrm>
            <a:off x="8605230" y="3281819"/>
            <a:ext cx="14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sz="1200" dirty="0"/>
              <a:t>king </a:t>
            </a:r>
            <a:r>
              <a:rPr lang="en-US" dirty="0"/>
              <a:t>– </a:t>
            </a:r>
            <a:r>
              <a:rPr lang="en-US" dirty="0" err="1"/>
              <a:t>E</a:t>
            </a:r>
            <a:r>
              <a:rPr lang="en-US" sz="1200" dirty="0" err="1"/>
              <a:t>Queen</a:t>
            </a:r>
            <a:r>
              <a:rPr lang="en-US" sz="1200" dirty="0"/>
              <a:t> </a:t>
            </a:r>
          </a:p>
        </p:txBody>
      </p:sp>
      <p:sp>
        <p:nvSpPr>
          <p:cNvPr id="22" name="Punched Tape 21">
            <a:extLst>
              <a:ext uri="{FF2B5EF4-FFF2-40B4-BE49-F238E27FC236}">
                <a16:creationId xmlns:a16="http://schemas.microsoft.com/office/drawing/2014/main" id="{9237C57D-E20D-BF45-A810-006359066980}"/>
              </a:ext>
            </a:extLst>
          </p:cNvPr>
          <p:cNvSpPr/>
          <p:nvPr/>
        </p:nvSpPr>
        <p:spPr>
          <a:xfrm>
            <a:off x="8404964" y="3428907"/>
            <a:ext cx="200266" cy="11700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5ED0F0-D020-5D40-AF9C-A800CBD73CF6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Geometry with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48FCE-4C7D-4146-B02E-3BEF5D44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7" y="2968668"/>
            <a:ext cx="11198112" cy="9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4C1DF53-9380-6E41-9F13-83205D009CF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Embedding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CE7B3-923B-AD4B-A95B-C067310C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43" y="1181224"/>
            <a:ext cx="8338681" cy="51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216</Words>
  <Application>Microsoft Macintosh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Sapient Centro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371</cp:revision>
  <dcterms:created xsi:type="dcterms:W3CDTF">2018-07-06T14:54:25Z</dcterms:created>
  <dcterms:modified xsi:type="dcterms:W3CDTF">2018-12-06T17:09:37Z</dcterms:modified>
</cp:coreProperties>
</file>