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83" r:id="rId3"/>
    <p:sldId id="292" r:id="rId4"/>
    <p:sldId id="285" r:id="rId5"/>
    <p:sldId id="286" r:id="rId6"/>
    <p:sldId id="287" r:id="rId7"/>
    <p:sldId id="288" r:id="rId8"/>
    <p:sldId id="289"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075"/>
  </p:normalViewPr>
  <p:slideViewPr>
    <p:cSldViewPr snapToGrid="0" snapToObjects="1" showGuides="1">
      <p:cViewPr varScale="1">
        <p:scale>
          <a:sx n="65" d="100"/>
          <a:sy n="65" d="100"/>
        </p:scale>
        <p:origin x="216" y="48"/>
      </p:cViewPr>
      <p:guideLst>
        <p:guide orient="horz" pos="216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489BD-80D8-044E-B489-6491FE1C3B4A}" type="datetimeFigureOut">
              <a:rPr lang="en-US" smtClean="0"/>
              <a:t>10/17/2018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A8EA-D741-D444-B446-BC41459973B6}" type="slidenum">
              <a:rPr lang="en-US" smtClean="0"/>
              <a:t>‹#›</a:t>
            </a:fld>
            <a:endParaRPr lang="en-US"/>
          </a:p>
        </p:txBody>
      </p:sp>
    </p:spTree>
    <p:extLst>
      <p:ext uri="{BB962C8B-B14F-4D97-AF65-F5344CB8AC3E}">
        <p14:creationId xmlns:p14="http://schemas.microsoft.com/office/powerpoint/2010/main" val="39120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fld id="{2599A8EA-D741-D444-B446-BC41459973B6}" type="slidenum">
              <a:rPr lang="en-US" smtClean="0"/>
              <a:t>1</a:t>
            </a:fld>
            <a:endParaRPr lang="en-US"/>
          </a:p>
        </p:txBody>
      </p:sp>
    </p:spTree>
    <p:extLst>
      <p:ext uri="{BB962C8B-B14F-4D97-AF65-F5344CB8AC3E}">
        <p14:creationId xmlns:p14="http://schemas.microsoft.com/office/powerpoint/2010/main" val="3197245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fld id="{2599A8EA-D741-D444-B446-BC41459973B6}" type="slidenum">
              <a:rPr lang="en-US" smtClean="0"/>
              <a:t>2</a:t>
            </a:fld>
            <a:endParaRPr lang="en-US"/>
          </a:p>
        </p:txBody>
      </p:sp>
    </p:spTree>
    <p:extLst>
      <p:ext uri="{BB962C8B-B14F-4D97-AF65-F5344CB8AC3E}">
        <p14:creationId xmlns:p14="http://schemas.microsoft.com/office/powerpoint/2010/main" val="293538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99A8EA-D741-D444-B446-BC41459973B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08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3B73-D3A0-E346-AF02-5B494119A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902861-5E7B-B445-B394-477986DA1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BA9330-F4EB-2049-A662-CA5BB25F12C1}"/>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7DFC5741-D5D9-AD45-A9D4-2CC7234C5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E294B-1C44-034E-81BA-7AC2307A925C}"/>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58849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CF10-FDDA-4247-BA44-F9AB1F5865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F373C-F426-6142-95DE-546B38137D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92CD7-E981-BD48-815C-C972AF8E66F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C98F8B95-2506-214E-BAD8-0C39DE252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C01CD-6614-0140-BC0E-FB707BDB50A7}"/>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71336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7D2F29-599D-894D-A2AC-948BA1C131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B78CBC-89EA-F743-9563-088BFE4BE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DCE7-C62A-7D45-BB28-95799608E828}"/>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92540C40-59E1-9D4A-B3C1-16E378920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B3596-D960-1E40-9143-DE2DE64A921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70940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3AE2-D1EA-D340-9018-81E5356AC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D31BC-13B1-2745-912D-61C4D87861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EFF77-9A40-BA48-8945-AC2567207AE0}"/>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C73DF029-0B31-3841-BCBB-F2F3A5DBD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C0977-E4FB-F740-A71E-201ADF7308E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34034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D7C3-2EB8-B847-8CCF-2716AD140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E3D536-9BFE-D842-AC02-294A853BE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85F5B8-AF08-D94B-B65F-CD8C088EE080}"/>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6E0C840A-DDC7-8045-A493-68E3387F5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ACB96-344B-714E-8A2D-57E1DF2AE4AF}"/>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419648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F939-6627-AC48-8C11-E6757AE33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F869F-05C8-9340-8B32-45CD6221B0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98768-657E-4A4B-8480-CF60BC29A2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76835-CE5F-6349-9DEF-A64FC8354EB3}"/>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28EC24FF-FB38-6646-9D18-47266D9FA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99416-B1F2-A24E-96F0-A23709A30A68}"/>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66071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EA8E-F8B7-EF48-BF9B-4B79B72212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BE4929-2443-EE4B-AD04-7C1F48D98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2F4983-5C11-9A4A-84E1-CA3B26721A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9162E-EFC8-EC4D-90BD-8BD1D3B17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9F158B-C26E-0945-A8A7-67BB4D4E8F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E70C9-71D0-974D-919F-2CC072A16DBE}"/>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8" name="Footer Placeholder 7">
            <a:extLst>
              <a:ext uri="{FF2B5EF4-FFF2-40B4-BE49-F238E27FC236}">
                <a16:creationId xmlns:a16="http://schemas.microsoft.com/office/drawing/2014/main" id="{98DF0EEB-44C4-2048-97F7-A33E3DCE69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76E34-C174-434B-AAD1-F88A9D72C60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69803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A2FC-0593-CF49-B5F9-84AED57EBA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DE74F-2858-4E40-9E98-D2B9C765590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4" name="Footer Placeholder 3">
            <a:extLst>
              <a:ext uri="{FF2B5EF4-FFF2-40B4-BE49-F238E27FC236}">
                <a16:creationId xmlns:a16="http://schemas.microsoft.com/office/drawing/2014/main" id="{9CB688E8-5B34-B947-94E6-409656EBAC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49515-F72B-E748-A4A1-FFEA0C5C26D8}"/>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270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FD1BD-46D9-A64D-9C36-D870E01BCFD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3" name="Footer Placeholder 2">
            <a:extLst>
              <a:ext uri="{FF2B5EF4-FFF2-40B4-BE49-F238E27FC236}">
                <a16:creationId xmlns:a16="http://schemas.microsoft.com/office/drawing/2014/main" id="{F5BB5F9B-A949-C042-85EC-36639049F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9BAA6B-E8B7-E54D-8429-7A2E486F23C1}"/>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44316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C90E-DC64-184F-BEE1-0F37A6A20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8631A-C5B2-2140-A669-2D556CC88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F0E820-C416-F947-9609-7F9DB61D0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D141E3-385E-2C47-8A51-4236D351EA74}"/>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6625EFE8-83BA-B04C-B994-DA6D3336D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D007D-4E2A-8948-BC96-56F3873961B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255344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0A66-8895-DA4A-8888-1B96218D3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7E962D-9053-4C4A-9A44-7661BF033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EAB64-DA1B-6546-80B0-28CAFC99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4656F1-3D1C-6341-A486-CFEF9650616C}"/>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ED6CA5F9-07B8-504B-AC2E-129A12CD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2ADBC-0E88-B24C-A9F1-AF6A10A86730}"/>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74393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1AB5E-E729-CA47-A8F3-EE62E2171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1B966C-BB62-F54F-B680-4CFF44493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8336E-2269-3841-BBC9-5915AA5CB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8C79EEA0-432F-9348-A171-7A160309F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0849AD-9301-3A43-9349-B31033AD4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A1C24-5631-0942-88C7-6346551B0121}" type="slidenum">
              <a:rPr lang="en-US" smtClean="0"/>
              <a:t>‹#›</a:t>
            </a:fld>
            <a:endParaRPr lang="en-US"/>
          </a:p>
        </p:txBody>
      </p:sp>
    </p:spTree>
    <p:extLst>
      <p:ext uri="{BB962C8B-B14F-4D97-AF65-F5344CB8AC3E}">
        <p14:creationId xmlns:p14="http://schemas.microsoft.com/office/powerpoint/2010/main" val="238223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C5BCD-F5D3-724B-A504-3A372125C163}"/>
              </a:ext>
            </a:extLst>
          </p:cNvPr>
          <p:cNvPicPr>
            <a:picLocks noChangeAspect="1"/>
          </p:cNvPicPr>
          <p:nvPr/>
        </p:nvPicPr>
        <p:blipFill>
          <a:blip r:embed="rId3"/>
          <a:stretch>
            <a:fillRect/>
          </a:stretch>
        </p:blipFill>
        <p:spPr>
          <a:xfrm>
            <a:off x="3003550" y="387350"/>
            <a:ext cx="6184900" cy="6083300"/>
          </a:xfrm>
          <a:prstGeom prst="rect">
            <a:avLst/>
          </a:prstGeom>
        </p:spPr>
      </p:pic>
    </p:spTree>
    <p:extLst>
      <p:ext uri="{BB962C8B-B14F-4D97-AF65-F5344CB8AC3E}">
        <p14:creationId xmlns:p14="http://schemas.microsoft.com/office/powerpoint/2010/main" val="1696842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355"/>
          </a:xfrm>
          <a:solidFill>
            <a:schemeClr val="accent1">
              <a:lumMod val="20000"/>
              <a:lumOff val="80000"/>
            </a:schemeClr>
          </a:solidFill>
        </p:spPr>
        <p:txBody>
          <a:bodyPr>
            <a:normAutofit/>
          </a:bodyPr>
          <a:lstStyle/>
          <a:p>
            <a:pPr algn="ctr"/>
            <a:r>
              <a:rPr lang="en-US" sz="3200" b="1" dirty="0"/>
              <a:t>Prediction</a:t>
            </a:r>
          </a:p>
        </p:txBody>
      </p:sp>
      <p:sp>
        <p:nvSpPr>
          <p:cNvPr id="3" name="Content Placeholder 2"/>
          <p:cNvSpPr>
            <a:spLocks noGrp="1"/>
          </p:cNvSpPr>
          <p:nvPr>
            <p:ph idx="1"/>
          </p:nvPr>
        </p:nvSpPr>
        <p:spPr/>
        <p:txBody>
          <a:bodyPr/>
          <a:lstStyle/>
          <a:p>
            <a:pPr marL="0" indent="0">
              <a:buNone/>
            </a:pPr>
            <a:r>
              <a:rPr lang="en-US" sz="1800" dirty="0"/>
              <a:t>Machine learning is using data to answer questions. So Prediction, or inference, is the step where we get to answer some questions. This is the point of all this work, where the value of machine learning is realized.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34" y="2635055"/>
            <a:ext cx="2079523" cy="2079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967" y="2635055"/>
            <a:ext cx="3873909" cy="2179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199" y="2635055"/>
            <a:ext cx="2143125" cy="2143125"/>
          </a:xfrm>
          <a:prstGeom prst="rect">
            <a:avLst/>
          </a:prstGeom>
        </p:spPr>
      </p:pic>
    </p:spTree>
    <p:extLst>
      <p:ext uri="{BB962C8B-B14F-4D97-AF65-F5344CB8AC3E}">
        <p14:creationId xmlns:p14="http://schemas.microsoft.com/office/powerpoint/2010/main" val="383190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8409-E0BD-7143-A2E4-24AD57B9DA34}"/>
              </a:ext>
            </a:extLst>
          </p:cNvPr>
          <p:cNvSpPr txBox="1"/>
          <p:nvPr/>
        </p:nvSpPr>
        <p:spPr>
          <a:xfrm>
            <a:off x="3400425" y="2286000"/>
            <a:ext cx="6529388" cy="2308324"/>
          </a:xfrm>
          <a:prstGeom prst="rect">
            <a:avLst/>
          </a:prstGeom>
          <a:noFill/>
        </p:spPr>
        <p:txBody>
          <a:bodyPr wrap="square" rtlCol="0">
            <a:spAutoFit/>
          </a:bodyPr>
          <a:lstStyle/>
          <a:p>
            <a:pPr algn="ctr"/>
            <a:r>
              <a:rPr lang="en-US" sz="4800" dirty="0" smtClean="0"/>
              <a:t>Approach To solve the Machine Learning problem</a:t>
            </a:r>
            <a:endParaRPr lang="en-US" sz="4800" dirty="0"/>
          </a:p>
        </p:txBody>
      </p:sp>
    </p:spTree>
    <p:extLst>
      <p:ext uri="{BB962C8B-B14F-4D97-AF65-F5344CB8AC3E}">
        <p14:creationId xmlns:p14="http://schemas.microsoft.com/office/powerpoint/2010/main" val="116927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169"/>
          </a:xfrm>
          <a:solidFill>
            <a:schemeClr val="accent1">
              <a:lumMod val="20000"/>
              <a:lumOff val="80000"/>
            </a:schemeClr>
          </a:solidFill>
        </p:spPr>
        <p:txBody>
          <a:bodyPr>
            <a:normAutofit/>
          </a:bodyPr>
          <a:lstStyle/>
          <a:p>
            <a:pPr algn="ctr"/>
            <a:r>
              <a:rPr lang="en-US" sz="3200" b="1" dirty="0"/>
              <a:t>Approach To solve the Machine Learning P</a:t>
            </a:r>
            <a:r>
              <a:rPr lang="en-US" sz="3200" b="1" dirty="0" smtClean="0"/>
              <a:t>roblem</a:t>
            </a:r>
            <a:endParaRPr lang="en-US" sz="3200" dirty="0"/>
          </a:p>
        </p:txBody>
      </p:sp>
      <p:sp>
        <p:nvSpPr>
          <p:cNvPr id="18" name="Rectangle 17"/>
          <p:cNvSpPr/>
          <p:nvPr/>
        </p:nvSpPr>
        <p:spPr>
          <a:xfrm>
            <a:off x="2830708" y="2095260"/>
            <a:ext cx="2447876" cy="397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Prediction on real worl</a:t>
            </a:r>
            <a:r>
              <a:rPr lang="en-US" sz="1400" dirty="0" smtClean="0"/>
              <a:t>d data</a:t>
            </a:r>
            <a:endParaRPr lang="en-US" sz="1400" dirty="0"/>
          </a:p>
        </p:txBody>
      </p:sp>
      <p:sp>
        <p:nvSpPr>
          <p:cNvPr id="19" name="Rectangle 18"/>
          <p:cNvSpPr/>
          <p:nvPr/>
        </p:nvSpPr>
        <p:spPr>
          <a:xfrm>
            <a:off x="3755387" y="2743200"/>
            <a:ext cx="2248370" cy="342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Parameter tuning</a:t>
            </a:r>
            <a:endParaRPr lang="en-US" sz="1400" dirty="0" smtClean="0"/>
          </a:p>
        </p:txBody>
      </p:sp>
      <p:sp>
        <p:nvSpPr>
          <p:cNvPr id="20" name="Rectangle 19"/>
          <p:cNvSpPr/>
          <p:nvPr/>
        </p:nvSpPr>
        <p:spPr>
          <a:xfrm>
            <a:off x="4530437" y="3333524"/>
            <a:ext cx="2248370" cy="342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Evaluation</a:t>
            </a:r>
            <a:endParaRPr lang="en-US" sz="1400" dirty="0"/>
          </a:p>
        </p:txBody>
      </p:sp>
      <p:sp>
        <p:nvSpPr>
          <p:cNvPr id="21" name="Rectangle 20"/>
          <p:cNvSpPr/>
          <p:nvPr/>
        </p:nvSpPr>
        <p:spPr>
          <a:xfrm>
            <a:off x="5485820" y="3926048"/>
            <a:ext cx="2248370" cy="342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Train Model</a:t>
            </a:r>
            <a:endParaRPr lang="en-US" sz="1400" dirty="0"/>
          </a:p>
        </p:txBody>
      </p:sp>
      <p:sp>
        <p:nvSpPr>
          <p:cNvPr id="22" name="Rectangle 21"/>
          <p:cNvSpPr/>
          <p:nvPr/>
        </p:nvSpPr>
        <p:spPr>
          <a:xfrm>
            <a:off x="6245631" y="4558699"/>
            <a:ext cx="2248370" cy="342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Choosing a model</a:t>
            </a:r>
            <a:endParaRPr lang="en-US" sz="1400" dirty="0"/>
          </a:p>
        </p:txBody>
      </p:sp>
      <p:sp>
        <p:nvSpPr>
          <p:cNvPr id="23" name="Rectangle 22"/>
          <p:cNvSpPr/>
          <p:nvPr/>
        </p:nvSpPr>
        <p:spPr>
          <a:xfrm>
            <a:off x="7154489" y="5186552"/>
            <a:ext cx="2248370" cy="342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Preparation</a:t>
            </a:r>
            <a:endParaRPr lang="en-US" sz="1400" dirty="0"/>
          </a:p>
        </p:txBody>
      </p:sp>
      <p:sp>
        <p:nvSpPr>
          <p:cNvPr id="24" name="Rectangle 23"/>
          <p:cNvSpPr/>
          <p:nvPr/>
        </p:nvSpPr>
        <p:spPr>
          <a:xfrm>
            <a:off x="7974232" y="5814405"/>
            <a:ext cx="2685818" cy="34886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t>
            </a:r>
            <a:r>
              <a:rPr lang="en-US" sz="1400" dirty="0" smtClean="0"/>
              <a:t>a  Collection</a:t>
            </a:r>
            <a:endParaRPr lang="en-US" sz="1400" dirty="0"/>
          </a:p>
        </p:txBody>
      </p:sp>
      <p:sp>
        <p:nvSpPr>
          <p:cNvPr id="27" name="Content Placeholder 26"/>
          <p:cNvSpPr>
            <a:spLocks noGrp="1"/>
          </p:cNvSpPr>
          <p:nvPr>
            <p:ph idx="1"/>
          </p:nvPr>
        </p:nvSpPr>
        <p:spPr>
          <a:xfrm>
            <a:off x="1470536" y="2095260"/>
            <a:ext cx="345348" cy="4212881"/>
          </a:xfrm>
          <a:prstGeom prst="up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2914302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515"/>
          </a:xfrm>
          <a:solidFill>
            <a:schemeClr val="accent1">
              <a:lumMod val="20000"/>
              <a:lumOff val="80000"/>
            </a:schemeClr>
          </a:solidFill>
        </p:spPr>
        <p:txBody>
          <a:bodyPr>
            <a:normAutofit/>
          </a:bodyPr>
          <a:lstStyle/>
          <a:p>
            <a:pPr algn="ctr"/>
            <a:r>
              <a:rPr lang="en-US" sz="3200" b="1" dirty="0" smtClean="0"/>
              <a:t>Collection of Data</a:t>
            </a:r>
            <a:endParaRPr lang="en-US" sz="3200" b="1" dirty="0"/>
          </a:p>
        </p:txBody>
      </p:sp>
      <p:sp>
        <p:nvSpPr>
          <p:cNvPr id="3" name="Content Placeholder 2"/>
          <p:cNvSpPr>
            <a:spLocks noGrp="1"/>
          </p:cNvSpPr>
          <p:nvPr>
            <p:ph idx="1"/>
          </p:nvPr>
        </p:nvSpPr>
        <p:spPr/>
        <p:txBody>
          <a:bodyPr>
            <a:normAutofit/>
          </a:bodyPr>
          <a:lstStyle/>
          <a:p>
            <a:r>
              <a:rPr lang="en-US" sz="1800" dirty="0"/>
              <a:t>This step is very important because the quality and quantity of data that you gather will directly determine how good your predictive model can be.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870" y="2557106"/>
            <a:ext cx="3790335" cy="2242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393" y="2557106"/>
            <a:ext cx="4901497" cy="30058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515" y="4575004"/>
            <a:ext cx="2857500" cy="1600200"/>
          </a:xfrm>
          <a:prstGeom prst="rect">
            <a:avLst/>
          </a:prstGeom>
        </p:spPr>
      </p:pic>
    </p:spTree>
    <p:extLst>
      <p:ext uri="{BB962C8B-B14F-4D97-AF65-F5344CB8AC3E}">
        <p14:creationId xmlns:p14="http://schemas.microsoft.com/office/powerpoint/2010/main" val="766497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a:solidFill>
            <a:schemeClr val="accent1">
              <a:lumMod val="20000"/>
              <a:lumOff val="80000"/>
            </a:schemeClr>
          </a:solidFill>
        </p:spPr>
        <p:txBody>
          <a:bodyPr>
            <a:normAutofit/>
          </a:bodyPr>
          <a:lstStyle/>
          <a:p>
            <a:pPr algn="ctr"/>
            <a:r>
              <a:rPr lang="en-US" sz="3200" b="1" dirty="0"/>
              <a:t>Data </a:t>
            </a:r>
            <a:r>
              <a:rPr lang="en-US" sz="3200" b="1" dirty="0" smtClean="0"/>
              <a:t>Preparation</a:t>
            </a:r>
            <a:endParaRPr lang="en-US" sz="3200" b="1" dirty="0"/>
          </a:p>
        </p:txBody>
      </p:sp>
      <p:sp>
        <p:nvSpPr>
          <p:cNvPr id="3" name="Content Placeholder 2"/>
          <p:cNvSpPr>
            <a:spLocks noGrp="1"/>
          </p:cNvSpPr>
          <p:nvPr>
            <p:ph idx="1"/>
          </p:nvPr>
        </p:nvSpPr>
        <p:spPr>
          <a:xfrm>
            <a:off x="838200" y="1651819"/>
            <a:ext cx="10515600" cy="4525144"/>
          </a:xfrm>
        </p:spPr>
        <p:txBody>
          <a:bodyPr>
            <a:normAutofit/>
          </a:bodyPr>
          <a:lstStyle/>
          <a:p>
            <a:pPr marL="0" indent="0">
              <a:buNone/>
            </a:pPr>
            <a:r>
              <a:rPr lang="en-US" sz="1900" dirty="0"/>
              <a:t>Data preparation, where we load our data into a suitable place and prepare it for use in our machine learning training</a:t>
            </a:r>
            <a:r>
              <a:rPr lang="en-US" sz="1900" dirty="0" smtClean="0"/>
              <a:t>.</a:t>
            </a:r>
          </a:p>
          <a:p>
            <a:pPr marL="0" indent="0">
              <a:buNone/>
            </a:pPr>
            <a:r>
              <a:rPr lang="en-US" sz="1900" dirty="0" smtClean="0"/>
              <a:t>  This </a:t>
            </a:r>
            <a:r>
              <a:rPr lang="en-US" sz="1900" dirty="0"/>
              <a:t>is also a good time to do any pertinent visualizations of your data, to help you see if there are any relevant relationships between different variables you can take advantage of, as well as show you if there are any data imbalances</a:t>
            </a:r>
            <a:r>
              <a:rPr lang="en-US" sz="1900" dirty="0" smtClean="0"/>
              <a:t>.</a:t>
            </a:r>
          </a:p>
          <a:p>
            <a:pPr marL="0" indent="0">
              <a:buNone/>
            </a:pPr>
            <a:r>
              <a:rPr lang="en-US" sz="1800" dirty="0" smtClean="0"/>
              <a:t>We’ll </a:t>
            </a:r>
            <a:r>
              <a:rPr lang="en-US" sz="1800" dirty="0"/>
              <a:t>also need to split the data in two parts. The first part, used in training our model, will be the majority of the dataset. The second part will be used for evaluating our trained model’s performance. We don’t want to use the same data that the model was trained on for evaluation, since it could then just memorize the “questions”, just as you wouldn’t use the same questions from your math homework on the exam.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7" y="4332339"/>
            <a:ext cx="10132142" cy="2093976"/>
          </a:xfrm>
          <a:prstGeom prst="rect">
            <a:avLst/>
          </a:prstGeom>
        </p:spPr>
      </p:pic>
    </p:spTree>
    <p:extLst>
      <p:ext uri="{BB962C8B-B14F-4D97-AF65-F5344CB8AC3E}">
        <p14:creationId xmlns:p14="http://schemas.microsoft.com/office/powerpoint/2010/main" val="1607788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a:solidFill>
            <a:schemeClr val="accent1">
              <a:lumMod val="20000"/>
              <a:lumOff val="80000"/>
            </a:schemeClr>
          </a:solidFill>
        </p:spPr>
        <p:txBody>
          <a:bodyPr>
            <a:normAutofit/>
          </a:bodyPr>
          <a:lstStyle/>
          <a:p>
            <a:pPr algn="ctr"/>
            <a:r>
              <a:rPr lang="en-US" sz="3200" b="1" dirty="0"/>
              <a:t>Choosing a model</a:t>
            </a:r>
          </a:p>
        </p:txBody>
      </p:sp>
      <p:sp>
        <p:nvSpPr>
          <p:cNvPr id="3" name="Content Placeholder 2"/>
          <p:cNvSpPr>
            <a:spLocks noGrp="1"/>
          </p:cNvSpPr>
          <p:nvPr>
            <p:ph idx="1"/>
          </p:nvPr>
        </p:nvSpPr>
        <p:spPr/>
        <p:txBody>
          <a:bodyPr>
            <a:normAutofit/>
          </a:bodyPr>
          <a:lstStyle/>
          <a:p>
            <a:pPr marL="0" indent="0">
              <a:buNone/>
            </a:pPr>
            <a:r>
              <a:rPr lang="en-US" sz="1800" dirty="0"/>
              <a:t>The next step in our workflow is choosing a model. There are many models that researchers and data scientists have created over the years. Some are very well suited for image data, others for sequences (like text, or music), some for numerical data, others for text-based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375" y="3344990"/>
            <a:ext cx="3797249" cy="2526897"/>
          </a:xfrm>
          <a:prstGeom prst="rect">
            <a:avLst/>
          </a:prstGeom>
        </p:spPr>
      </p:pic>
    </p:spTree>
    <p:extLst>
      <p:ext uri="{BB962C8B-B14F-4D97-AF65-F5344CB8AC3E}">
        <p14:creationId xmlns:p14="http://schemas.microsoft.com/office/powerpoint/2010/main" val="3459835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a:solidFill>
            <a:schemeClr val="accent1">
              <a:lumMod val="20000"/>
              <a:lumOff val="80000"/>
            </a:schemeClr>
          </a:solidFill>
        </p:spPr>
        <p:txBody>
          <a:bodyPr/>
          <a:lstStyle/>
          <a:p>
            <a:pPr algn="ctr"/>
            <a:r>
              <a:rPr lang="en-US" sz="3200" b="1" dirty="0" smtClean="0"/>
              <a:t>Train Model</a:t>
            </a:r>
            <a:endParaRPr lang="en-US" sz="3200" b="1" dirty="0"/>
          </a:p>
        </p:txBody>
      </p:sp>
      <p:sp>
        <p:nvSpPr>
          <p:cNvPr id="3" name="Content Placeholder 2"/>
          <p:cNvSpPr>
            <a:spLocks noGrp="1"/>
          </p:cNvSpPr>
          <p:nvPr>
            <p:ph idx="1"/>
          </p:nvPr>
        </p:nvSpPr>
        <p:spPr/>
        <p:txBody>
          <a:bodyPr/>
          <a:lstStyle/>
          <a:p>
            <a:pPr marL="0" indent="0">
              <a:buNone/>
            </a:pPr>
            <a:r>
              <a:rPr lang="en-US" sz="1800" dirty="0"/>
              <a:t>Now we move onto what is often considered the bulk of machine learning — the training. In this step, we will use our data to incrementally improve our model’s ability to predict the correct results</a:t>
            </a:r>
            <a:r>
              <a:rPr lang="en-US" sz="1800" dirty="0" smtClean="0"/>
              <a:t>.</a:t>
            </a:r>
          </a:p>
          <a:p>
            <a:pPr marL="0" indent="0">
              <a:buNone/>
            </a:pPr>
            <a:r>
              <a:rPr lang="en-US" sz="1800" dirty="0" smtClean="0"/>
              <a:t>In </a:t>
            </a:r>
            <a:r>
              <a:rPr lang="en-US" sz="1800" dirty="0"/>
              <a:t>some ways, this is similar to someone first learning to drive. At first, they don’t know how any of the pedals, knobs, and switches work, or when any of them should be </a:t>
            </a:r>
            <a:r>
              <a:rPr lang="en-US" sz="1800" dirty="0" smtClean="0"/>
              <a:t>used. However</a:t>
            </a:r>
            <a:r>
              <a:rPr lang="en-US" sz="1800" dirty="0"/>
              <a:t>, after lots of practice and correcting </a:t>
            </a:r>
            <a:r>
              <a:rPr lang="en-US" sz="1800" dirty="0" smtClean="0"/>
              <a:t>their </a:t>
            </a:r>
            <a:r>
              <a:rPr lang="en-US" sz="1800" dirty="0"/>
              <a:t>mistakes, a licensed driver emerges.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459" y="3495368"/>
            <a:ext cx="3153082" cy="2406445"/>
          </a:xfrm>
          <a:prstGeom prst="rect">
            <a:avLst/>
          </a:prstGeom>
        </p:spPr>
      </p:pic>
    </p:spTree>
    <p:extLst>
      <p:ext uri="{BB962C8B-B14F-4D97-AF65-F5344CB8AC3E}">
        <p14:creationId xmlns:p14="http://schemas.microsoft.com/office/powerpoint/2010/main" val="3466250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a:solidFill>
            <a:schemeClr val="accent1">
              <a:lumMod val="20000"/>
              <a:lumOff val="80000"/>
            </a:schemeClr>
          </a:solidFill>
        </p:spPr>
        <p:txBody>
          <a:bodyPr/>
          <a:lstStyle/>
          <a:p>
            <a:pPr algn="ctr"/>
            <a:r>
              <a:rPr lang="en-US" sz="3200" b="1" dirty="0"/>
              <a:t>Evaluation</a:t>
            </a:r>
          </a:p>
        </p:txBody>
      </p:sp>
      <p:sp>
        <p:nvSpPr>
          <p:cNvPr id="3" name="Content Placeholder 2"/>
          <p:cNvSpPr>
            <a:spLocks noGrp="1"/>
          </p:cNvSpPr>
          <p:nvPr>
            <p:ph idx="1"/>
          </p:nvPr>
        </p:nvSpPr>
        <p:spPr/>
        <p:txBody>
          <a:bodyPr/>
          <a:lstStyle/>
          <a:p>
            <a:pPr marL="0" indent="0">
              <a:buNone/>
            </a:pPr>
            <a:r>
              <a:rPr lang="en-US" sz="1800" dirty="0"/>
              <a:t>Once training is complete, it’s time to see if the model is any good, using Evaluation. This is where that dataset that we set aside earlier comes into play. Evaluation allows us to test our model against data that has never been used for training. This metric allows us to see how the model might perform against data that it has not yet seen. This is meant to be representative of how the model might perform in the real world.</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069" y="3321152"/>
            <a:ext cx="4887861" cy="2537928"/>
          </a:xfrm>
          <a:prstGeom prst="rect">
            <a:avLst/>
          </a:prstGeom>
        </p:spPr>
      </p:pic>
    </p:spTree>
    <p:extLst>
      <p:ext uri="{BB962C8B-B14F-4D97-AF65-F5344CB8AC3E}">
        <p14:creationId xmlns:p14="http://schemas.microsoft.com/office/powerpoint/2010/main" val="1676558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a:solidFill>
            <a:schemeClr val="accent1">
              <a:lumMod val="20000"/>
              <a:lumOff val="80000"/>
            </a:schemeClr>
          </a:solidFill>
        </p:spPr>
        <p:txBody>
          <a:bodyPr>
            <a:normAutofit/>
          </a:bodyPr>
          <a:lstStyle/>
          <a:p>
            <a:pPr algn="ctr"/>
            <a:r>
              <a:rPr lang="en-US" sz="2800" b="1" dirty="0"/>
              <a:t>Parameter Tuning</a:t>
            </a:r>
          </a:p>
        </p:txBody>
      </p:sp>
      <p:sp>
        <p:nvSpPr>
          <p:cNvPr id="3" name="Content Placeholder 2"/>
          <p:cNvSpPr>
            <a:spLocks noGrp="1"/>
          </p:cNvSpPr>
          <p:nvPr>
            <p:ph idx="1"/>
          </p:nvPr>
        </p:nvSpPr>
        <p:spPr>
          <a:xfrm>
            <a:off x="838200" y="1445342"/>
            <a:ext cx="10515600" cy="4731621"/>
          </a:xfrm>
        </p:spPr>
        <p:txBody>
          <a:bodyPr>
            <a:normAutofit/>
          </a:bodyPr>
          <a:lstStyle/>
          <a:p>
            <a:pPr marL="0" indent="0">
              <a:buNone/>
            </a:pPr>
            <a:r>
              <a:rPr lang="en-US" sz="1800" dirty="0" smtClean="0"/>
              <a:t>Once you’ve done evaluation, it’s possible that you want to see if you can further improve your training in any way. We can do this by tuning our parameters. There were a few parameters we implicitly assumed when we did our training, and now is a good time to go back and test those assumptions and try other values.</a:t>
            </a:r>
          </a:p>
          <a:p>
            <a:pPr marL="0" indent="0">
              <a:buNone/>
            </a:pPr>
            <a:r>
              <a:rPr lang="en-US" sz="1800" dirty="0" smtClean="0"/>
              <a:t>One example is how many times we run through the training dataset during training. What I mean by that is we can “show” the model our full dataset multiple times, rather than just once. This can sometimes lead to higher accuracies.</a:t>
            </a:r>
          </a:p>
          <a:p>
            <a:pPr marL="0" indent="0">
              <a:buNone/>
            </a:pPr>
            <a:r>
              <a:rPr lang="en-US" sz="1800" dirty="0" smtClean="0"/>
              <a:t>Another parameter is “learning rate”. This defines how far we shift the line during each step, based on the information from the previous training step. These values all play a role in how accurate our model can become, and how long the training takes.</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1" y="4466457"/>
            <a:ext cx="5578577" cy="1835807"/>
          </a:xfrm>
          <a:prstGeom prst="rect">
            <a:avLst/>
          </a:prstGeom>
        </p:spPr>
      </p:pic>
    </p:spTree>
    <p:extLst>
      <p:ext uri="{BB962C8B-B14F-4D97-AF65-F5344CB8AC3E}">
        <p14:creationId xmlns:p14="http://schemas.microsoft.com/office/powerpoint/2010/main" val="155602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3764</TotalTime>
  <Words>664</Words>
  <Application>Microsoft Office PowerPoint</Application>
  <PresentationFormat>Widescreen</PresentationFormat>
  <Paragraphs>36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Approach To solve the Machine Learning Problem</vt:lpstr>
      <vt:lpstr>Collection of Data</vt:lpstr>
      <vt:lpstr>Data Preparation</vt:lpstr>
      <vt:lpstr>Choosing a model</vt:lpstr>
      <vt:lpstr>Train Model</vt:lpstr>
      <vt:lpstr>Evaluation</vt:lpstr>
      <vt:lpstr>Parameter Tuning</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kumar</dc:creator>
  <cp:lastModifiedBy>Nitin Daksh</cp:lastModifiedBy>
  <cp:revision>230</cp:revision>
  <dcterms:created xsi:type="dcterms:W3CDTF">2018-07-06T14:54:25Z</dcterms:created>
  <dcterms:modified xsi:type="dcterms:W3CDTF">2018-10-18T03:07:37Z</dcterms:modified>
</cp:coreProperties>
</file>