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3" r:id="rId3"/>
    <p:sldId id="282" r:id="rId4"/>
    <p:sldId id="284" r:id="rId5"/>
    <p:sldId id="285" r:id="rId6"/>
    <p:sldId id="295" r:id="rId7"/>
    <p:sldId id="286" r:id="rId8"/>
    <p:sldId id="296" r:id="rId9"/>
    <p:sldId id="287" r:id="rId10"/>
    <p:sldId id="293" r:id="rId11"/>
    <p:sldId id="288" r:id="rId12"/>
    <p:sldId id="299" r:id="rId13"/>
    <p:sldId id="294" r:id="rId14"/>
    <p:sldId id="289" r:id="rId15"/>
    <p:sldId id="291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3836"/>
  </p:normalViewPr>
  <p:slideViewPr>
    <p:cSldViewPr snapToGrid="0" snapToObjects="1" showGuides="1">
      <p:cViewPr varScale="1">
        <p:scale>
          <a:sx n="116" d="100"/>
          <a:sy n="116" d="100"/>
        </p:scale>
        <p:origin x="880" y="184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489BD-80D8-044E-B489-6491FE1C3B4A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A8EA-D741-D444-B446-BC414599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80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you are building an app to convert kilometers to Miles but don’t remember the exact formula but you have knowledge of two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45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64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6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46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5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computation of a neural network is organized around two steps- First step is left to right to calculate the value of the network and then a backward propagation to calculate gradients or derivatives. But why this is so?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14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that we want to optimize J. left to right helps in calculating the value of j and right to left in calculating the derivates.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47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we have to calculate derivate of j </a:t>
            </a:r>
            <a:r>
              <a:rPr lang="en-US" dirty="0" err="1"/>
              <a:t>w.r.t</a:t>
            </a:r>
            <a:r>
              <a:rPr lang="en-US" dirty="0"/>
              <a:t> v to calculate the derivate of j </a:t>
            </a:r>
            <a:r>
              <a:rPr lang="en-US" dirty="0" err="1"/>
              <a:t>w.r.t</a:t>
            </a:r>
            <a:r>
              <a:rPr lang="en-US" dirty="0"/>
              <a:t>. </a:t>
            </a:r>
            <a:r>
              <a:rPr lang="en-US" dirty="0" err="1"/>
              <a:t>a,b</a:t>
            </a:r>
            <a:r>
              <a:rPr lang="en-US" dirty="0"/>
              <a:t> and c. This is because change in a causes changes in v which in turn causes change in 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40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you are building an app to convert kilometers to Miles but don’t remember the exact formula but you have knowledge of two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8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3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Calculus is all about establishing how things change as a result of other things changing. Here with the passage of time speed doesn’t changes.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35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73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you notice that 10 is slope or gradient of the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69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16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find the rate of change here let us think about ds – It is an indefinitely small bit of s. same is the case du. To understand this think of how much minutes are there in a week – 10080. 1 min. is extremely small compared to total min. in a week. If you think of 1 min. to be small compared to week then think of 1 sec. in a week.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8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3B73-D3A0-E346-AF02-5B494119A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02861-5E7B-B445-B394-477986DA1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A9330-F4EB-2049-A662-CA5BB25F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C5741-D5D9-AD45-A9D4-2CC7234C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E294B-1C44-034E-81BA-7AC2307A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9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CF10-FDDA-4247-BA44-F9AB1F58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F373C-F426-6142-95DE-546B38137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92CD7-E981-BD48-815C-C972AF8E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8B95-2506-214E-BAD8-0C39DE25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C01CD-6614-0140-BC0E-FB707BDB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6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D2F29-599D-894D-A2AC-948BA1C13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78CBC-89EA-F743-9563-088BFE4BE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DCE7-C62A-7D45-BB28-95799608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40C40-59E1-9D4A-B3C1-16E37892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3596-D960-1E40-9143-DE2DE64A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3AE2-D1EA-D340-9018-81E5356A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D31BC-13B1-2745-912D-61C4D878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FF77-9A40-BA48-8945-AC256720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DF029-0B31-3841-BCBB-F2F3A5DB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0977-E4FB-F740-A71E-201ADF73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4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D7C3-2EB8-B847-8CCF-2716AD14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3D536-9BFE-D842-AC02-294A853B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F5B8-AF08-D94B-B65F-CD8C088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840A-DDC7-8045-A493-68E3387F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CB96-344B-714E-8A2D-57E1DF2A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8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F939-6627-AC48-8C11-E6757AE3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F869F-05C8-9340-8B32-45CD6221B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98768-657E-4A4B-8480-CF60BC29A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6835-CE5F-6349-9DEF-A64FC835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24FF-FB38-6646-9D18-47266D9F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9416-B1F2-A24E-96F0-A23709A3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1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EA8E-F8B7-EF48-BF9B-4B79B722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E4929-2443-EE4B-AD04-7C1F48D98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F4983-5C11-9A4A-84E1-CA3B26721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9162E-EFC8-EC4D-90BD-8BD1D3B17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F158B-C26E-0945-A8A7-67BB4D4E8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E70C9-71D0-974D-919F-2CC072A1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F0EEB-44C4-2048-97F7-A33E3DCE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76E34-C174-434B-AAD1-F88A9D72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3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A2FC-0593-CF49-B5F9-84AED57E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DE74F-2858-4E40-9E98-D2B9C765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8E8-5B34-B947-94E6-409656EB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49515-F72B-E748-A4A1-FFEA0C5C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9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FD1BD-46D9-A64D-9C36-D870E01B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B5F9B-A949-C042-85EC-36639049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BAA6B-E8B7-E54D-8429-7A2E486F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6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C90E-DC64-184F-BEE1-0F37A6A2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8631A-C5B2-2140-A669-2D556CC88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0E820-C416-F947-9609-7F9DB61D0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141E3-385E-2C47-8A51-4236D351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EFE8-83BA-B04C-B994-DA6D3336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D007D-4E2A-8948-BC96-56F38739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4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0A66-8895-DA4A-8888-1B96218D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E962D-9053-4C4A-9A44-7661BF033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EAB64-DA1B-6546-80B0-28CAFC99B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656F1-3D1C-6341-A486-CFEF9650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CA5F9-07B8-504B-AC2E-129A12CD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2ADBC-0E88-B24C-A9F1-AF6A10A8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1AB5E-E729-CA47-A8F3-EE62E217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B966C-BB62-F54F-B680-4CFF44493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8336E-2269-3841-BBC9-5915AA5CB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BAF91-23A8-144B-A1B7-82C79B923880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EEA0-432F-9348-A171-7A160309F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849AD-9301-3A43-9349-B31033AD4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3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0C5BCD-F5D3-724B-A504-3A372125C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387350"/>
            <a:ext cx="61849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4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3B7741-234E-E641-B753-AF374E0AA709}"/>
              </a:ext>
            </a:extLst>
          </p:cNvPr>
          <p:cNvSpPr txBox="1"/>
          <p:nvPr/>
        </p:nvSpPr>
        <p:spPr>
          <a:xfrm>
            <a:off x="414322" y="535006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Example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4B3F6D-7CBA-244F-9E24-C0ECC44AD996}"/>
              </a:ext>
            </a:extLst>
          </p:cNvPr>
          <p:cNvSpPr txBox="1"/>
          <p:nvPr/>
        </p:nvSpPr>
        <p:spPr>
          <a:xfrm>
            <a:off x="2047301" y="1507475"/>
            <a:ext cx="7889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apient Centro Slab" panose="02000503050000020004" pitchFamily="2" charset="0"/>
              </a:rPr>
              <a:t>What is the rate of change (ds/</a:t>
            </a:r>
            <a:r>
              <a:rPr lang="en-US" sz="2800" dirty="0" err="1">
                <a:latin typeface="Sapient Centro Slab" panose="02000503050000020004" pitchFamily="2" charset="0"/>
              </a:rPr>
              <a:t>dt</a:t>
            </a:r>
            <a:r>
              <a:rPr lang="en-US" sz="2800" dirty="0">
                <a:latin typeface="Sapient Centro Slab" panose="02000503050000020004" pitchFamily="2" charset="0"/>
              </a:rPr>
              <a:t>) for </a:t>
            </a:r>
          </a:p>
          <a:p>
            <a:r>
              <a:rPr lang="en-US" sz="2800" dirty="0">
                <a:latin typeface="Sapient Centro Slab" panose="02000503050000020004" pitchFamily="2" charset="0"/>
              </a:rPr>
              <a:t>s = 3t</a:t>
            </a:r>
            <a:r>
              <a:rPr lang="en-US" sz="2800" baseline="30000" dirty="0">
                <a:latin typeface="Sapient Centro Slab" panose="02000503050000020004" pitchFamily="2" charset="0"/>
              </a:rPr>
              <a:t>2 </a:t>
            </a:r>
            <a:r>
              <a:rPr lang="en-US" sz="2800" dirty="0">
                <a:latin typeface="Sapient Centro Slab" panose="02000503050000020004" pitchFamily="2" charset="0"/>
              </a:rPr>
              <a:t>+ 3?</a:t>
            </a:r>
          </a:p>
        </p:txBody>
      </p:sp>
    </p:spTree>
    <p:extLst>
      <p:ext uri="{BB962C8B-B14F-4D97-AF65-F5344CB8AC3E}">
        <p14:creationId xmlns:p14="http://schemas.microsoft.com/office/powerpoint/2010/main" val="63112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1CD20-CF7D-8249-94E9-829C4D867F50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Calculating ds/</a:t>
            </a:r>
            <a:r>
              <a:rPr lang="en-US" sz="2500" b="1" dirty="0" err="1">
                <a:latin typeface="Sapient Centro Slab" panose="02000503050000020004" pitchFamily="2" charset="0"/>
              </a:rPr>
              <a:t>dt</a:t>
            </a:r>
            <a:r>
              <a:rPr lang="en-US" sz="2500" b="1" dirty="0">
                <a:latin typeface="Sapient Centro Slab" panose="02000503050000020004" pitchFamily="2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71B82-6B3C-DA46-8F1C-DA4BE60F3787}"/>
              </a:ext>
            </a:extLst>
          </p:cNvPr>
          <p:cNvSpPr txBox="1"/>
          <p:nvPr/>
        </p:nvSpPr>
        <p:spPr>
          <a:xfrm>
            <a:off x="1753187" y="1825668"/>
            <a:ext cx="85427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apient Centro Slab" panose="02000503050000020004" pitchFamily="2" charset="0"/>
              </a:rPr>
              <a:t>s = 3t</a:t>
            </a:r>
            <a:r>
              <a:rPr lang="en-US" sz="2400" baseline="30000" dirty="0">
                <a:latin typeface="Sapient Centro Slab" panose="02000503050000020004" pitchFamily="2" charset="0"/>
              </a:rPr>
              <a:t>2 </a:t>
            </a:r>
            <a:r>
              <a:rPr lang="en-US" sz="2400" dirty="0">
                <a:latin typeface="Sapient Centro Slab" panose="02000503050000020004" pitchFamily="2" charset="0"/>
              </a:rPr>
              <a:t>+ 3</a:t>
            </a:r>
            <a:endParaRPr lang="en-US" sz="2400" baseline="30000" dirty="0">
              <a:latin typeface="Sapient Centro Slab" panose="02000503050000020004" pitchFamily="2" charset="0"/>
            </a:endParaRPr>
          </a:p>
          <a:p>
            <a:r>
              <a:rPr lang="en-US" sz="2400" dirty="0">
                <a:latin typeface="Sapient Centro Slab" panose="02000503050000020004" pitchFamily="2" charset="0"/>
              </a:rPr>
              <a:t>s + ds = 3(</a:t>
            </a:r>
            <a:r>
              <a:rPr lang="en-US" sz="2400" dirty="0" err="1">
                <a:latin typeface="Sapient Centro Slab" panose="02000503050000020004" pitchFamily="2" charset="0"/>
              </a:rPr>
              <a:t>t+dt</a:t>
            </a:r>
            <a:r>
              <a:rPr lang="en-US" sz="2400" dirty="0">
                <a:latin typeface="Sapient Centro Slab" panose="02000503050000020004" pitchFamily="2" charset="0"/>
              </a:rPr>
              <a:t>)</a:t>
            </a:r>
            <a:r>
              <a:rPr lang="en-US" sz="2400" baseline="30000" dirty="0">
                <a:latin typeface="Sapient Centro Slab" panose="02000503050000020004" pitchFamily="2" charset="0"/>
              </a:rPr>
              <a:t>2</a:t>
            </a:r>
            <a:r>
              <a:rPr lang="en-US" sz="2400" dirty="0">
                <a:latin typeface="Sapient Centro Slab" panose="02000503050000020004" pitchFamily="2" charset="0"/>
              </a:rPr>
              <a:t> + 3</a:t>
            </a:r>
            <a:endParaRPr lang="en-US" sz="2400" baseline="30000" dirty="0">
              <a:latin typeface="Sapient Centro Slab" panose="02000503050000020004" pitchFamily="2" charset="0"/>
            </a:endParaRPr>
          </a:p>
          <a:p>
            <a:r>
              <a:rPr lang="en-US" sz="2400" dirty="0">
                <a:latin typeface="Sapient Centro Slab" panose="02000503050000020004" pitchFamily="2" charset="0"/>
              </a:rPr>
              <a:t>s + ds = 3(t</a:t>
            </a:r>
            <a:r>
              <a:rPr lang="en-US" sz="2400" baseline="30000" dirty="0">
                <a:latin typeface="Sapient Centro Slab" panose="02000503050000020004" pitchFamily="2" charset="0"/>
              </a:rPr>
              <a:t>2 </a:t>
            </a:r>
            <a:r>
              <a:rPr lang="en-US" sz="2400" dirty="0">
                <a:latin typeface="Sapient Centro Slab" panose="02000503050000020004" pitchFamily="2" charset="0"/>
              </a:rPr>
              <a:t>+ 2.t.dt + dt</a:t>
            </a:r>
            <a:r>
              <a:rPr lang="en-US" sz="2400" baseline="30000" dirty="0">
                <a:latin typeface="Sapient Centro Slab" panose="02000503050000020004" pitchFamily="2" charset="0"/>
              </a:rPr>
              <a:t>2</a:t>
            </a:r>
            <a:r>
              <a:rPr lang="en-US" sz="2400" dirty="0">
                <a:latin typeface="Sapient Centro Slab" panose="02000503050000020004" pitchFamily="2" charset="0"/>
              </a:rPr>
              <a:t>) + 3</a:t>
            </a:r>
            <a:endParaRPr lang="en-US" sz="2400" baseline="30000" dirty="0">
              <a:latin typeface="Sapient Centro Slab" panose="02000503050000020004" pitchFamily="2" charset="0"/>
            </a:endParaRPr>
          </a:p>
          <a:p>
            <a:r>
              <a:rPr lang="en-US" sz="2400" dirty="0">
                <a:latin typeface="Sapient Centro Slab" panose="02000503050000020004" pitchFamily="2" charset="0"/>
              </a:rPr>
              <a:t>s + ds = 3(t</a:t>
            </a:r>
            <a:r>
              <a:rPr lang="en-US" sz="2400" baseline="30000" dirty="0">
                <a:latin typeface="Sapient Centro Slab" panose="02000503050000020004" pitchFamily="2" charset="0"/>
              </a:rPr>
              <a:t>2 </a:t>
            </a:r>
            <a:r>
              <a:rPr lang="en-US" sz="2400" dirty="0">
                <a:latin typeface="Sapient Centro Slab" panose="02000503050000020004" pitchFamily="2" charset="0"/>
              </a:rPr>
              <a:t>+ 2.t.dt) + 3</a:t>
            </a:r>
          </a:p>
          <a:p>
            <a:r>
              <a:rPr lang="en-US" sz="2400" dirty="0">
                <a:latin typeface="Sapient Centro Slab" panose="02000503050000020004" pitchFamily="2" charset="0"/>
              </a:rPr>
              <a:t>s + ds = 3t</a:t>
            </a:r>
            <a:r>
              <a:rPr lang="en-US" sz="2400" baseline="30000" dirty="0">
                <a:latin typeface="Sapient Centro Slab" panose="02000503050000020004" pitchFamily="2" charset="0"/>
              </a:rPr>
              <a:t>2 </a:t>
            </a:r>
            <a:r>
              <a:rPr lang="en-US" sz="2400" dirty="0">
                <a:latin typeface="Sapient Centro Slab" panose="02000503050000020004" pitchFamily="2" charset="0"/>
              </a:rPr>
              <a:t>+ 6.t.dt + 3</a:t>
            </a:r>
          </a:p>
          <a:p>
            <a:r>
              <a:rPr lang="en-US" sz="2400" dirty="0">
                <a:latin typeface="Sapient Centro Slab" panose="02000503050000020004" pitchFamily="2" charset="0"/>
              </a:rPr>
              <a:t>s + ds = s</a:t>
            </a:r>
            <a:r>
              <a:rPr lang="en-US" sz="2400" baseline="30000" dirty="0">
                <a:latin typeface="Sapient Centro Slab" panose="02000503050000020004" pitchFamily="2" charset="0"/>
              </a:rPr>
              <a:t> </a:t>
            </a:r>
            <a:r>
              <a:rPr lang="en-US" sz="2400" dirty="0">
                <a:latin typeface="Sapient Centro Slab" panose="02000503050000020004" pitchFamily="2" charset="0"/>
              </a:rPr>
              <a:t>+ 6.t.dt</a:t>
            </a:r>
          </a:p>
          <a:p>
            <a:r>
              <a:rPr lang="en-US" sz="2400" dirty="0">
                <a:latin typeface="Sapient Centro Slab" panose="02000503050000020004" pitchFamily="2" charset="0"/>
              </a:rPr>
              <a:t>ds = 2.t.dt</a:t>
            </a:r>
          </a:p>
          <a:p>
            <a:endParaRPr lang="en-US" sz="2400" dirty="0">
              <a:latin typeface="Sapient Centro Slab" panose="02000503050000020004" pitchFamily="2" charset="0"/>
            </a:endParaRPr>
          </a:p>
          <a:p>
            <a:r>
              <a:rPr lang="en-US" sz="2400" dirty="0">
                <a:latin typeface="Sapient Centro Slab" panose="02000503050000020004" pitchFamily="2" charset="0"/>
              </a:rPr>
              <a:t>ds/</a:t>
            </a:r>
            <a:r>
              <a:rPr lang="en-US" sz="2400" dirty="0" err="1">
                <a:latin typeface="Sapient Centro Slab" panose="02000503050000020004" pitchFamily="2" charset="0"/>
              </a:rPr>
              <a:t>dt</a:t>
            </a:r>
            <a:r>
              <a:rPr lang="en-US" sz="2400" dirty="0">
                <a:latin typeface="Sapient Centro Slab" panose="02000503050000020004" pitchFamily="2" charset="0"/>
              </a:rPr>
              <a:t> = 6t</a:t>
            </a:r>
          </a:p>
        </p:txBody>
      </p:sp>
    </p:spTree>
    <p:extLst>
      <p:ext uri="{BB962C8B-B14F-4D97-AF65-F5344CB8AC3E}">
        <p14:creationId xmlns:p14="http://schemas.microsoft.com/office/powerpoint/2010/main" val="189608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C082F6-F0CD-F447-9914-DC568B18B0D0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Pattern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F7A0A-F4F6-5B4C-A1A4-CBF0330BADFD}"/>
              </a:ext>
            </a:extLst>
          </p:cNvPr>
          <p:cNvSpPr txBox="1"/>
          <p:nvPr/>
        </p:nvSpPr>
        <p:spPr>
          <a:xfrm>
            <a:off x="2818356" y="3031299"/>
            <a:ext cx="1678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Sapient Centro Slab Black" panose="02000503050000020004" pitchFamily="2" charset="0"/>
              </a:rPr>
              <a:t>y = </a:t>
            </a:r>
            <a:r>
              <a:rPr lang="en-US" sz="2200" b="1" dirty="0" err="1">
                <a:latin typeface="Sapient Centro Slab Black" panose="02000503050000020004" pitchFamily="2" charset="0"/>
              </a:rPr>
              <a:t>ax</a:t>
            </a:r>
            <a:r>
              <a:rPr lang="en-US" sz="2200" b="1" baseline="30000" dirty="0" err="1">
                <a:latin typeface="Sapient Centro Slab Black" panose="02000503050000020004" pitchFamily="2" charset="0"/>
              </a:rPr>
              <a:t>n</a:t>
            </a:r>
            <a:r>
              <a:rPr lang="en-US" sz="2200" b="1" baseline="30000" dirty="0">
                <a:latin typeface="Sapient Centro Slab Black" panose="02000503050000020004" pitchFamily="2" charset="0"/>
              </a:rPr>
              <a:t> </a:t>
            </a:r>
            <a:endParaRPr lang="en-US" sz="2200" b="1" dirty="0">
              <a:latin typeface="Sapient Centro Slab Black" panose="02000503050000020004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D768AC-609B-694F-B959-A6FD4EDD324B}"/>
              </a:ext>
            </a:extLst>
          </p:cNvPr>
          <p:cNvCxnSpPr/>
          <p:nvPr/>
        </p:nvCxnSpPr>
        <p:spPr>
          <a:xfrm>
            <a:off x="4020854" y="3231715"/>
            <a:ext cx="2755727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2D30BA-DC5D-E14C-9FBA-B63A0FEC883E}"/>
              </a:ext>
            </a:extLst>
          </p:cNvPr>
          <p:cNvSpPr txBox="1"/>
          <p:nvPr/>
        </p:nvSpPr>
        <p:spPr>
          <a:xfrm>
            <a:off x="6864263" y="3059668"/>
            <a:ext cx="2680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Sapient Centro Slab Black" panose="02000503050000020004" pitchFamily="2" charset="0"/>
              </a:rPr>
              <a:t>dy</a:t>
            </a:r>
            <a:r>
              <a:rPr lang="en-US" sz="2200" b="1" dirty="0">
                <a:latin typeface="Sapient Centro Slab Black" panose="02000503050000020004" pitchFamily="2" charset="0"/>
              </a:rPr>
              <a:t>/dx = </a:t>
            </a:r>
            <a:r>
              <a:rPr lang="en-US" sz="2200" b="1" dirty="0">
                <a:solidFill>
                  <a:srgbClr val="FF0000"/>
                </a:solidFill>
                <a:latin typeface="Sapient Centro Slab Black" panose="02000503050000020004" pitchFamily="2" charset="0"/>
              </a:rPr>
              <a:t>n</a:t>
            </a:r>
            <a:r>
              <a:rPr lang="en-US" sz="2200" b="1" dirty="0">
                <a:latin typeface="Sapient Centro Slab Black" panose="02000503050000020004" pitchFamily="2" charset="0"/>
              </a:rPr>
              <a:t>ax</a:t>
            </a:r>
            <a:r>
              <a:rPr lang="en-US" sz="2200" b="1" baseline="30000" dirty="0">
                <a:solidFill>
                  <a:srgbClr val="FF0000"/>
                </a:solidFill>
                <a:latin typeface="Sapient Centro Slab Black" panose="02000503050000020004" pitchFamily="2" charset="0"/>
              </a:rPr>
              <a:t>n-1</a:t>
            </a:r>
            <a:r>
              <a:rPr lang="en-US" sz="2200" b="1" dirty="0">
                <a:latin typeface="Sapient Centro Slab Black" panose="0200050305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454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1114B9-4F76-5E4B-B518-3CE0A1FCF285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Functions of Functions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5F1E6-0F84-B845-8CB6-F7297EF7A918}"/>
              </a:ext>
            </a:extLst>
          </p:cNvPr>
          <p:cNvSpPr txBox="1"/>
          <p:nvPr/>
        </p:nvSpPr>
        <p:spPr>
          <a:xfrm>
            <a:off x="2047301" y="1507475"/>
            <a:ext cx="78899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apient Centro Slab" panose="02000503050000020004" pitchFamily="2" charset="0"/>
              </a:rPr>
              <a:t>f =y</a:t>
            </a:r>
            <a:r>
              <a:rPr lang="en-US" sz="2800" baseline="30000" dirty="0">
                <a:latin typeface="Sapient Centro Slab" panose="02000503050000020004" pitchFamily="2" charset="0"/>
              </a:rPr>
              <a:t>2</a:t>
            </a:r>
            <a:r>
              <a:rPr lang="en-US" sz="2800" dirty="0">
                <a:latin typeface="Sapient Centro Slab" panose="02000503050000020004" pitchFamily="2" charset="0"/>
              </a:rPr>
              <a:t> where y = x</a:t>
            </a:r>
            <a:r>
              <a:rPr lang="en-US" sz="2800" baseline="30000" dirty="0">
                <a:latin typeface="Sapient Centro Slab" panose="02000503050000020004" pitchFamily="2" charset="0"/>
              </a:rPr>
              <a:t>3</a:t>
            </a:r>
            <a:r>
              <a:rPr lang="en-US" sz="2800" dirty="0">
                <a:latin typeface="Sapient Centro Slab" panose="02000503050000020004" pitchFamily="2" charset="0"/>
              </a:rPr>
              <a:t> + x</a:t>
            </a:r>
          </a:p>
          <a:p>
            <a:endParaRPr lang="en-US" sz="2800" dirty="0">
              <a:latin typeface="Sapient Centro Slab" panose="02000503050000020004" pitchFamily="2" charset="0"/>
            </a:endParaRPr>
          </a:p>
          <a:p>
            <a:r>
              <a:rPr lang="en-US" sz="2400" dirty="0">
                <a:latin typeface="Sapient Centro Slab" panose="02000503050000020004" pitchFamily="2" charset="0"/>
              </a:rPr>
              <a:t>What is </a:t>
            </a:r>
            <a:r>
              <a:rPr lang="en-US" sz="2400" dirty="0" err="1">
                <a:latin typeface="Sapient Centro Slab" panose="02000503050000020004" pitchFamily="2" charset="0"/>
              </a:rPr>
              <a:t>df</a:t>
            </a:r>
            <a:r>
              <a:rPr lang="en-US" sz="2400" dirty="0">
                <a:latin typeface="Sapient Centro Slab" panose="02000503050000020004" pitchFamily="2" charset="0"/>
              </a:rPr>
              <a:t>/dx ?</a:t>
            </a:r>
          </a:p>
        </p:txBody>
      </p:sp>
    </p:spTree>
    <p:extLst>
      <p:ext uri="{BB962C8B-B14F-4D97-AF65-F5344CB8AC3E}">
        <p14:creationId xmlns:p14="http://schemas.microsoft.com/office/powerpoint/2010/main" val="81541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2641DA8-99DB-844E-84FD-1DC6EDA43C1F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latin typeface="Sapient Centro Slab" panose="02000503050000020004" pitchFamily="2" charset="0"/>
              </a:rPr>
              <a:t>df</a:t>
            </a:r>
            <a:r>
              <a:rPr lang="en-US" sz="2500" b="1" dirty="0">
                <a:latin typeface="Sapient Centro Slab" panose="02000503050000020004" pitchFamily="2" charset="0"/>
              </a:rPr>
              <a:t>/dx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879A33-24C6-FF4A-89D4-65481E64664B}"/>
              </a:ext>
            </a:extLst>
          </p:cNvPr>
          <p:cNvSpPr txBox="1"/>
          <p:nvPr/>
        </p:nvSpPr>
        <p:spPr>
          <a:xfrm>
            <a:off x="2109931" y="1169273"/>
            <a:ext cx="4453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apient Centro Slab" panose="02000503050000020004" pitchFamily="2" charset="0"/>
              </a:rPr>
              <a:t>f =y</a:t>
            </a:r>
            <a:r>
              <a:rPr lang="en-US" sz="2800" baseline="30000" dirty="0">
                <a:latin typeface="Sapient Centro Slab" panose="02000503050000020004" pitchFamily="2" charset="0"/>
              </a:rPr>
              <a:t>2</a:t>
            </a:r>
            <a:r>
              <a:rPr lang="en-US" sz="2800" dirty="0">
                <a:latin typeface="Sapient Centro Slab" panose="02000503050000020004" pitchFamily="2" charset="0"/>
              </a:rPr>
              <a:t> where y = x</a:t>
            </a:r>
            <a:r>
              <a:rPr lang="en-US" sz="2800" baseline="30000" dirty="0">
                <a:latin typeface="Sapient Centro Slab" panose="02000503050000020004" pitchFamily="2" charset="0"/>
              </a:rPr>
              <a:t>3</a:t>
            </a:r>
            <a:r>
              <a:rPr lang="en-US" sz="2800" dirty="0">
                <a:latin typeface="Sapient Centro Slab" panose="02000503050000020004" pitchFamily="2" charset="0"/>
              </a:rPr>
              <a:t> + 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ECD8C-50BC-E24D-8DCA-AA51BC9D34D2}"/>
              </a:ext>
            </a:extLst>
          </p:cNvPr>
          <p:cNvSpPr txBox="1"/>
          <p:nvPr/>
        </p:nvSpPr>
        <p:spPr>
          <a:xfrm>
            <a:off x="901874" y="2091846"/>
            <a:ext cx="29310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df</a:t>
            </a:r>
            <a:r>
              <a:rPr lang="en-US" b="1" u="sng" dirty="0"/>
              <a:t>/</a:t>
            </a:r>
            <a:r>
              <a:rPr lang="en-US" b="1" u="sng" dirty="0" err="1"/>
              <a:t>dy</a:t>
            </a:r>
            <a:endParaRPr lang="en-US" b="1" u="sng" dirty="0"/>
          </a:p>
          <a:p>
            <a:endParaRPr lang="en-US" b="1" u="sng" dirty="0"/>
          </a:p>
          <a:p>
            <a:r>
              <a:rPr lang="en-US" dirty="0" err="1"/>
              <a:t>df</a:t>
            </a:r>
            <a:r>
              <a:rPr lang="en-US" dirty="0"/>
              <a:t>/</a:t>
            </a:r>
            <a:r>
              <a:rPr lang="en-US" dirty="0" err="1"/>
              <a:t>dy</a:t>
            </a:r>
            <a:r>
              <a:rPr lang="en-US" dirty="0"/>
              <a:t> = 2y</a:t>
            </a:r>
            <a:r>
              <a:rPr lang="en-US" b="1" u="sng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A84713-CC94-8049-BF88-C38912A6BDE3}"/>
              </a:ext>
            </a:extLst>
          </p:cNvPr>
          <p:cNvSpPr txBox="1"/>
          <p:nvPr/>
        </p:nvSpPr>
        <p:spPr>
          <a:xfrm>
            <a:off x="5237966" y="2091846"/>
            <a:ext cx="29310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dy</a:t>
            </a:r>
            <a:r>
              <a:rPr lang="en-US" b="1" u="sng" dirty="0"/>
              <a:t>/dx</a:t>
            </a:r>
          </a:p>
          <a:p>
            <a:endParaRPr lang="en-US" b="1" u="sng" dirty="0"/>
          </a:p>
          <a:p>
            <a:r>
              <a:rPr lang="en-US" dirty="0" err="1"/>
              <a:t>df</a:t>
            </a:r>
            <a:r>
              <a:rPr lang="en-US" dirty="0"/>
              <a:t>/</a:t>
            </a:r>
            <a:r>
              <a:rPr lang="en-US" dirty="0" err="1"/>
              <a:t>dy</a:t>
            </a:r>
            <a:r>
              <a:rPr lang="en-US" dirty="0"/>
              <a:t> = 3x</a:t>
            </a:r>
            <a:r>
              <a:rPr lang="en-US" baseline="30000" dirty="0"/>
              <a:t>2 </a:t>
            </a:r>
            <a:r>
              <a:rPr lang="en-US" dirty="0"/>
              <a:t>+ 1</a:t>
            </a:r>
            <a:r>
              <a:rPr lang="en-US" b="1" u="sng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50ACDB-3A8A-1C44-8679-00F4B7287845}"/>
              </a:ext>
            </a:extLst>
          </p:cNvPr>
          <p:cNvSpPr txBox="1"/>
          <p:nvPr/>
        </p:nvSpPr>
        <p:spPr>
          <a:xfrm>
            <a:off x="2367419" y="3441680"/>
            <a:ext cx="44537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Sapient Centro Slab" panose="02000503050000020004" pitchFamily="2" charset="0"/>
              </a:rPr>
              <a:t>df</a:t>
            </a:r>
            <a:r>
              <a:rPr lang="en-US" sz="2400" dirty="0">
                <a:latin typeface="Sapient Centro Slab" panose="02000503050000020004" pitchFamily="2" charset="0"/>
              </a:rPr>
              <a:t>/dx =</a:t>
            </a:r>
            <a:r>
              <a:rPr lang="en-US" sz="2400" dirty="0" err="1">
                <a:latin typeface="Sapient Centro Slab" panose="02000503050000020004" pitchFamily="2" charset="0"/>
              </a:rPr>
              <a:t>df</a:t>
            </a:r>
            <a:r>
              <a:rPr lang="en-US" sz="2400" dirty="0">
                <a:latin typeface="Sapient Centro Slab" panose="02000503050000020004" pitchFamily="2" charset="0"/>
              </a:rPr>
              <a:t>/</a:t>
            </a:r>
            <a:r>
              <a:rPr lang="en-US" sz="2400" dirty="0" err="1">
                <a:latin typeface="Sapient Centro Slab" panose="02000503050000020004" pitchFamily="2" charset="0"/>
              </a:rPr>
              <a:t>dy</a:t>
            </a:r>
            <a:r>
              <a:rPr lang="en-US" sz="2400" dirty="0">
                <a:latin typeface="Sapient Centro Slab" panose="02000503050000020004" pitchFamily="2" charset="0"/>
              </a:rPr>
              <a:t> * </a:t>
            </a:r>
            <a:r>
              <a:rPr lang="en-US" sz="2400" dirty="0" err="1">
                <a:latin typeface="Sapient Centro Slab" panose="02000503050000020004" pitchFamily="2" charset="0"/>
              </a:rPr>
              <a:t>dy</a:t>
            </a:r>
            <a:r>
              <a:rPr lang="en-US" sz="2400" dirty="0">
                <a:latin typeface="Sapient Centro Slab" panose="02000503050000020004" pitchFamily="2" charset="0"/>
              </a:rPr>
              <a:t>/dx</a:t>
            </a:r>
          </a:p>
          <a:p>
            <a:endParaRPr lang="en-US" sz="2400" dirty="0">
              <a:latin typeface="Sapient Centro Slab" panose="02000503050000020004" pitchFamily="2" charset="0"/>
            </a:endParaRPr>
          </a:p>
          <a:p>
            <a:r>
              <a:rPr lang="en-US" sz="2400" dirty="0" err="1">
                <a:latin typeface="Sapient Centro Slab" panose="02000503050000020004" pitchFamily="2" charset="0"/>
              </a:rPr>
              <a:t>df</a:t>
            </a:r>
            <a:r>
              <a:rPr lang="en-US" sz="2400" dirty="0">
                <a:latin typeface="Sapient Centro Slab" panose="02000503050000020004" pitchFamily="2" charset="0"/>
              </a:rPr>
              <a:t>/dx = 2y(3x</a:t>
            </a:r>
            <a:r>
              <a:rPr lang="en-US" sz="2400" baseline="30000" dirty="0">
                <a:latin typeface="Sapient Centro Slab" panose="02000503050000020004" pitchFamily="2" charset="0"/>
              </a:rPr>
              <a:t>2 </a:t>
            </a:r>
            <a:r>
              <a:rPr lang="en-US" sz="2400" dirty="0">
                <a:latin typeface="Sapient Centro Slab" panose="02000503050000020004" pitchFamily="2" charset="0"/>
              </a:rPr>
              <a:t>+ 1)</a:t>
            </a:r>
          </a:p>
          <a:p>
            <a:endParaRPr lang="en-US" sz="2400" dirty="0">
              <a:latin typeface="Sapient Centro Slab" panose="02000503050000020004" pitchFamily="2" charset="0"/>
            </a:endParaRPr>
          </a:p>
          <a:p>
            <a:r>
              <a:rPr lang="en-US" sz="2400" dirty="0" err="1">
                <a:latin typeface="Sapient Centro Slab" panose="02000503050000020004" pitchFamily="2" charset="0"/>
              </a:rPr>
              <a:t>df</a:t>
            </a:r>
            <a:r>
              <a:rPr lang="en-US" sz="2400" dirty="0">
                <a:latin typeface="Sapient Centro Slab" panose="02000503050000020004" pitchFamily="2" charset="0"/>
              </a:rPr>
              <a:t>/dx = (2(x</a:t>
            </a:r>
            <a:r>
              <a:rPr lang="en-US" sz="2400" baseline="30000" dirty="0">
                <a:latin typeface="Sapient Centro Slab" panose="02000503050000020004" pitchFamily="2" charset="0"/>
              </a:rPr>
              <a:t>2 </a:t>
            </a:r>
            <a:r>
              <a:rPr lang="en-US" sz="2400" dirty="0">
                <a:latin typeface="Sapient Centro Slab" panose="02000503050000020004" pitchFamily="2" charset="0"/>
              </a:rPr>
              <a:t>+ x))(3x</a:t>
            </a:r>
            <a:r>
              <a:rPr lang="en-US" sz="2400" baseline="30000" dirty="0">
                <a:latin typeface="Sapient Centro Slab" panose="02000503050000020004" pitchFamily="2" charset="0"/>
              </a:rPr>
              <a:t>2 </a:t>
            </a:r>
            <a:r>
              <a:rPr lang="en-US" sz="2400" dirty="0">
                <a:latin typeface="Sapient Centro Slab" panose="02000503050000020004" pitchFamily="2" charset="0"/>
              </a:rPr>
              <a:t>+ 1)</a:t>
            </a:r>
          </a:p>
          <a:p>
            <a:endParaRPr lang="en-US" sz="2400" dirty="0">
              <a:latin typeface="Sapient Centro Slab" panose="02000503050000020004" pitchFamily="2" charset="0"/>
            </a:endParaRPr>
          </a:p>
          <a:p>
            <a:r>
              <a:rPr lang="en-US" sz="2400" dirty="0" err="1">
                <a:latin typeface="Sapient Centro Slab" panose="02000503050000020004" pitchFamily="2" charset="0"/>
              </a:rPr>
              <a:t>df</a:t>
            </a:r>
            <a:r>
              <a:rPr lang="en-US" sz="2400" dirty="0">
                <a:latin typeface="Sapient Centro Slab" panose="02000503050000020004" pitchFamily="2" charset="0"/>
              </a:rPr>
              <a:t>/dx = (2x</a:t>
            </a:r>
            <a:r>
              <a:rPr lang="en-US" sz="2400" baseline="30000" dirty="0">
                <a:latin typeface="Sapient Centro Slab" panose="02000503050000020004" pitchFamily="2" charset="0"/>
              </a:rPr>
              <a:t>2 </a:t>
            </a:r>
            <a:r>
              <a:rPr lang="en-US" sz="2400" dirty="0">
                <a:latin typeface="Sapient Centro Slab" panose="02000503050000020004" pitchFamily="2" charset="0"/>
              </a:rPr>
              <a:t>+ 2x)(3x</a:t>
            </a:r>
            <a:r>
              <a:rPr lang="en-US" sz="2400" baseline="30000" dirty="0">
                <a:latin typeface="Sapient Centro Slab" panose="02000503050000020004" pitchFamily="2" charset="0"/>
              </a:rPr>
              <a:t>2 </a:t>
            </a:r>
            <a:r>
              <a:rPr lang="en-US" sz="2400" dirty="0">
                <a:latin typeface="Sapient Centro Slab" panose="02000503050000020004" pitchFamily="2" charset="0"/>
              </a:rPr>
              <a:t>+ 1)</a:t>
            </a:r>
          </a:p>
          <a:p>
            <a:endParaRPr lang="en-US" sz="2400" dirty="0">
              <a:latin typeface="Sapient Centro Slab" panose="02000503050000020004" pitchFamily="2" charset="0"/>
            </a:endParaRPr>
          </a:p>
          <a:p>
            <a:endParaRPr lang="en-US" sz="2400" dirty="0">
              <a:latin typeface="Sapient Centro Slab" panose="02000503050000020004" pitchFamily="2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2AA638-9B44-DE4F-AD4A-7EFA84241818}"/>
              </a:ext>
            </a:extLst>
          </p:cNvPr>
          <p:cNvCxnSpPr>
            <a:cxnSpLocks/>
          </p:cNvCxnSpPr>
          <p:nvPr/>
        </p:nvCxnSpPr>
        <p:spPr>
          <a:xfrm flipH="1">
            <a:off x="5295378" y="3702906"/>
            <a:ext cx="16690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20E8738-0A95-A746-AE15-A9DF0DA9E071}"/>
              </a:ext>
            </a:extLst>
          </p:cNvPr>
          <p:cNvSpPr txBox="1"/>
          <p:nvPr/>
        </p:nvSpPr>
        <p:spPr>
          <a:xfrm>
            <a:off x="7164887" y="3478086"/>
            <a:ext cx="230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Chain rule</a:t>
            </a:r>
          </a:p>
        </p:txBody>
      </p:sp>
    </p:spTree>
    <p:extLst>
      <p:ext uri="{BB962C8B-B14F-4D97-AF65-F5344CB8AC3E}">
        <p14:creationId xmlns:p14="http://schemas.microsoft.com/office/powerpoint/2010/main" val="286893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B24E2A3-B928-2743-B2BE-9AFB872FFF9B}"/>
              </a:ext>
            </a:extLst>
          </p:cNvPr>
          <p:cNvSpPr txBox="1"/>
          <p:nvPr/>
        </p:nvSpPr>
        <p:spPr>
          <a:xfrm>
            <a:off x="351692" y="509954"/>
            <a:ext cx="79154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Building the base for gradient descent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40532-87CD-344B-9B89-0ABB21A67264}"/>
              </a:ext>
            </a:extLst>
          </p:cNvPr>
          <p:cNvSpPr txBox="1"/>
          <p:nvPr/>
        </p:nvSpPr>
        <p:spPr>
          <a:xfrm>
            <a:off x="1691014" y="1590805"/>
            <a:ext cx="65761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apient Centro Slab Medium" panose="02000503050000020004" pitchFamily="2" charset="0"/>
              </a:rPr>
              <a:t>J(</a:t>
            </a:r>
            <a:r>
              <a:rPr lang="en-US" sz="2000" dirty="0" err="1">
                <a:latin typeface="Sapient Centro Slab Medium" panose="02000503050000020004" pitchFamily="2" charset="0"/>
              </a:rPr>
              <a:t>a,b,c</a:t>
            </a:r>
            <a:r>
              <a:rPr lang="en-US" sz="2000" dirty="0">
                <a:latin typeface="Sapient Centro Slab Medium" panose="02000503050000020004" pitchFamily="2" charset="0"/>
              </a:rPr>
              <a:t>) = 3(</a:t>
            </a:r>
            <a:r>
              <a:rPr lang="en-US" sz="2000" dirty="0" err="1">
                <a:latin typeface="Sapient Centro Slab Medium" panose="02000503050000020004" pitchFamily="2" charset="0"/>
              </a:rPr>
              <a:t>a+bc</a:t>
            </a:r>
            <a:r>
              <a:rPr lang="en-US" sz="2000" dirty="0">
                <a:latin typeface="Sapient Centro Slab Medium" panose="02000503050000020004" pitchFamily="2" charset="0"/>
              </a:rPr>
              <a:t>)</a:t>
            </a: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r>
              <a:rPr lang="en-US" sz="2000" dirty="0">
                <a:latin typeface="Sapient Centro Slab Medium" panose="02000503050000020004" pitchFamily="2" charset="0"/>
              </a:rPr>
              <a:t>u = </a:t>
            </a:r>
            <a:r>
              <a:rPr lang="en-US" sz="2000" dirty="0" err="1">
                <a:latin typeface="Sapient Centro Slab Medium" panose="02000503050000020004" pitchFamily="2" charset="0"/>
              </a:rPr>
              <a:t>bc</a:t>
            </a:r>
            <a:endParaRPr lang="en-US" sz="2000" dirty="0">
              <a:latin typeface="Sapient Centro Slab Medium" panose="02000503050000020004" pitchFamily="2" charset="0"/>
            </a:endParaRPr>
          </a:p>
          <a:p>
            <a:r>
              <a:rPr lang="en-US" sz="2000" dirty="0">
                <a:latin typeface="Sapient Centro Slab Medium" panose="02000503050000020004" pitchFamily="2" charset="0"/>
              </a:rPr>
              <a:t>v = u + a</a:t>
            </a:r>
          </a:p>
          <a:p>
            <a:r>
              <a:rPr lang="en-US" sz="2000" dirty="0">
                <a:latin typeface="Sapient Centro Slab Medium" panose="02000503050000020004" pitchFamily="2" charset="0"/>
              </a:rPr>
              <a:t>J = 3u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3DAC5-E278-DB4F-8D54-800B1DDF01FC}"/>
              </a:ext>
            </a:extLst>
          </p:cNvPr>
          <p:cNvSpPr txBox="1"/>
          <p:nvPr/>
        </p:nvSpPr>
        <p:spPr>
          <a:xfrm>
            <a:off x="1517738" y="3572001"/>
            <a:ext cx="36680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apient Centro Slab" panose="02000503050000020004" pitchFamily="2" charset="0"/>
              </a:rPr>
              <a:t>Computation graph</a:t>
            </a: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r>
              <a:rPr lang="en-US" sz="2000" dirty="0">
                <a:latin typeface="Sapient Centro Slab Medium" panose="02000503050000020004" pitchFamily="2" charset="0"/>
              </a:rPr>
              <a:t>a</a:t>
            </a: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r>
              <a:rPr lang="en-US" sz="2000" dirty="0">
                <a:latin typeface="Sapient Centro Slab Medium" panose="02000503050000020004" pitchFamily="2" charset="0"/>
              </a:rPr>
              <a:t>b</a:t>
            </a: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r>
              <a:rPr lang="en-US" sz="2000" dirty="0">
                <a:latin typeface="Sapient Centro Slab Medium" panose="02000503050000020004" pitchFamily="2" charset="0"/>
              </a:rPr>
              <a:t>c</a:t>
            </a: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endParaRPr lang="en-US" sz="2000" dirty="0">
              <a:latin typeface="Sapient Centro Slab Medium" panose="02000503050000020004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CDCC19-D2B2-8242-AAA8-18406CC8923A}"/>
              </a:ext>
            </a:extLst>
          </p:cNvPr>
          <p:cNvSpPr/>
          <p:nvPr/>
        </p:nvSpPr>
        <p:spPr>
          <a:xfrm>
            <a:off x="2768252" y="5574083"/>
            <a:ext cx="977030" cy="35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 = </a:t>
            </a:r>
            <a:r>
              <a:rPr lang="en-US" dirty="0" err="1"/>
              <a:t>bc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7BB089-55B8-9744-8146-5B18519AB0A5}"/>
              </a:ext>
            </a:extLst>
          </p:cNvPr>
          <p:cNvCxnSpPr/>
          <p:nvPr/>
        </p:nvCxnSpPr>
        <p:spPr>
          <a:xfrm>
            <a:off x="2041742" y="5336088"/>
            <a:ext cx="726510" cy="35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A93ED9-F3E2-2E4F-A769-D4A669D124F5}"/>
              </a:ext>
            </a:extLst>
          </p:cNvPr>
          <p:cNvCxnSpPr/>
          <p:nvPr/>
        </p:nvCxnSpPr>
        <p:spPr>
          <a:xfrm flipV="1">
            <a:off x="1916482" y="5711868"/>
            <a:ext cx="851770" cy="45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969F158-A43D-294B-8967-63027DBE73E0}"/>
              </a:ext>
            </a:extLst>
          </p:cNvPr>
          <p:cNvSpPr/>
          <p:nvPr/>
        </p:nvSpPr>
        <p:spPr>
          <a:xfrm>
            <a:off x="4928991" y="5574082"/>
            <a:ext cx="977030" cy="35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u + 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6D461D-B13A-234B-AC17-7142E6CFDA41}"/>
              </a:ext>
            </a:extLst>
          </p:cNvPr>
          <p:cNvSpPr/>
          <p:nvPr/>
        </p:nvSpPr>
        <p:spPr>
          <a:xfrm>
            <a:off x="6857999" y="5574082"/>
            <a:ext cx="977030" cy="35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 = 3v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8EEC22-8C69-5641-8A74-61C679754534}"/>
              </a:ext>
            </a:extLst>
          </p:cNvPr>
          <p:cNvCxnSpPr/>
          <p:nvPr/>
        </p:nvCxnSpPr>
        <p:spPr>
          <a:xfrm>
            <a:off x="2041742" y="4409162"/>
            <a:ext cx="2887249" cy="130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933FA9-B5AB-AE4C-ABC0-04B6E95686EE}"/>
              </a:ext>
            </a:extLst>
          </p:cNvPr>
          <p:cNvCxnSpPr>
            <a:stCxn id="7" idx="3"/>
          </p:cNvCxnSpPr>
          <p:nvPr/>
        </p:nvCxnSpPr>
        <p:spPr>
          <a:xfrm flipV="1">
            <a:off x="3745282" y="5749446"/>
            <a:ext cx="10772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CFC3FE-C8B8-7C4A-A814-31456CFE30CE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5906021" y="5749447"/>
            <a:ext cx="951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1694C19-73AF-EB49-84A6-BECE9D1B1C9E}"/>
              </a:ext>
            </a:extLst>
          </p:cNvPr>
          <p:cNvSpPr txBox="1"/>
          <p:nvPr/>
        </p:nvSpPr>
        <p:spPr>
          <a:xfrm>
            <a:off x="9845457" y="6463430"/>
            <a:ext cx="3507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 ;- </a:t>
            </a:r>
            <a:r>
              <a:rPr lang="en-US" sz="1000" dirty="0" err="1"/>
              <a:t>Deeplearning.ai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742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90CC91-3784-CA4E-AC3A-562A98A9E5FF}"/>
              </a:ext>
            </a:extLst>
          </p:cNvPr>
          <p:cNvSpPr txBox="1"/>
          <p:nvPr/>
        </p:nvSpPr>
        <p:spPr>
          <a:xfrm>
            <a:off x="351692" y="509954"/>
            <a:ext cx="79154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Calculating derivates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7F9FE9-A3AF-0541-B200-C9D433AFD03E}"/>
              </a:ext>
            </a:extLst>
          </p:cNvPr>
          <p:cNvGrpSpPr/>
          <p:nvPr/>
        </p:nvGrpSpPr>
        <p:grpSpPr>
          <a:xfrm>
            <a:off x="5047988" y="1399784"/>
            <a:ext cx="5818339" cy="2029216"/>
            <a:chOff x="1916482" y="4409162"/>
            <a:chExt cx="5918547" cy="175364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21E62AE-9E41-1B4F-968C-D7875AE129BE}"/>
                </a:ext>
              </a:extLst>
            </p:cNvPr>
            <p:cNvSpPr/>
            <p:nvPr/>
          </p:nvSpPr>
          <p:spPr>
            <a:xfrm>
              <a:off x="2768252" y="5574083"/>
              <a:ext cx="977030" cy="3507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 = </a:t>
              </a:r>
              <a:r>
                <a:rPr lang="en-US" dirty="0" err="1"/>
                <a:t>bc</a:t>
              </a:r>
              <a:endParaRPr lang="en-US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EC036F2-A28F-E845-BF9B-C5AEA9B61AF4}"/>
                </a:ext>
              </a:extLst>
            </p:cNvPr>
            <p:cNvCxnSpPr/>
            <p:nvPr/>
          </p:nvCxnSpPr>
          <p:spPr>
            <a:xfrm>
              <a:off x="2041742" y="5336088"/>
              <a:ext cx="726510" cy="350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0AC3FB9-B6E4-0C43-BA48-CB3701ED01F3}"/>
                </a:ext>
              </a:extLst>
            </p:cNvPr>
            <p:cNvCxnSpPr/>
            <p:nvPr/>
          </p:nvCxnSpPr>
          <p:spPr>
            <a:xfrm flipV="1">
              <a:off x="1916482" y="5711868"/>
              <a:ext cx="851770" cy="4509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35EAFC-07D7-364C-96A6-C6C3B7100100}"/>
                </a:ext>
              </a:extLst>
            </p:cNvPr>
            <p:cNvSpPr/>
            <p:nvPr/>
          </p:nvSpPr>
          <p:spPr>
            <a:xfrm>
              <a:off x="4928991" y="5574082"/>
              <a:ext cx="977030" cy="3507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 = u + 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BA95F6-67F9-354C-BD21-1DCEDA0F93D6}"/>
                </a:ext>
              </a:extLst>
            </p:cNvPr>
            <p:cNvSpPr/>
            <p:nvPr/>
          </p:nvSpPr>
          <p:spPr>
            <a:xfrm>
              <a:off x="6857999" y="5574082"/>
              <a:ext cx="977030" cy="3507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 = 3v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6C0859-752D-BD49-9B4D-21BE9703182C}"/>
                </a:ext>
              </a:extLst>
            </p:cNvPr>
            <p:cNvCxnSpPr/>
            <p:nvPr/>
          </p:nvCxnSpPr>
          <p:spPr>
            <a:xfrm>
              <a:off x="2041742" y="4409162"/>
              <a:ext cx="2887249" cy="1302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98480AF-3847-1545-9EC4-1D83B2347EF2}"/>
                </a:ext>
              </a:extLst>
            </p:cNvPr>
            <p:cNvCxnSpPr>
              <a:stCxn id="3" idx="3"/>
            </p:cNvCxnSpPr>
            <p:nvPr/>
          </p:nvCxnSpPr>
          <p:spPr>
            <a:xfrm flipV="1">
              <a:off x="3745282" y="5749446"/>
              <a:ext cx="1077238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32078F7-966F-304F-B50F-A0A63D216D05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906021" y="5749447"/>
              <a:ext cx="9519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D9BDC9D-1606-5845-8AB8-322FF938E3C5}"/>
              </a:ext>
            </a:extLst>
          </p:cNvPr>
          <p:cNvSpPr txBox="1"/>
          <p:nvPr/>
        </p:nvSpPr>
        <p:spPr>
          <a:xfrm>
            <a:off x="4815178" y="1000054"/>
            <a:ext cx="4958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Sapient Centro Slab Medium" panose="02000503050000020004" pitchFamily="2" charset="0"/>
            </a:endParaRPr>
          </a:p>
          <a:p>
            <a:r>
              <a:rPr lang="en-US" sz="2000" dirty="0">
                <a:latin typeface="Sapient Centro Slab Medium" panose="02000503050000020004" pitchFamily="2" charset="0"/>
              </a:rPr>
              <a:t>a</a:t>
            </a: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r>
              <a:rPr lang="en-US" sz="2000" dirty="0">
                <a:latin typeface="Sapient Centro Slab Medium" panose="02000503050000020004" pitchFamily="2" charset="0"/>
              </a:rPr>
              <a:t>b</a:t>
            </a: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r>
              <a:rPr lang="en-US" sz="2000" dirty="0">
                <a:latin typeface="Sapient Centro Slab Medium" panose="02000503050000020004" pitchFamily="2" charset="0"/>
              </a:rPr>
              <a:t>c</a:t>
            </a: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endParaRPr lang="en-US" sz="2000" dirty="0">
              <a:latin typeface="Sapient Centro Slab Medium" panose="0200050305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6797D4-5AB8-7843-969A-93792AF15ED5}"/>
              </a:ext>
            </a:extLst>
          </p:cNvPr>
          <p:cNvSpPr txBox="1"/>
          <p:nvPr/>
        </p:nvSpPr>
        <p:spPr>
          <a:xfrm>
            <a:off x="777577" y="1682719"/>
            <a:ext cx="236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apient Centro Slab" panose="02000503050000020004" pitchFamily="2" charset="0"/>
              </a:rPr>
              <a:t>dJ</a:t>
            </a:r>
            <a:r>
              <a:rPr lang="en-US" dirty="0">
                <a:latin typeface="Sapient Centro Slab" panose="02000503050000020004" pitchFamily="2" charset="0"/>
              </a:rPr>
              <a:t>/dv = 3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2F9FCA-D3D0-6547-8F8E-54A30993DF52}"/>
              </a:ext>
            </a:extLst>
          </p:cNvPr>
          <p:cNvSpPr txBox="1"/>
          <p:nvPr/>
        </p:nvSpPr>
        <p:spPr>
          <a:xfrm>
            <a:off x="777577" y="2472370"/>
            <a:ext cx="236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apient Centro Slab" panose="02000503050000020004" pitchFamily="2" charset="0"/>
              </a:rPr>
              <a:t>dJ</a:t>
            </a:r>
            <a:r>
              <a:rPr lang="en-US" dirty="0">
                <a:latin typeface="Sapient Centro Slab" panose="02000503050000020004" pitchFamily="2" charset="0"/>
              </a:rPr>
              <a:t>/du </a:t>
            </a:r>
          </a:p>
          <a:p>
            <a:r>
              <a:rPr lang="en-US" dirty="0">
                <a:latin typeface="Sapient Centro Slab" panose="02000503050000020004" pitchFamily="2" charset="0"/>
              </a:rPr>
              <a:t>= </a:t>
            </a:r>
            <a:r>
              <a:rPr lang="en-US" dirty="0" err="1">
                <a:latin typeface="Sapient Centro Slab" panose="02000503050000020004" pitchFamily="2" charset="0"/>
              </a:rPr>
              <a:t>dJ</a:t>
            </a:r>
            <a:r>
              <a:rPr lang="en-US" dirty="0">
                <a:latin typeface="Sapient Centro Slab" panose="02000503050000020004" pitchFamily="2" charset="0"/>
              </a:rPr>
              <a:t>/dv * dv/du </a:t>
            </a:r>
          </a:p>
          <a:p>
            <a:r>
              <a:rPr lang="en-US" dirty="0">
                <a:latin typeface="Sapient Centro Slab" panose="02000503050000020004" pitchFamily="2" charset="0"/>
              </a:rPr>
              <a:t>= 3. 1</a:t>
            </a:r>
          </a:p>
          <a:p>
            <a:r>
              <a:rPr lang="en-US" dirty="0">
                <a:latin typeface="Sapient Centro Slab" panose="02000503050000020004" pitchFamily="2" charset="0"/>
              </a:rPr>
              <a:t>=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F8930-FFF5-E749-A93B-FE246D900EB9}"/>
              </a:ext>
            </a:extLst>
          </p:cNvPr>
          <p:cNvSpPr txBox="1"/>
          <p:nvPr/>
        </p:nvSpPr>
        <p:spPr>
          <a:xfrm>
            <a:off x="777577" y="3913373"/>
            <a:ext cx="236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apient Centro Slab" panose="02000503050000020004" pitchFamily="2" charset="0"/>
              </a:rPr>
              <a:t>dJ</a:t>
            </a:r>
            <a:r>
              <a:rPr lang="en-US" dirty="0">
                <a:latin typeface="Sapient Centro Slab" panose="02000503050000020004" pitchFamily="2" charset="0"/>
              </a:rPr>
              <a:t>/da </a:t>
            </a:r>
          </a:p>
          <a:p>
            <a:r>
              <a:rPr lang="en-US" dirty="0">
                <a:latin typeface="Sapient Centro Slab" panose="02000503050000020004" pitchFamily="2" charset="0"/>
              </a:rPr>
              <a:t>= </a:t>
            </a:r>
            <a:r>
              <a:rPr lang="en-US" dirty="0" err="1">
                <a:latin typeface="Sapient Centro Slab" panose="02000503050000020004" pitchFamily="2" charset="0"/>
              </a:rPr>
              <a:t>dJ</a:t>
            </a:r>
            <a:r>
              <a:rPr lang="en-US" dirty="0">
                <a:latin typeface="Sapient Centro Slab" panose="02000503050000020004" pitchFamily="2" charset="0"/>
              </a:rPr>
              <a:t>/dv * dv/da</a:t>
            </a:r>
          </a:p>
          <a:p>
            <a:r>
              <a:rPr lang="en-US" dirty="0">
                <a:latin typeface="Sapient Centro Slab" panose="02000503050000020004" pitchFamily="2" charset="0"/>
              </a:rPr>
              <a:t>= 3 * 1</a:t>
            </a:r>
          </a:p>
          <a:p>
            <a:r>
              <a:rPr lang="en-US" dirty="0">
                <a:latin typeface="Sapient Centro Slab" panose="02000503050000020004" pitchFamily="2" charset="0"/>
              </a:rPr>
              <a:t>= 3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D9F984-5049-3947-908F-4DB0E644D778}"/>
              </a:ext>
            </a:extLst>
          </p:cNvPr>
          <p:cNvSpPr txBox="1"/>
          <p:nvPr/>
        </p:nvSpPr>
        <p:spPr>
          <a:xfrm>
            <a:off x="777577" y="5335086"/>
            <a:ext cx="236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apient Centro Slab" panose="02000503050000020004" pitchFamily="2" charset="0"/>
              </a:rPr>
              <a:t>dJ</a:t>
            </a:r>
            <a:r>
              <a:rPr lang="en-US" dirty="0">
                <a:latin typeface="Sapient Centro Slab" panose="02000503050000020004" pitchFamily="2" charset="0"/>
              </a:rPr>
              <a:t>/</a:t>
            </a:r>
            <a:r>
              <a:rPr lang="en-US" dirty="0" err="1">
                <a:latin typeface="Sapient Centro Slab" panose="02000503050000020004" pitchFamily="2" charset="0"/>
              </a:rPr>
              <a:t>db</a:t>
            </a:r>
            <a:r>
              <a:rPr lang="en-US" dirty="0">
                <a:latin typeface="Sapient Centro Slab" panose="02000503050000020004" pitchFamily="2" charset="0"/>
              </a:rPr>
              <a:t> </a:t>
            </a:r>
          </a:p>
          <a:p>
            <a:r>
              <a:rPr lang="en-US" dirty="0">
                <a:latin typeface="Sapient Centro Slab" panose="02000503050000020004" pitchFamily="2" charset="0"/>
              </a:rPr>
              <a:t>= </a:t>
            </a:r>
            <a:r>
              <a:rPr lang="en-US" dirty="0" err="1">
                <a:latin typeface="Sapient Centro Slab" panose="02000503050000020004" pitchFamily="2" charset="0"/>
              </a:rPr>
              <a:t>dJ</a:t>
            </a:r>
            <a:r>
              <a:rPr lang="en-US" dirty="0">
                <a:latin typeface="Sapient Centro Slab" panose="02000503050000020004" pitchFamily="2" charset="0"/>
              </a:rPr>
              <a:t>/du * du/</a:t>
            </a:r>
            <a:r>
              <a:rPr lang="en-US" dirty="0" err="1">
                <a:latin typeface="Sapient Centro Slab" panose="02000503050000020004" pitchFamily="2" charset="0"/>
              </a:rPr>
              <a:t>db</a:t>
            </a:r>
            <a:endParaRPr lang="en-US" dirty="0">
              <a:latin typeface="Sapient Centro Slab" panose="02000503050000020004" pitchFamily="2" charset="0"/>
            </a:endParaRPr>
          </a:p>
          <a:p>
            <a:r>
              <a:rPr lang="en-US" dirty="0">
                <a:latin typeface="Sapient Centro Slab" panose="02000503050000020004" pitchFamily="2" charset="0"/>
              </a:rPr>
              <a:t>= 3 * c</a:t>
            </a:r>
          </a:p>
          <a:p>
            <a:r>
              <a:rPr lang="en-US" dirty="0">
                <a:latin typeface="Sapient Centro Slab" panose="02000503050000020004" pitchFamily="2" charset="0"/>
              </a:rPr>
              <a:t>= 3c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F97011-6CE0-9947-94E1-321D42C23902}"/>
              </a:ext>
            </a:extLst>
          </p:cNvPr>
          <p:cNvSpPr txBox="1"/>
          <p:nvPr/>
        </p:nvSpPr>
        <p:spPr>
          <a:xfrm>
            <a:off x="3518880" y="5335086"/>
            <a:ext cx="236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apient Centro Slab" panose="02000503050000020004" pitchFamily="2" charset="0"/>
              </a:rPr>
              <a:t>dJ</a:t>
            </a:r>
            <a:r>
              <a:rPr lang="en-US" dirty="0">
                <a:latin typeface="Sapient Centro Slab" panose="02000503050000020004" pitchFamily="2" charset="0"/>
              </a:rPr>
              <a:t>/dc </a:t>
            </a:r>
          </a:p>
          <a:p>
            <a:r>
              <a:rPr lang="en-US" dirty="0">
                <a:latin typeface="Sapient Centro Slab" panose="02000503050000020004" pitchFamily="2" charset="0"/>
              </a:rPr>
              <a:t>= </a:t>
            </a:r>
            <a:r>
              <a:rPr lang="en-US" dirty="0" err="1">
                <a:latin typeface="Sapient Centro Slab" panose="02000503050000020004" pitchFamily="2" charset="0"/>
              </a:rPr>
              <a:t>dJ</a:t>
            </a:r>
            <a:r>
              <a:rPr lang="en-US" dirty="0">
                <a:latin typeface="Sapient Centro Slab" panose="02000503050000020004" pitchFamily="2" charset="0"/>
              </a:rPr>
              <a:t>/du * du/dc</a:t>
            </a:r>
          </a:p>
          <a:p>
            <a:r>
              <a:rPr lang="en-US" dirty="0">
                <a:latin typeface="Sapient Centro Slab" panose="02000503050000020004" pitchFamily="2" charset="0"/>
              </a:rPr>
              <a:t>= 3 * b</a:t>
            </a:r>
          </a:p>
          <a:p>
            <a:r>
              <a:rPr lang="en-US" dirty="0">
                <a:latin typeface="Sapient Centro Slab" panose="02000503050000020004" pitchFamily="2" charset="0"/>
              </a:rPr>
              <a:t>= 3b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991F47-E819-3A4C-ABFF-B263910C0690}"/>
              </a:ext>
            </a:extLst>
          </p:cNvPr>
          <p:cNvSpPr txBox="1"/>
          <p:nvPr/>
        </p:nvSpPr>
        <p:spPr>
          <a:xfrm>
            <a:off x="9845457" y="6463430"/>
            <a:ext cx="3507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 ;- </a:t>
            </a:r>
            <a:r>
              <a:rPr lang="en-US" sz="1000" dirty="0" err="1"/>
              <a:t>Deeplearning.ai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1518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18409-E0BD-7143-A2E4-24AD57B9DA34}"/>
              </a:ext>
            </a:extLst>
          </p:cNvPr>
          <p:cNvSpPr txBox="1"/>
          <p:nvPr/>
        </p:nvSpPr>
        <p:spPr>
          <a:xfrm>
            <a:off x="3400425" y="2286000"/>
            <a:ext cx="6529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Calculus – A gentle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6927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5AE416-1FF2-874E-8D11-F66AA3A2C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866589"/>
              </p:ext>
            </p:extLst>
          </p:nvPr>
        </p:nvGraphicFramePr>
        <p:xfrm>
          <a:off x="2032000" y="987008"/>
          <a:ext cx="562418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093">
                  <a:extLst>
                    <a:ext uri="{9D8B030D-6E8A-4147-A177-3AD203B41FA5}">
                      <a16:colId xmlns:a16="http://schemas.microsoft.com/office/drawing/2014/main" val="648111096"/>
                    </a:ext>
                  </a:extLst>
                </a:gridCol>
                <a:gridCol w="2812093">
                  <a:extLst>
                    <a:ext uri="{9D8B030D-6E8A-4147-A177-3AD203B41FA5}">
                      <a16:colId xmlns:a16="http://schemas.microsoft.com/office/drawing/2014/main" val="481265075"/>
                    </a:ext>
                  </a:extLst>
                </a:gridCol>
              </a:tblGrid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Time (mins.)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 (mph)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086833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72418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390873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94926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96096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281564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347611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487B4B4E-623E-D84F-BD83-4E85FAC28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626835"/>
            <a:ext cx="4628820" cy="297777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F1095C7-A84E-6344-82CE-B7AAF7885BEE}"/>
              </a:ext>
            </a:extLst>
          </p:cNvPr>
          <p:cNvSpPr txBox="1"/>
          <p:nvPr/>
        </p:nvSpPr>
        <p:spPr>
          <a:xfrm>
            <a:off x="7304184" y="4854113"/>
            <a:ext cx="4715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apient Centro Slab" panose="02000503050000020004" pitchFamily="2" charset="0"/>
              </a:rPr>
              <a:t>s =30 (speed)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E558A9-B9DE-ED40-A344-93308641B2DE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411431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579BE1E8-AC52-FA4E-8797-B31BB60F6765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Rate of change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B4735-D160-3D4C-91F4-A840BECC0A14}"/>
              </a:ext>
            </a:extLst>
          </p:cNvPr>
          <p:cNvSpPr txBox="1"/>
          <p:nvPr/>
        </p:nvSpPr>
        <p:spPr>
          <a:xfrm>
            <a:off x="2047301" y="1507475"/>
            <a:ext cx="7889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apient Centro Slab" panose="02000503050000020004" pitchFamily="2" charset="0"/>
              </a:rPr>
              <a:t>What is the rate of change of speed with time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1EB04-00A1-5A48-ABC3-1F92E0173513}"/>
              </a:ext>
            </a:extLst>
          </p:cNvPr>
          <p:cNvSpPr txBox="1"/>
          <p:nvPr/>
        </p:nvSpPr>
        <p:spPr>
          <a:xfrm>
            <a:off x="2809301" y="2588964"/>
            <a:ext cx="239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apient Centro Slab" panose="02000503050000020004" pitchFamily="2" charset="0"/>
              </a:rPr>
              <a:t>ds/</a:t>
            </a:r>
            <a:r>
              <a:rPr lang="en-US" sz="2400" dirty="0" err="1">
                <a:latin typeface="Sapient Centro Slab" panose="02000503050000020004" pitchFamily="2" charset="0"/>
              </a:rPr>
              <a:t>dt</a:t>
            </a:r>
            <a:r>
              <a:rPr lang="en-US" sz="2400" dirty="0">
                <a:latin typeface="Sapient Centro Slab" panose="02000503050000020004" pitchFamily="2" charset="0"/>
              </a:rPr>
              <a:t> = 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12A2EE-E13D-4B43-A62D-4BCCBFFA6D59}"/>
              </a:ext>
            </a:extLst>
          </p:cNvPr>
          <p:cNvCxnSpPr/>
          <p:nvPr/>
        </p:nvCxnSpPr>
        <p:spPr>
          <a:xfrm flipH="1" flipV="1">
            <a:off x="4483865" y="2820318"/>
            <a:ext cx="1688335" cy="11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DB2058-E41F-2E4D-BD81-CC1524D9E183}"/>
              </a:ext>
            </a:extLst>
          </p:cNvPr>
          <p:cNvSpPr txBox="1"/>
          <p:nvPr/>
        </p:nvSpPr>
        <p:spPr>
          <a:xfrm>
            <a:off x="6367749" y="2688114"/>
            <a:ext cx="3128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 of change of speed with respect to time is 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92AB83-9F95-ED49-8E7A-007D19E33CD2}"/>
              </a:ext>
            </a:extLst>
          </p:cNvPr>
          <p:cNvCxnSpPr>
            <a:cxnSpLocks/>
          </p:cNvCxnSpPr>
          <p:nvPr/>
        </p:nvCxnSpPr>
        <p:spPr>
          <a:xfrm flipH="1" flipV="1">
            <a:off x="4142343" y="3139808"/>
            <a:ext cx="2029857" cy="57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CE0F08-83B5-4349-88A6-6F8182EB3C50}"/>
              </a:ext>
            </a:extLst>
          </p:cNvPr>
          <p:cNvSpPr txBox="1"/>
          <p:nvPr/>
        </p:nvSpPr>
        <p:spPr>
          <a:xfrm>
            <a:off x="6266761" y="3523560"/>
            <a:ext cx="312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Speed is independent of time</a:t>
            </a:r>
          </a:p>
        </p:txBody>
      </p:sp>
    </p:spTree>
    <p:extLst>
      <p:ext uri="{BB962C8B-B14F-4D97-AF65-F5344CB8AC3E}">
        <p14:creationId xmlns:p14="http://schemas.microsoft.com/office/powerpoint/2010/main" val="322250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EC0490-1ED1-9447-BB6D-C52F9A925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08008"/>
              </p:ext>
            </p:extLst>
          </p:nvPr>
        </p:nvGraphicFramePr>
        <p:xfrm>
          <a:off x="3181610" y="1270811"/>
          <a:ext cx="422127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636">
                  <a:extLst>
                    <a:ext uri="{9D8B030D-6E8A-4147-A177-3AD203B41FA5}">
                      <a16:colId xmlns:a16="http://schemas.microsoft.com/office/drawing/2014/main" val="648111096"/>
                    </a:ext>
                  </a:extLst>
                </a:gridCol>
                <a:gridCol w="2110636">
                  <a:extLst>
                    <a:ext uri="{9D8B030D-6E8A-4147-A177-3AD203B41FA5}">
                      <a16:colId xmlns:a16="http://schemas.microsoft.com/office/drawing/2014/main" val="481265075"/>
                    </a:ext>
                  </a:extLst>
                </a:gridCol>
              </a:tblGrid>
              <a:tr h="324865">
                <a:tc>
                  <a:txBody>
                    <a:bodyPr/>
                    <a:lstStyle/>
                    <a:p>
                      <a:r>
                        <a:rPr lang="en-US" dirty="0"/>
                        <a:t>Time (mins.)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 (mph)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086833"/>
                  </a:ext>
                </a:extLst>
              </a:tr>
              <a:tr h="324865"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72418"/>
                  </a:ext>
                </a:extLst>
              </a:tr>
              <a:tr h="324865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390873"/>
                  </a:ext>
                </a:extLst>
              </a:tr>
              <a:tr h="324865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94926"/>
                  </a:ext>
                </a:extLst>
              </a:tr>
              <a:tr h="324865"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96096"/>
                  </a:ext>
                </a:extLst>
              </a:tr>
              <a:tr h="324865"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281564"/>
                  </a:ext>
                </a:extLst>
              </a:tr>
              <a:tr h="324865"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34761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6243505-669D-D34D-A719-2FD9D091B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415" y="3970776"/>
            <a:ext cx="4212467" cy="27744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2CB81B-1FB5-6C43-B52A-8DC7E651615E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127464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579BE1E8-AC52-FA4E-8797-B31BB60F6765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Rate of change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B4735-D160-3D4C-91F4-A840BECC0A14}"/>
              </a:ext>
            </a:extLst>
          </p:cNvPr>
          <p:cNvSpPr txBox="1"/>
          <p:nvPr/>
        </p:nvSpPr>
        <p:spPr>
          <a:xfrm>
            <a:off x="2047301" y="1507475"/>
            <a:ext cx="7889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apient Centro Slab" panose="02000503050000020004" pitchFamily="2" charset="0"/>
              </a:rPr>
              <a:t>What is the rate of change of speed with time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86F80-A820-8C42-A406-47561344CEF5}"/>
              </a:ext>
            </a:extLst>
          </p:cNvPr>
          <p:cNvSpPr txBox="1"/>
          <p:nvPr/>
        </p:nvSpPr>
        <p:spPr>
          <a:xfrm>
            <a:off x="2047301" y="2151052"/>
            <a:ext cx="2715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apient Centro Slab" panose="02000503050000020004" pitchFamily="2" charset="0"/>
              </a:rPr>
              <a:t>Function </a:t>
            </a:r>
            <a:r>
              <a:rPr lang="en-US" sz="2000" dirty="0">
                <a:latin typeface="Sapient Centro Slab" panose="02000503050000020004" pitchFamily="2" charset="0"/>
                <a:sym typeface="Wingdings" pitchFamily="2" charset="2"/>
              </a:rPr>
              <a:t> </a:t>
            </a:r>
            <a:r>
              <a:rPr lang="en-US" sz="2000" dirty="0">
                <a:latin typeface="Sapient Centro Slab" panose="02000503050000020004" pitchFamily="2" charset="0"/>
              </a:rPr>
              <a:t>s =30 + 5t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565DB-00DA-BF43-92E8-492230F2F6F5}"/>
              </a:ext>
            </a:extLst>
          </p:cNvPr>
          <p:cNvSpPr txBox="1"/>
          <p:nvPr/>
        </p:nvSpPr>
        <p:spPr>
          <a:xfrm>
            <a:off x="2809301" y="2789380"/>
            <a:ext cx="239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apient Centro Slab" panose="02000503050000020004" pitchFamily="2" charset="0"/>
              </a:rPr>
              <a:t>ds/</a:t>
            </a:r>
            <a:r>
              <a:rPr lang="en-US" sz="2400" dirty="0" err="1">
                <a:latin typeface="Sapient Centro Slab" panose="02000503050000020004" pitchFamily="2" charset="0"/>
              </a:rPr>
              <a:t>dt</a:t>
            </a:r>
            <a:r>
              <a:rPr lang="en-US" sz="2400" dirty="0">
                <a:latin typeface="Sapient Centro Slab" panose="02000503050000020004" pitchFamily="2" charset="0"/>
              </a:rPr>
              <a:t> = 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1A9D3B-2A12-E642-8B96-B46547E116D3}"/>
              </a:ext>
            </a:extLst>
          </p:cNvPr>
          <p:cNvCxnSpPr/>
          <p:nvPr/>
        </p:nvCxnSpPr>
        <p:spPr>
          <a:xfrm flipH="1" flipV="1">
            <a:off x="4483865" y="3020734"/>
            <a:ext cx="1688335" cy="11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9F3EE3-14A5-A748-9A01-0EC2A0832836}"/>
              </a:ext>
            </a:extLst>
          </p:cNvPr>
          <p:cNvSpPr txBox="1"/>
          <p:nvPr/>
        </p:nvSpPr>
        <p:spPr>
          <a:xfrm>
            <a:off x="6367749" y="2888530"/>
            <a:ext cx="3128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 of change of speed with respect to time </a:t>
            </a:r>
            <a:r>
              <a:rPr lang="en-US"/>
              <a:t>is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9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819D45-9E9E-B74F-87C8-B58A018EC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217114"/>
              </p:ext>
            </p:extLst>
          </p:nvPr>
        </p:nvGraphicFramePr>
        <p:xfrm>
          <a:off x="2044526" y="1237529"/>
          <a:ext cx="562418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093">
                  <a:extLst>
                    <a:ext uri="{9D8B030D-6E8A-4147-A177-3AD203B41FA5}">
                      <a16:colId xmlns:a16="http://schemas.microsoft.com/office/drawing/2014/main" val="648111096"/>
                    </a:ext>
                  </a:extLst>
                </a:gridCol>
                <a:gridCol w="2812093">
                  <a:extLst>
                    <a:ext uri="{9D8B030D-6E8A-4147-A177-3AD203B41FA5}">
                      <a16:colId xmlns:a16="http://schemas.microsoft.com/office/drawing/2014/main" val="481265075"/>
                    </a:ext>
                  </a:extLst>
                </a:gridCol>
              </a:tblGrid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Time (mins.)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 (mph)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086833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72418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390873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94926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96096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281564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3476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849A8A-CAB0-F94B-93F8-80917354133F}"/>
              </a:ext>
            </a:extLst>
          </p:cNvPr>
          <p:cNvSpPr txBox="1"/>
          <p:nvPr/>
        </p:nvSpPr>
        <p:spPr>
          <a:xfrm>
            <a:off x="414322" y="535006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Example 3</a:t>
            </a:r>
          </a:p>
        </p:txBody>
      </p:sp>
    </p:spTree>
    <p:extLst>
      <p:ext uri="{BB962C8B-B14F-4D97-AF65-F5344CB8AC3E}">
        <p14:creationId xmlns:p14="http://schemas.microsoft.com/office/powerpoint/2010/main" val="185789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579BE1E8-AC52-FA4E-8797-B31BB60F6765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Rate of change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B4735-D160-3D4C-91F4-A840BECC0A14}"/>
              </a:ext>
            </a:extLst>
          </p:cNvPr>
          <p:cNvSpPr txBox="1"/>
          <p:nvPr/>
        </p:nvSpPr>
        <p:spPr>
          <a:xfrm>
            <a:off x="2047301" y="1507475"/>
            <a:ext cx="7889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apient Centro Slab" panose="02000503050000020004" pitchFamily="2" charset="0"/>
              </a:rPr>
              <a:t>What is the rate of change of speed with time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86F80-A820-8C42-A406-47561344CEF5}"/>
              </a:ext>
            </a:extLst>
          </p:cNvPr>
          <p:cNvSpPr txBox="1"/>
          <p:nvPr/>
        </p:nvSpPr>
        <p:spPr>
          <a:xfrm>
            <a:off x="2047301" y="2151052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apient Centro Slab" panose="02000503050000020004" pitchFamily="2" charset="0"/>
              </a:rPr>
              <a:t>Function </a:t>
            </a:r>
            <a:r>
              <a:rPr lang="en-US" sz="2000" dirty="0">
                <a:latin typeface="Sapient Centro Slab" panose="02000503050000020004" pitchFamily="2" charset="0"/>
                <a:sym typeface="Wingdings" pitchFamily="2" charset="2"/>
              </a:rPr>
              <a:t></a:t>
            </a:r>
            <a:r>
              <a:rPr lang="en-US" sz="2000" dirty="0">
                <a:latin typeface="Sapient Centro Slab" panose="02000503050000020004" pitchFamily="2" charset="0"/>
              </a:rPr>
              <a:t> s =t</a:t>
            </a:r>
            <a:r>
              <a:rPr lang="en-US" sz="2000" baseline="30000" dirty="0">
                <a:latin typeface="Sapient Centro Slab" panose="02000503050000020004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86D9E-31EB-EC42-82DB-6DD184A2EB92}"/>
              </a:ext>
            </a:extLst>
          </p:cNvPr>
          <p:cNvSpPr txBox="1"/>
          <p:nvPr/>
        </p:nvSpPr>
        <p:spPr>
          <a:xfrm>
            <a:off x="2036863" y="2738404"/>
            <a:ext cx="349005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aseline="30000" dirty="0">
                <a:latin typeface="Sapient Centro Slab" panose="02000503050000020004" pitchFamily="2" charset="0"/>
              </a:rPr>
              <a:t>1 percent of 100 = 1/100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aseline="30000" dirty="0">
                <a:latin typeface="Sapient Centro Slab" panose="02000503050000020004" pitchFamily="2" charset="0"/>
              </a:rPr>
              <a:t>1 percent of 1 percent = 1/10000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C05C085-69FB-D84D-A038-37CF71F27DE3}"/>
              </a:ext>
            </a:extLst>
          </p:cNvPr>
          <p:cNvCxnSpPr>
            <a:cxnSpLocks/>
          </p:cNvCxnSpPr>
          <p:nvPr/>
        </p:nvCxnSpPr>
        <p:spPr>
          <a:xfrm flipH="1">
            <a:off x="4794338" y="2775982"/>
            <a:ext cx="16690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98ACB9-7D0C-1242-82A9-5A23B8913BB8}"/>
              </a:ext>
            </a:extLst>
          </p:cNvPr>
          <p:cNvSpPr txBox="1"/>
          <p:nvPr/>
        </p:nvSpPr>
        <p:spPr>
          <a:xfrm>
            <a:off x="6663847" y="2551162"/>
            <a:ext cx="230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First order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8E2DF6-8019-4E4F-ACCA-272BCEB7BE73}"/>
              </a:ext>
            </a:extLst>
          </p:cNvPr>
          <p:cNvCxnSpPr>
            <a:cxnSpLocks/>
          </p:cNvCxnSpPr>
          <p:nvPr/>
        </p:nvCxnSpPr>
        <p:spPr>
          <a:xfrm flipH="1">
            <a:off x="5526921" y="3078695"/>
            <a:ext cx="16690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CE3A06-DEAC-3B4E-99E6-AB7C641E7AF6}"/>
              </a:ext>
            </a:extLst>
          </p:cNvPr>
          <p:cNvSpPr txBox="1"/>
          <p:nvPr/>
        </p:nvSpPr>
        <p:spPr>
          <a:xfrm>
            <a:off x="7396430" y="2894029"/>
            <a:ext cx="230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Second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A18173-124F-C849-88D5-C12E0E7234EB}"/>
              </a:ext>
            </a:extLst>
          </p:cNvPr>
          <p:cNvSpPr txBox="1"/>
          <p:nvPr/>
        </p:nvSpPr>
        <p:spPr>
          <a:xfrm>
            <a:off x="4207056" y="3942030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Sapient Centro Slab" panose="02000503050000020004" pitchFamily="2" charset="0"/>
              </a:rPr>
              <a:t>x</a:t>
            </a:r>
            <a:r>
              <a:rPr lang="en-IN" baseline="30000" dirty="0">
                <a:latin typeface="Sapient Centro Slab" panose="02000503050000020004" pitchFamily="2" charset="0"/>
              </a:rPr>
              <a:t>2</a:t>
            </a:r>
            <a:r>
              <a:rPr lang="en-IN" dirty="0">
                <a:latin typeface="Sapient Centro Slab" panose="02000503050000020004" pitchFamily="2" charset="0"/>
              </a:rPr>
              <a:t> + 2x · dx + </a:t>
            </a:r>
            <a:r>
              <a:rPr lang="en-IN" dirty="0">
                <a:solidFill>
                  <a:srgbClr val="FF0000"/>
                </a:solidFill>
                <a:latin typeface="Sapient Centro Slab" panose="02000503050000020004" pitchFamily="2" charset="0"/>
              </a:rPr>
              <a:t>(dx) </a:t>
            </a:r>
            <a:r>
              <a:rPr lang="en-IN" baseline="30000" dirty="0">
                <a:solidFill>
                  <a:srgbClr val="FF0000"/>
                </a:solidFill>
                <a:latin typeface="Sapient Centro Slab" panose="02000503050000020004" pitchFamily="2" charset="0"/>
              </a:rPr>
              <a:t>2</a:t>
            </a:r>
            <a:endParaRPr lang="en-US" baseline="30000" dirty="0">
              <a:solidFill>
                <a:srgbClr val="FF0000"/>
              </a:solidFill>
              <a:latin typeface="Sapient Centro Slab" panose="02000503050000020004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1D6559-2980-7C4D-86FE-0F276D9A795B}"/>
              </a:ext>
            </a:extLst>
          </p:cNvPr>
          <p:cNvCxnSpPr>
            <a:cxnSpLocks/>
          </p:cNvCxnSpPr>
          <p:nvPr/>
        </p:nvCxnSpPr>
        <p:spPr>
          <a:xfrm flipH="1" flipV="1">
            <a:off x="6172200" y="4311362"/>
            <a:ext cx="1023813" cy="461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8D41E6F-A282-BB4A-A9A6-8A69A2DE07E4}"/>
              </a:ext>
            </a:extLst>
          </p:cNvPr>
          <p:cNvSpPr txBox="1"/>
          <p:nvPr/>
        </p:nvSpPr>
        <p:spPr>
          <a:xfrm>
            <a:off x="7210628" y="4599653"/>
            <a:ext cx="230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Ignored</a:t>
            </a:r>
          </a:p>
        </p:txBody>
      </p:sp>
    </p:spTree>
    <p:extLst>
      <p:ext uri="{BB962C8B-B14F-4D97-AF65-F5344CB8AC3E}">
        <p14:creationId xmlns:p14="http://schemas.microsoft.com/office/powerpoint/2010/main" val="90533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  <p:bldP spid="10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82155F-B27C-BB42-B22F-9B3CA2CF3ED2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Calculating ds/</a:t>
            </a:r>
            <a:r>
              <a:rPr lang="en-US" sz="2500" b="1" dirty="0" err="1">
                <a:latin typeface="Sapient Centro Slab" panose="02000503050000020004" pitchFamily="2" charset="0"/>
              </a:rPr>
              <a:t>dt</a:t>
            </a:r>
            <a:r>
              <a:rPr lang="en-US" sz="2500" b="1" dirty="0">
                <a:latin typeface="Sapient Centro Slab" panose="02000503050000020004" pitchFamily="2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DFE9B-9343-7145-BB01-1741E6596405}"/>
              </a:ext>
            </a:extLst>
          </p:cNvPr>
          <p:cNvSpPr txBox="1"/>
          <p:nvPr/>
        </p:nvSpPr>
        <p:spPr>
          <a:xfrm>
            <a:off x="1753188" y="1825668"/>
            <a:ext cx="4271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apient Centro Slab" panose="02000503050000020004" pitchFamily="2" charset="0"/>
              </a:rPr>
              <a:t>s = t</a:t>
            </a:r>
            <a:r>
              <a:rPr lang="en-US" sz="2400" baseline="30000" dirty="0">
                <a:latin typeface="Sapient Centro Slab" panose="02000503050000020004" pitchFamily="2" charset="0"/>
              </a:rPr>
              <a:t>2</a:t>
            </a:r>
          </a:p>
          <a:p>
            <a:r>
              <a:rPr lang="en-US" sz="2400" dirty="0">
                <a:latin typeface="Sapient Centro Slab" panose="02000503050000020004" pitchFamily="2" charset="0"/>
              </a:rPr>
              <a:t>s + ds = (</a:t>
            </a:r>
            <a:r>
              <a:rPr lang="en-US" sz="2400" dirty="0" err="1">
                <a:latin typeface="Sapient Centro Slab" panose="02000503050000020004" pitchFamily="2" charset="0"/>
              </a:rPr>
              <a:t>t+dt</a:t>
            </a:r>
            <a:r>
              <a:rPr lang="en-US" sz="2400" dirty="0">
                <a:latin typeface="Sapient Centro Slab" panose="02000503050000020004" pitchFamily="2" charset="0"/>
              </a:rPr>
              <a:t>)</a:t>
            </a:r>
            <a:r>
              <a:rPr lang="en-US" sz="2400" baseline="30000" dirty="0">
                <a:latin typeface="Sapient Centro Slab" panose="02000503050000020004" pitchFamily="2" charset="0"/>
              </a:rPr>
              <a:t>2</a:t>
            </a:r>
          </a:p>
          <a:p>
            <a:r>
              <a:rPr lang="en-US" sz="2400" dirty="0">
                <a:latin typeface="Sapient Centro Slab" panose="02000503050000020004" pitchFamily="2" charset="0"/>
              </a:rPr>
              <a:t>s + ds = t</a:t>
            </a:r>
            <a:r>
              <a:rPr lang="en-US" sz="2400" baseline="30000" dirty="0">
                <a:latin typeface="Sapient Centro Slab" panose="02000503050000020004" pitchFamily="2" charset="0"/>
              </a:rPr>
              <a:t>2 </a:t>
            </a:r>
            <a:r>
              <a:rPr lang="en-US" sz="2400" dirty="0">
                <a:latin typeface="Sapient Centro Slab" panose="02000503050000020004" pitchFamily="2" charset="0"/>
              </a:rPr>
              <a:t>+ 2.t.dt + dt</a:t>
            </a:r>
            <a:r>
              <a:rPr lang="en-US" sz="2400" baseline="30000" dirty="0">
                <a:latin typeface="Sapient Centro Slab" panose="02000503050000020004" pitchFamily="2" charset="0"/>
              </a:rPr>
              <a:t>2</a:t>
            </a:r>
          </a:p>
          <a:p>
            <a:r>
              <a:rPr lang="en-US" sz="2400" dirty="0">
                <a:latin typeface="Sapient Centro Slab" panose="02000503050000020004" pitchFamily="2" charset="0"/>
              </a:rPr>
              <a:t>s + ds = t</a:t>
            </a:r>
            <a:r>
              <a:rPr lang="en-US" sz="2400" baseline="30000" dirty="0">
                <a:latin typeface="Sapient Centro Slab" panose="02000503050000020004" pitchFamily="2" charset="0"/>
              </a:rPr>
              <a:t>2 </a:t>
            </a:r>
            <a:r>
              <a:rPr lang="en-US" sz="2400" dirty="0">
                <a:latin typeface="Sapient Centro Slab" panose="02000503050000020004" pitchFamily="2" charset="0"/>
              </a:rPr>
              <a:t>+ 2.t.dt</a:t>
            </a:r>
          </a:p>
          <a:p>
            <a:r>
              <a:rPr lang="en-US" sz="2400" dirty="0">
                <a:latin typeface="Sapient Centro Slab" panose="02000503050000020004" pitchFamily="2" charset="0"/>
              </a:rPr>
              <a:t>s + ds = s + 2.t.dt</a:t>
            </a:r>
          </a:p>
          <a:p>
            <a:r>
              <a:rPr lang="en-US" sz="2400" dirty="0">
                <a:latin typeface="Sapient Centro Slab" panose="02000503050000020004" pitchFamily="2" charset="0"/>
              </a:rPr>
              <a:t>ds = 2.t.dt</a:t>
            </a:r>
          </a:p>
          <a:p>
            <a:r>
              <a:rPr lang="en-US" sz="2400" dirty="0">
                <a:latin typeface="Sapient Centro Slab" panose="02000503050000020004" pitchFamily="2" charset="0"/>
              </a:rPr>
              <a:t>ds/</a:t>
            </a:r>
            <a:r>
              <a:rPr lang="en-US" sz="2400" dirty="0" err="1">
                <a:latin typeface="Sapient Centro Slab" panose="02000503050000020004" pitchFamily="2" charset="0"/>
              </a:rPr>
              <a:t>dt</a:t>
            </a:r>
            <a:r>
              <a:rPr lang="en-US" sz="2400" dirty="0">
                <a:latin typeface="Sapient Centro Slab" panose="02000503050000020004" pitchFamily="2" charset="0"/>
              </a:rPr>
              <a:t> = 2t</a:t>
            </a:r>
          </a:p>
        </p:txBody>
      </p:sp>
    </p:spTree>
    <p:extLst>
      <p:ext uri="{BB962C8B-B14F-4D97-AF65-F5344CB8AC3E}">
        <p14:creationId xmlns:p14="http://schemas.microsoft.com/office/powerpoint/2010/main" val="28373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8041</TotalTime>
  <Words>933</Words>
  <Application>Microsoft Macintosh PowerPoint</Application>
  <PresentationFormat>Widescreen</PresentationFormat>
  <Paragraphs>183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Sapient Centro Slab</vt:lpstr>
      <vt:lpstr>Sapient Centro Slab Black</vt:lpstr>
      <vt:lpstr>Sapient Centro Slab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kumar</dc:creator>
  <cp:lastModifiedBy>Alok kumar</cp:lastModifiedBy>
  <cp:revision>450</cp:revision>
  <dcterms:created xsi:type="dcterms:W3CDTF">2018-07-06T14:54:25Z</dcterms:created>
  <dcterms:modified xsi:type="dcterms:W3CDTF">2018-09-01T06:07:43Z</dcterms:modified>
</cp:coreProperties>
</file>