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90" r:id="rId10"/>
    <p:sldId id="289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941"/>
  </p:normalViewPr>
  <p:slideViewPr>
    <p:cSldViewPr snapToGrid="0" snapToObjects="1" showGuides="1">
      <p:cViewPr varScale="1">
        <p:scale>
          <a:sx n="116" d="100"/>
          <a:sy n="116" d="100"/>
        </p:scale>
        <p:origin x="880" y="18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89BD-80D8-044E-B489-6491FE1C3B4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A8EA-D741-D444-B446-BC414599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problems here – </a:t>
            </a:r>
          </a:p>
          <a:p>
            <a:pPr marL="228600" indent="-228600">
              <a:buAutoNum type="arabicPeriod"/>
            </a:pPr>
            <a:r>
              <a:rPr lang="en-US" dirty="0"/>
              <a:t>Output size is reduced. </a:t>
            </a:r>
          </a:p>
          <a:p>
            <a:pPr marL="228600" indent="-228600">
              <a:buAutoNum type="arabicPeriod"/>
            </a:pPr>
            <a:r>
              <a:rPr lang="en-US" dirty="0"/>
              <a:t>Corner pixels are only touched once. Information loss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3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1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A8EA-D741-D444-B446-BC4145997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B73-D3A0-E346-AF02-5B494119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02861-5E7B-B445-B394-477986DA1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9330-F4EB-2049-A662-CA5BB25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5741-D5D9-AD45-A9D4-2CC7234C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E294B-1C44-034E-81BA-7AC2307A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CF10-FDDA-4247-BA44-F9AB1F58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373C-F426-6142-95DE-546B3813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7-E981-BD48-815C-C972AF8E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8B95-2506-214E-BAD8-0C39DE25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01CD-6614-0140-BC0E-FB707BD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D2F29-599D-894D-A2AC-948BA1C13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78CBC-89EA-F743-9563-088BFE4B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DCE7-C62A-7D45-BB28-95799608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0C40-59E1-9D4A-B3C1-16E3789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3596-D960-1E40-9143-DE2DE64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3AE2-D1EA-D340-9018-81E535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31BC-13B1-2745-912D-61C4D878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FF77-9A40-BA48-8945-AC25672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DF029-0B31-3841-BCBB-F2F3A5DB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0977-E4FB-F740-A71E-201ADF73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7C3-2EB8-B847-8CCF-2716AD14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D536-9BFE-D842-AC02-294A853B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F5B8-AF08-D94B-B65F-CD8C088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840A-DDC7-8045-A493-68E3387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CB96-344B-714E-8A2D-57E1DF2A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939-6627-AC48-8C11-E6757AE3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869F-05C8-9340-8B32-45CD6221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8768-657E-4A4B-8480-CF60BC29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6835-CE5F-6349-9DEF-A64FC835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24FF-FB38-6646-9D18-47266D9F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9416-B1F2-A24E-96F0-A23709A3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EA8E-F8B7-EF48-BF9B-4B79B72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4929-2443-EE4B-AD04-7C1F48D9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4983-5C11-9A4A-84E1-CA3B26721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162E-EFC8-EC4D-90BD-8BD1D3B1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158B-C26E-0945-A8A7-67BB4D4E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0C9-71D0-974D-919F-2CC072A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0EEB-44C4-2048-97F7-A33E3DC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76E34-C174-434B-AAD1-F88A9D72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A2FC-0593-CF49-B5F9-84AED57E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DE74F-2858-4E40-9E98-D2B9C765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8E8-5B34-B947-94E6-409656E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9515-F72B-E748-A4A1-FFEA0C5C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FD1BD-46D9-A64D-9C36-D870E01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B5F9B-A949-C042-85EC-36639049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BAA6B-E8B7-E54D-8429-7A2E486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90E-DC64-184F-BEE1-0F37A6A2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631A-C5B2-2140-A669-2D556CC8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0E820-C416-F947-9609-7F9DB61D0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41E3-385E-2C47-8A51-4236D35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EFE8-83BA-B04C-B994-DA6D333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007D-4E2A-8948-BC96-56F38739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4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0A66-8895-DA4A-8888-1B96218D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962D-9053-4C4A-9A44-7661BF03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AB64-DA1B-6546-80B0-28CAFC99B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56F1-3D1C-6341-A486-CFEF9650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A5F9-07B8-504B-AC2E-129A12C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ADBC-0E88-B24C-A9F1-AF6A10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1AB5E-E729-CA47-A8F3-EE62E217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B966C-BB62-F54F-B680-4CFF4449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8336E-2269-3841-BBC9-5915AA5C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AF91-23A8-144B-A1B7-82C79B92388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EEA0-432F-9348-A171-7A160309F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49AD-9301-3A43-9349-B31033AD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1C24-5631-0942-88C7-6346551B0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0C5BCD-F5D3-724B-A504-3A37212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87350"/>
            <a:ext cx="61849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37ACE55-3035-554C-9A36-09BA2830E328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Generic guidelines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27B3D-5B84-4B48-9350-84F406FAA935}"/>
              </a:ext>
            </a:extLst>
          </p:cNvPr>
          <p:cNvSpPr/>
          <p:nvPr/>
        </p:nvSpPr>
        <p:spPr>
          <a:xfrm>
            <a:off x="2291862" y="1538570"/>
            <a:ext cx="7133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If you have high avoidable bias, increase the size of your model (for example, increase the size of your neural network by adding layers/neurons). Try changing the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If you have high variance, add data to your training set. Use different size images for training.</a:t>
            </a:r>
            <a:endParaRPr lang="en-US" sz="2000" dirty="0">
              <a:latin typeface="Sapient Centro Slab" panose="0200050305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E85836-8848-EA4C-9BE0-1AA05B08DBB0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008AF-489B-BC40-8549-0FD9E58FCAC8}"/>
              </a:ext>
            </a:extLst>
          </p:cNvPr>
          <p:cNvSpPr txBox="1"/>
          <p:nvPr/>
        </p:nvSpPr>
        <p:spPr>
          <a:xfrm>
            <a:off x="1342292" y="4849035"/>
            <a:ext cx="808306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Sapient Centro Slab Black" panose="02000503050000020004" pitchFamily="2" charset="0"/>
              </a:rPr>
              <a:t>Your algorithm must perform well on the training set before you can expect it to perform well on the dev/test sets.</a:t>
            </a:r>
            <a:endParaRPr lang="en-US" b="1" dirty="0">
              <a:solidFill>
                <a:srgbClr val="FF0000"/>
              </a:solidFill>
              <a:latin typeface="Sapient Centro Slab Black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3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5C7F861-2265-384C-8025-81E0E536F02A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Reducing avoidable bias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5A7C4D-7BEC-4649-AFA8-429234D353FC}"/>
              </a:ext>
            </a:extLst>
          </p:cNvPr>
          <p:cNvSpPr/>
          <p:nvPr/>
        </p:nvSpPr>
        <p:spPr>
          <a:xfrm>
            <a:off x="2291862" y="1573740"/>
            <a:ext cx="71334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Increase the model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Modify input features based on insights from error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Reduce or eliminate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Modify model architecture.</a:t>
            </a:r>
            <a:endParaRPr lang="en-US" sz="2000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1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CF2AE0-F933-F148-B2CB-BE9FA9B84675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</a:t>
            </a:r>
            <a:r>
              <a:rPr lang="en-US" dirty="0" err="1"/>
              <a:t>deeplearning.ai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A0085-9076-0248-B236-0FA8FB253E4A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Reducing Variance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27212C-5229-D548-A2AA-2F79ABB94CD5}"/>
              </a:ext>
            </a:extLst>
          </p:cNvPr>
          <p:cNvSpPr/>
          <p:nvPr/>
        </p:nvSpPr>
        <p:spPr>
          <a:xfrm>
            <a:off x="2291862" y="1573740"/>
            <a:ext cx="7133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Add more training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.Add regularization​.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Add early stopping</a:t>
            </a:r>
            <a:r>
              <a:rPr lang="en-IN" sz="2000" dirty="0">
                <a:latin typeface="Sapient Centro Slab" panose="0200050305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Sapient Centro Slab" panose="02000503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apient Centro Slab" panose="02000503050000020004" pitchFamily="2" charset="0"/>
              </a:rPr>
              <a:t>Modify model architecture.</a:t>
            </a:r>
            <a:endParaRPr lang="en-US" sz="2000" dirty="0">
              <a:latin typeface="Sapient Centro Slab" panose="02000503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8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18409-E0BD-7143-A2E4-24AD57B9DA34}"/>
              </a:ext>
            </a:extLst>
          </p:cNvPr>
          <p:cNvSpPr txBox="1"/>
          <p:nvPr/>
        </p:nvSpPr>
        <p:spPr>
          <a:xfrm>
            <a:off x="3400425" y="2286000"/>
            <a:ext cx="652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11692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1E956-3BC7-FA4E-903A-6DF7165E6008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What is Bias and Variance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A9A9E8-C1CA-9045-B106-4E7AAE811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05546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5C7340-37DE-8242-B0E5-01949AF32CF8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2D98AB-DF09-2649-B545-D338BF1131B4}"/>
              </a:ext>
            </a:extLst>
          </p:cNvPr>
          <p:cNvSpPr txBox="1"/>
          <p:nvPr/>
        </p:nvSpPr>
        <p:spPr>
          <a:xfrm>
            <a:off x="6024563" y="4378328"/>
            <a:ext cx="327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  <a:p>
            <a:r>
              <a:rPr lang="en-IN" dirty="0">
                <a:latin typeface="Sapient Centro Slab" panose="02000503050000020004" pitchFamily="2" charset="0"/>
              </a:rPr>
              <a:t>Roughly, the bias is the error rate of your algorithm on your training set</a:t>
            </a:r>
            <a:endParaRPr lang="en-US" dirty="0">
              <a:latin typeface="Sapient Centro Slab" panose="02000503050000020004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F92CC5-506D-D643-A38B-971AF8F12696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1D1871-AED4-5546-8EFE-2D62F97DCA60}"/>
              </a:ext>
            </a:extLst>
          </p:cNvPr>
          <p:cNvSpPr txBox="1"/>
          <p:nvPr/>
        </p:nvSpPr>
        <p:spPr>
          <a:xfrm>
            <a:off x="3985844" y="4934830"/>
            <a:ext cx="2186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</a:t>
            </a:r>
          </a:p>
          <a:p>
            <a:r>
              <a:rPr lang="en-IN" dirty="0">
                <a:latin typeface="Sapient Centro Slab" panose="02000503050000020004" pitchFamily="2" charset="0"/>
              </a:rPr>
              <a:t>Roughly, The variance is how much worse you do on the test set</a:t>
            </a:r>
            <a:endParaRPr lang="en-US" b="1" dirty="0">
              <a:latin typeface="Sapient Centro Slab" panose="0200050305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24ED3-72E0-A44D-932D-D725B480DD36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4114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E7CE580-8A5D-CB40-868B-94095A674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91303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9DA215-302E-B54F-80D4-D224B718C463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3AB5C8-E252-0A44-83CB-FB57CAF68C07}"/>
              </a:ext>
            </a:extLst>
          </p:cNvPr>
          <p:cNvSpPr txBox="1"/>
          <p:nvPr/>
        </p:nvSpPr>
        <p:spPr>
          <a:xfrm>
            <a:off x="6024564" y="4378328"/>
            <a:ext cx="15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E48020-4530-E449-9FD6-C26ABDF10266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E35638-20EB-4048-9798-8113D9C9498D}"/>
              </a:ext>
            </a:extLst>
          </p:cNvPr>
          <p:cNvSpPr txBox="1"/>
          <p:nvPr/>
        </p:nvSpPr>
        <p:spPr>
          <a:xfrm>
            <a:off x="3985844" y="4934830"/>
            <a:ext cx="2186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 (11-1 </a:t>
            </a:r>
            <a:r>
              <a:rPr lang="en-US" b="1">
                <a:latin typeface="Sapient Centro Slab" panose="02000503050000020004" pitchFamily="2" charset="0"/>
              </a:rPr>
              <a:t>= 10%). </a:t>
            </a:r>
            <a:r>
              <a:rPr lang="en-US" b="1" dirty="0">
                <a:latin typeface="Sapient Centro Slab" panose="02000503050000020004" pitchFamily="2" charset="0"/>
              </a:rPr>
              <a:t>Overfitting. </a:t>
            </a:r>
            <a:r>
              <a:rPr lang="en-US" dirty="0">
                <a:latin typeface="Sapient Centro Slab" panose="02000503050000020004" pitchFamily="2" charset="0"/>
              </a:rPr>
              <a:t>Unable to generalize.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BE1E8-AC52-FA4E-8797-B31BB60F676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Low Bias and High Variance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D47E5E-74EE-534D-B2F9-F4B6774DEE74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322250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4B852E9-43D6-D241-B8C7-611D473C4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76046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AE75CC-45D0-F54F-87D4-287C956B032E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2551A4-DFDF-B646-910D-BA73E677CF56}"/>
              </a:ext>
            </a:extLst>
          </p:cNvPr>
          <p:cNvSpPr txBox="1"/>
          <p:nvPr/>
        </p:nvSpPr>
        <p:spPr>
          <a:xfrm>
            <a:off x="6024564" y="4378328"/>
            <a:ext cx="15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50FD0-EFB8-CD40-9324-867D18157899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1770F3-5A3F-D849-ADC0-EF9FBAA37C1F}"/>
              </a:ext>
            </a:extLst>
          </p:cNvPr>
          <p:cNvSpPr txBox="1"/>
          <p:nvPr/>
        </p:nvSpPr>
        <p:spPr>
          <a:xfrm>
            <a:off x="3985844" y="4934830"/>
            <a:ext cx="218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 (16-15 = 1%). </a:t>
            </a:r>
            <a:r>
              <a:rPr lang="en-US" dirty="0" err="1">
                <a:latin typeface="Sapient Centro Slab" panose="02000503050000020004" pitchFamily="2" charset="0"/>
              </a:rPr>
              <a:t>Underfitting</a:t>
            </a:r>
            <a:r>
              <a:rPr lang="en-US" dirty="0">
                <a:latin typeface="Sapient Centro Slab" panose="02000503050000020004" pitchFamily="2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AE3B11-C480-A342-84E3-F8A0312B0B1B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High Bias and Low Variance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FB94C0-4056-5940-A523-B4A9A1E5AA03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127464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96A81B-9555-234E-AFE1-54AB94F9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78085"/>
              </p:ext>
            </p:extLst>
          </p:nvPr>
        </p:nvGraphicFramePr>
        <p:xfrm>
          <a:off x="1609969" y="23374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2297CC-2F3F-AE49-AF35-A77314E5CB7B}"/>
              </a:ext>
            </a:extLst>
          </p:cNvPr>
          <p:cNvCxnSpPr>
            <a:cxnSpLocks/>
          </p:cNvCxnSpPr>
          <p:nvPr/>
        </p:nvCxnSpPr>
        <p:spPr>
          <a:xfrm flipH="1" flipV="1">
            <a:off x="4952998" y="2893712"/>
            <a:ext cx="1342294" cy="1484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39F0F4-6893-244D-9B81-7135E868890F}"/>
              </a:ext>
            </a:extLst>
          </p:cNvPr>
          <p:cNvSpPr txBox="1"/>
          <p:nvPr/>
        </p:nvSpPr>
        <p:spPr>
          <a:xfrm>
            <a:off x="6024564" y="4378328"/>
            <a:ext cx="150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Bias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1802CA-22E7-484C-B0BE-A939E83F95D3}"/>
              </a:ext>
            </a:extLst>
          </p:cNvPr>
          <p:cNvCxnSpPr>
            <a:cxnSpLocks/>
          </p:cNvCxnSpPr>
          <p:nvPr/>
        </p:nvCxnSpPr>
        <p:spPr>
          <a:xfrm flipV="1">
            <a:off x="4256574" y="3358660"/>
            <a:ext cx="192334" cy="150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B7F54A-675E-9049-9A09-237172D2AF5C}"/>
              </a:ext>
            </a:extLst>
          </p:cNvPr>
          <p:cNvSpPr txBox="1"/>
          <p:nvPr/>
        </p:nvSpPr>
        <p:spPr>
          <a:xfrm>
            <a:off x="3985844" y="4934830"/>
            <a:ext cx="218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Variance (30-15 = 15%).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B8D17-5B09-D949-BF34-A289285C807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High Bias and High Variance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74864-D064-8547-B68C-5D4694F9D0CF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185789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B5ED0F0-D020-5D40-AF9C-A800CBD73CF6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Bayes error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988E6-E8C4-6549-957A-9C202F89CFE0}"/>
              </a:ext>
            </a:extLst>
          </p:cNvPr>
          <p:cNvSpPr txBox="1"/>
          <p:nvPr/>
        </p:nvSpPr>
        <p:spPr>
          <a:xfrm>
            <a:off x="984738" y="1758462"/>
            <a:ext cx="9988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apient Centro Slab" panose="02000503050000020004" pitchFamily="2" charset="0"/>
              </a:rPr>
              <a:t>Suppose that you are building a speech recognition system, and find that 14% of the audio clips have so much background noise or are so unintelligible that even a human cannot recognize what was said. In this case, even the most “optimal” speech recognition system might have error around 14%. 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&lt;----</a:t>
            </a:r>
            <a:r>
              <a:rPr lang="en-IN" sz="2400" dirty="0">
                <a:solidFill>
                  <a:srgbClr val="FF0000"/>
                </a:solidFill>
                <a:latin typeface="Sapient Centro Slab" panose="02000503050000020004" pitchFamily="2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Optimal Error rate</a:t>
            </a:r>
            <a:endParaRPr lang="en-US" sz="2400" b="1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B302D3-1174-7440-A941-15AC27B9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9054"/>
              </p:ext>
            </p:extLst>
          </p:nvPr>
        </p:nvGraphicFramePr>
        <p:xfrm>
          <a:off x="1609969" y="39904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25336F-86A1-494C-901A-E4C98B099EF6}"/>
              </a:ext>
            </a:extLst>
          </p:cNvPr>
          <p:cNvSpPr txBox="1"/>
          <p:nvPr/>
        </p:nvSpPr>
        <p:spPr>
          <a:xfrm>
            <a:off x="1459523" y="5609492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What is the bias and Variance here?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6C749-2702-2E44-84FD-59214E4ACC1C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28373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69FA55F-7FFE-F343-829A-5D4FAB2FA5A7}"/>
              </a:ext>
            </a:extLst>
          </p:cNvPr>
          <p:cNvSpPr txBox="1"/>
          <p:nvPr/>
        </p:nvSpPr>
        <p:spPr>
          <a:xfrm>
            <a:off x="984738" y="1758462"/>
            <a:ext cx="998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apient Centro Slab" panose="02000503050000020004" pitchFamily="2" charset="0"/>
              </a:rPr>
              <a:t>Suppose 10%. 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&lt;----</a:t>
            </a:r>
            <a:r>
              <a:rPr lang="en-IN" sz="2400" dirty="0">
                <a:solidFill>
                  <a:srgbClr val="FF0000"/>
                </a:solidFill>
                <a:latin typeface="Sapient Centro Slab" panose="02000503050000020004" pitchFamily="2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Sapient Centro Slab" panose="02000503050000020004" pitchFamily="2" charset="0"/>
              </a:rPr>
              <a:t>Optimal Error rate</a:t>
            </a:r>
            <a:endParaRPr lang="en-US" sz="2400" b="1" dirty="0">
              <a:solidFill>
                <a:srgbClr val="FF0000"/>
              </a:solidFill>
              <a:latin typeface="Sapient Centro Slab" panose="02000503050000020004" pitchFamily="2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3CEA13-A7F7-B348-9665-912229CE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54553"/>
              </p:ext>
            </p:extLst>
          </p:nvPr>
        </p:nvGraphicFramePr>
        <p:xfrm>
          <a:off x="1609969" y="399040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1416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0891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925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5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34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C1DF53-9380-6E41-9F13-83205D009CF5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Bayes error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F7242-8F0A-0E43-A81C-6D564D96B1E2}"/>
              </a:ext>
            </a:extLst>
          </p:cNvPr>
          <p:cNvSpPr txBox="1"/>
          <p:nvPr/>
        </p:nvSpPr>
        <p:spPr>
          <a:xfrm>
            <a:off x="1459523" y="5609492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apient Centro Slab" panose="02000503050000020004" pitchFamily="2" charset="0"/>
              </a:rPr>
              <a:t>What is the bias and Variance here?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7E370-423A-F145-83B6-CC11E977360B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189608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F556E494-9DEE-CD43-BBD7-2AAD03141E00}"/>
              </a:ext>
            </a:extLst>
          </p:cNvPr>
          <p:cNvSpPr txBox="1"/>
          <p:nvPr/>
        </p:nvSpPr>
        <p:spPr>
          <a:xfrm>
            <a:off x="351692" y="509954"/>
            <a:ext cx="5820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Sapient Centro Slab" panose="02000503050000020004" pitchFamily="2" charset="0"/>
              </a:rPr>
              <a:t>Bayes error rate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3D4DFA-CEB8-714E-B1BA-B6C47B2B6D17}"/>
              </a:ext>
            </a:extLst>
          </p:cNvPr>
          <p:cNvSpPr/>
          <p:nvPr/>
        </p:nvSpPr>
        <p:spPr>
          <a:xfrm>
            <a:off x="1603900" y="1907903"/>
            <a:ext cx="650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apient Centro Slab" panose="02000503050000020004" pitchFamily="2" charset="0"/>
              </a:rPr>
              <a:t>Bias = Optimal error rate (“unavoidable bias”) + Avoidable bias</a:t>
            </a:r>
            <a:endParaRPr lang="en-US" dirty="0">
              <a:latin typeface="Sapient Centro Slab" panose="0200050305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068BA6-5277-B04D-BECB-C1F0C04D5BA4}"/>
              </a:ext>
            </a:extLst>
          </p:cNvPr>
          <p:cNvSpPr/>
          <p:nvPr/>
        </p:nvSpPr>
        <p:spPr>
          <a:xfrm>
            <a:off x="1603900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“avoidable bias” reflects how much worse your algorithm performs on the training set than the “optimal classifier.”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17363E-1E6B-5A4A-ADB3-931EFB39D28A}"/>
              </a:ext>
            </a:extLst>
          </p:cNvPr>
          <p:cNvSpPr txBox="1"/>
          <p:nvPr/>
        </p:nvSpPr>
        <p:spPr>
          <a:xfrm>
            <a:off x="7737231" y="6559062"/>
            <a:ext cx="298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Ng. Book</a:t>
            </a:r>
          </a:p>
        </p:txBody>
      </p:sp>
    </p:spTree>
    <p:extLst>
      <p:ext uri="{BB962C8B-B14F-4D97-AF65-F5344CB8AC3E}">
        <p14:creationId xmlns:p14="http://schemas.microsoft.com/office/powerpoint/2010/main" val="71301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488</Words>
  <Application>Microsoft Macintosh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Sapient Centro Slab</vt:lpstr>
      <vt:lpstr>Sapient Centro Slab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kumar</dc:creator>
  <cp:lastModifiedBy>Alok kumar</cp:lastModifiedBy>
  <cp:revision>337</cp:revision>
  <dcterms:created xsi:type="dcterms:W3CDTF">2018-07-06T14:54:25Z</dcterms:created>
  <dcterms:modified xsi:type="dcterms:W3CDTF">2018-11-15T19:33:19Z</dcterms:modified>
</cp:coreProperties>
</file>