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97" r:id="rId4"/>
    <p:sldId id="296" r:id="rId5"/>
    <p:sldId id="282" r:id="rId6"/>
    <p:sldId id="300" r:id="rId7"/>
    <p:sldId id="301" r:id="rId8"/>
    <p:sldId id="302" r:id="rId9"/>
    <p:sldId id="303" r:id="rId10"/>
    <p:sldId id="304" r:id="rId11"/>
    <p:sldId id="298" r:id="rId12"/>
    <p:sldId id="284" r:id="rId13"/>
    <p:sldId id="285" r:id="rId14"/>
    <p:sldId id="286" r:id="rId15"/>
    <p:sldId id="305" r:id="rId16"/>
    <p:sldId id="287" r:id="rId17"/>
    <p:sldId id="288" r:id="rId18"/>
    <p:sldId id="289" r:id="rId19"/>
    <p:sldId id="291" r:id="rId20"/>
    <p:sldId id="307" r:id="rId21"/>
    <p:sldId id="306" r:id="rId22"/>
    <p:sldId id="29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2818"/>
  </p:normalViewPr>
  <p:slideViewPr>
    <p:cSldViewPr snapToGrid="0" snapToObjects="1" showGuides="1">
      <p:cViewPr varScale="1">
        <p:scale>
          <a:sx n="102" d="100"/>
          <a:sy n="102" d="100"/>
        </p:scale>
        <p:origin x="216" y="44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89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run a signal through the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scs.ryerson.ca</a:t>
            </a:r>
            <a:r>
              <a:rPr lang="en-US" dirty="0"/>
              <a:t>/~</a:t>
            </a:r>
            <a:r>
              <a:rPr lang="en-US" dirty="0" err="1"/>
              <a:t>aharley</a:t>
            </a:r>
            <a:r>
              <a:rPr lang="en-US" dirty="0"/>
              <a:t>/vis/conv/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setosa.io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/image-kernels/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62913"/>
              </p:ext>
            </p:extLst>
          </p:nvPr>
        </p:nvGraphicFramePr>
        <p:xfrm>
          <a:off x="572477" y="1703540"/>
          <a:ext cx="1318953" cy="129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51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39651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39651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430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430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4302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9ED4A-74F6-A342-88F6-870DF4F850C9}"/>
              </a:ext>
            </a:extLst>
          </p:cNvPr>
          <p:cNvSpPr/>
          <p:nvPr/>
        </p:nvSpPr>
        <p:spPr>
          <a:xfrm>
            <a:off x="8968636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6F535-EA1C-BE44-8D06-16E2D7768BC8}"/>
              </a:ext>
            </a:extLst>
          </p:cNvPr>
          <p:cNvSpPr/>
          <p:nvPr/>
        </p:nvSpPr>
        <p:spPr>
          <a:xfrm>
            <a:off x="9432099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E5B32-0350-4941-BB81-1420791D1574}"/>
              </a:ext>
            </a:extLst>
          </p:cNvPr>
          <p:cNvSpPr/>
          <p:nvPr/>
        </p:nvSpPr>
        <p:spPr>
          <a:xfrm>
            <a:off x="8043798" y="2407084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8199" y="2250586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9187960" y="4260244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0F9D7-1DC6-1B49-90A6-9D13B9B0BB94}"/>
              </a:ext>
            </a:extLst>
          </p:cNvPr>
          <p:cNvSpPr txBox="1"/>
          <p:nvPr/>
        </p:nvSpPr>
        <p:spPr>
          <a:xfrm>
            <a:off x="8814287" y="4941240"/>
            <a:ext cx="14507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n-f+1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75A50-2D24-E74B-A784-D4760910C36F}"/>
              </a:ext>
            </a:extLst>
          </p:cNvPr>
          <p:cNvCxnSpPr>
            <a:endCxn id="10" idx="3"/>
          </p:cNvCxnSpPr>
          <p:nvPr/>
        </p:nvCxnSpPr>
        <p:spPr>
          <a:xfrm flipH="1">
            <a:off x="2792047" y="5372128"/>
            <a:ext cx="624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15880-35F9-0845-A030-D9B1D168898E}"/>
              </a:ext>
            </a:extLst>
          </p:cNvPr>
          <p:cNvCxnSpPr>
            <a:stCxn id="11" idx="3"/>
          </p:cNvCxnSpPr>
          <p:nvPr/>
        </p:nvCxnSpPr>
        <p:spPr>
          <a:xfrm>
            <a:off x="6376255" y="3958404"/>
            <a:ext cx="3031514" cy="122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97935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15470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84909"/>
              </p:ext>
            </p:extLst>
          </p:nvPr>
        </p:nvGraphicFramePr>
        <p:xfrm>
          <a:off x="8106506" y="455299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2B2351-E3B2-BA41-8161-959ADC544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97237"/>
              </p:ext>
            </p:extLst>
          </p:nvPr>
        </p:nvGraphicFramePr>
        <p:xfrm>
          <a:off x="5339859" y="336515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2903"/>
              </p:ext>
            </p:extLst>
          </p:nvPr>
        </p:nvGraphicFramePr>
        <p:xfrm>
          <a:off x="8106506" y="3365157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33290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369"/>
              </p:ext>
            </p:extLst>
          </p:nvPr>
        </p:nvGraphicFramePr>
        <p:xfrm>
          <a:off x="572477" y="1318846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161807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24087"/>
              </p:ext>
            </p:extLst>
          </p:nvPr>
        </p:nvGraphicFramePr>
        <p:xfrm>
          <a:off x="5363308" y="14015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254281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89838F-4C92-9548-8038-3D2EC3CBE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58117"/>
              </p:ext>
            </p:extLst>
          </p:nvPr>
        </p:nvGraphicFramePr>
        <p:xfrm>
          <a:off x="7379998" y="906235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936DC4D-0352-4545-AE7F-CE97439E5927}"/>
              </a:ext>
            </a:extLst>
          </p:cNvPr>
          <p:cNvSpPr txBox="1"/>
          <p:nvPr/>
        </p:nvSpPr>
        <p:spPr>
          <a:xfrm>
            <a:off x="8900742" y="284343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3 channel Double filter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4FBE29-2317-ED4C-BD2F-52728967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28099"/>
              </p:ext>
            </p:extLst>
          </p:nvPr>
        </p:nvGraphicFramePr>
        <p:xfrm>
          <a:off x="7379998" y="3816093"/>
          <a:ext cx="2162908" cy="189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7">
                  <a:extLst>
                    <a:ext uri="{9D8B030D-6E8A-4147-A177-3AD203B41FA5}">
                      <a16:colId xmlns:a16="http://schemas.microsoft.com/office/drawing/2014/main" val="189093697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35011921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46030965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160008695"/>
                    </a:ext>
                  </a:extLst>
                </a:gridCol>
              </a:tblGrid>
              <a:tr h="473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2852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92343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05014"/>
                  </a:ext>
                </a:extLst>
              </a:tr>
              <a:tr h="473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24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82802" y="57713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ADCFC0-E0DE-F546-B177-E532F33B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1038"/>
              </p:ext>
            </p:extLst>
          </p:nvPr>
        </p:nvGraphicFramePr>
        <p:xfrm>
          <a:off x="760047" y="1752600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BA6BD5-796D-3247-B8F6-B7DE817D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89278"/>
              </p:ext>
            </p:extLst>
          </p:nvPr>
        </p:nvGraphicFramePr>
        <p:xfrm>
          <a:off x="859692" y="2379781"/>
          <a:ext cx="3348398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015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400043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2042EA-2A21-304F-833D-26A2807D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78538"/>
              </p:ext>
            </p:extLst>
          </p:nvPr>
        </p:nvGraphicFramePr>
        <p:xfrm>
          <a:off x="5515708" y="15539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D152BB5-C4B3-6448-9B2C-0269DED01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42805"/>
              </p:ext>
            </p:extLst>
          </p:nvPr>
        </p:nvGraphicFramePr>
        <p:xfrm>
          <a:off x="5668108" y="170634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360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BE49AAA-AD01-8748-A8AF-0E18A9216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16311"/>
              </p:ext>
            </p:extLst>
          </p:nvPr>
        </p:nvGraphicFramePr>
        <p:xfrm>
          <a:off x="5597768" y="34120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464FF-C48A-FF47-A430-A3C5E801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25056"/>
              </p:ext>
            </p:extLst>
          </p:nvPr>
        </p:nvGraphicFramePr>
        <p:xfrm>
          <a:off x="5750168" y="35644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A914878-1460-3547-A002-0075B8FF6425}"/>
              </a:ext>
            </a:extLst>
          </p:cNvPr>
          <p:cNvSpPr txBox="1"/>
          <p:nvPr/>
        </p:nvSpPr>
        <p:spPr>
          <a:xfrm>
            <a:off x="2241062" y="6131171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6x6x3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FD5A8-D00F-3D4B-9F84-37FF77FDFC4E}"/>
              </a:ext>
            </a:extLst>
          </p:cNvPr>
          <p:cNvSpPr txBox="1"/>
          <p:nvPr/>
        </p:nvSpPr>
        <p:spPr>
          <a:xfrm>
            <a:off x="5837354" y="2781793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36BF07-F21B-6D43-A558-A236E555FCDB}"/>
              </a:ext>
            </a:extLst>
          </p:cNvPr>
          <p:cNvSpPr txBox="1"/>
          <p:nvPr/>
        </p:nvSpPr>
        <p:spPr>
          <a:xfrm>
            <a:off x="5831491" y="4780578"/>
            <a:ext cx="9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3x3x3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20785-EA46-F743-8EE6-70F9EB15665D}"/>
              </a:ext>
            </a:extLst>
          </p:cNvPr>
          <p:cNvSpPr txBox="1"/>
          <p:nvPr/>
        </p:nvSpPr>
        <p:spPr>
          <a:xfrm>
            <a:off x="10158608" y="1553941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B5DE16-2C48-F042-A97B-D5110B6CA260}"/>
              </a:ext>
            </a:extLst>
          </p:cNvPr>
          <p:cNvSpPr txBox="1"/>
          <p:nvPr/>
        </p:nvSpPr>
        <p:spPr>
          <a:xfrm>
            <a:off x="10148170" y="4487113"/>
            <a:ext cx="62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1FACB9ED-8C5E-EA4C-9CCF-0E562C44DAFC}"/>
              </a:ext>
            </a:extLst>
          </p:cNvPr>
          <p:cNvSpPr/>
          <p:nvPr/>
        </p:nvSpPr>
        <p:spPr>
          <a:xfrm>
            <a:off x="9807880" y="1505338"/>
            <a:ext cx="313150" cy="4361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>
            <a:extLst>
              <a:ext uri="{FF2B5EF4-FFF2-40B4-BE49-F238E27FC236}">
                <a16:creationId xmlns:a16="http://schemas.microsoft.com/office/drawing/2014/main" id="{E1FD8CF9-8177-1543-A4A7-50B8CDD0B50B}"/>
              </a:ext>
            </a:extLst>
          </p:cNvPr>
          <p:cNvSpPr/>
          <p:nvPr/>
        </p:nvSpPr>
        <p:spPr>
          <a:xfrm>
            <a:off x="9807880" y="4487113"/>
            <a:ext cx="313150" cy="4361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E8216D5-B70B-FD4E-A69F-273FFC9A1834}"/>
              </a:ext>
            </a:extLst>
          </p:cNvPr>
          <p:cNvSpPr/>
          <p:nvPr/>
        </p:nvSpPr>
        <p:spPr>
          <a:xfrm rot="11817599">
            <a:off x="7114657" y="-1608537"/>
            <a:ext cx="2156738" cy="4888524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A3108CF0-5071-9548-9893-8A80334C19B3}"/>
              </a:ext>
            </a:extLst>
          </p:cNvPr>
          <p:cNvSpPr/>
          <p:nvPr/>
        </p:nvSpPr>
        <p:spPr>
          <a:xfrm rot="1446962">
            <a:off x="7985089" y="417713"/>
            <a:ext cx="2586971" cy="4018731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C4698D9C-A260-5D4D-B17B-D5D1B4FB7CD5}"/>
              </a:ext>
            </a:extLst>
          </p:cNvPr>
          <p:cNvSpPr/>
          <p:nvPr/>
        </p:nvSpPr>
        <p:spPr>
          <a:xfrm rot="11817599">
            <a:off x="7141797" y="1399791"/>
            <a:ext cx="2156738" cy="4888524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9A59E49-255F-4E46-A5CF-8FC37DEAE131}"/>
              </a:ext>
            </a:extLst>
          </p:cNvPr>
          <p:cNvSpPr/>
          <p:nvPr/>
        </p:nvSpPr>
        <p:spPr>
          <a:xfrm rot="1446962">
            <a:off x="8012229" y="3426041"/>
            <a:ext cx="2586971" cy="4018731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552BB-6C89-5B4E-905E-55610032FC53}"/>
              </a:ext>
            </a:extLst>
          </p:cNvPr>
          <p:cNvSpPr txBox="1"/>
          <p:nvPr/>
        </p:nvSpPr>
        <p:spPr>
          <a:xfrm>
            <a:off x="6376255" y="335091"/>
            <a:ext cx="17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710E57-5403-634D-9757-631CB02EBA25}"/>
              </a:ext>
            </a:extLst>
          </p:cNvPr>
          <p:cNvSpPr txBox="1"/>
          <p:nvPr/>
        </p:nvSpPr>
        <p:spPr>
          <a:xfrm>
            <a:off x="6521742" y="5827428"/>
            <a:ext cx="17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4F9F268-5E39-F44F-8DC6-73DAB712D620}"/>
              </a:ext>
            </a:extLst>
          </p:cNvPr>
          <p:cNvSpPr/>
          <p:nvPr/>
        </p:nvSpPr>
        <p:spPr>
          <a:xfrm>
            <a:off x="10674744" y="3089871"/>
            <a:ext cx="334503" cy="33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D6896-5673-5447-B528-024B8AAD7387}"/>
              </a:ext>
            </a:extLst>
          </p:cNvPr>
          <p:cNvSpPr txBox="1"/>
          <p:nvPr/>
        </p:nvSpPr>
        <p:spPr>
          <a:xfrm>
            <a:off x="11091780" y="2545088"/>
            <a:ext cx="77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4x4x2</a:t>
            </a:r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1DD91F30-49C1-AF4C-9C9A-D9E06D105E47}"/>
              </a:ext>
            </a:extLst>
          </p:cNvPr>
          <p:cNvSpPr/>
          <p:nvPr/>
        </p:nvSpPr>
        <p:spPr>
          <a:xfrm>
            <a:off x="11111342" y="2962114"/>
            <a:ext cx="818937" cy="58000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7" grpId="0" animBg="1"/>
      <p:bldP spid="34" grpId="0" animBg="1"/>
      <p:bldP spid="8" grpId="0" animBg="1"/>
      <p:bldP spid="35" grpId="0" animBg="1"/>
      <p:bldP spid="36" grpId="0" animBg="1"/>
      <p:bldP spid="37" grpId="0" animBg="1"/>
      <p:bldP spid="9" grpId="0"/>
      <p:bldP spid="23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1672737" y="4378719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337937" y="3005492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111631" y="403227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68152"/>
              </p:ext>
            </p:extLst>
          </p:nvPr>
        </p:nvGraphicFramePr>
        <p:xfrm>
          <a:off x="5445368" y="2683451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3824721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08459"/>
              </p:ext>
            </p:extLst>
          </p:nvPr>
        </p:nvGraphicFramePr>
        <p:xfrm>
          <a:off x="650631" y="1967693"/>
          <a:ext cx="2747598" cy="230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36579"/>
              </p:ext>
            </p:extLst>
          </p:nvPr>
        </p:nvGraphicFramePr>
        <p:xfrm>
          <a:off x="7358317" y="2500571"/>
          <a:ext cx="20606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BEAAEF-F1D2-634B-8BF7-89BD25A5C46D}"/>
              </a:ext>
            </a:extLst>
          </p:cNvPr>
          <p:cNvSpPr/>
          <p:nvPr/>
        </p:nvSpPr>
        <p:spPr>
          <a:xfrm>
            <a:off x="650631" y="1967693"/>
            <a:ext cx="464185" cy="3997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Padding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8912463" y="481813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F299D-5004-1445-841A-830EBD718C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631" y="1967693"/>
          <a:ext cx="3621455" cy="307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4">
                  <a:extLst>
                    <a:ext uri="{9D8B030D-6E8A-4147-A177-3AD203B41FA5}">
                      <a16:colId xmlns:a16="http://schemas.microsoft.com/office/drawing/2014/main" val="357756425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7528041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718203374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3227292529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695839118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069783005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1862408782"/>
                    </a:ext>
                  </a:extLst>
                </a:gridCol>
                <a:gridCol w="457933">
                  <a:extLst>
                    <a:ext uri="{9D8B030D-6E8A-4147-A177-3AD203B41FA5}">
                      <a16:colId xmlns:a16="http://schemas.microsoft.com/office/drawing/2014/main" val="2624341906"/>
                    </a:ext>
                  </a:extLst>
                </a:gridCol>
              </a:tblGrid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8505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91729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4117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36090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8698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1296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442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757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2672A0-17FE-344D-827B-54007EAD30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8629" y="2575689"/>
          <a:ext cx="30909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65">
                  <a:extLst>
                    <a:ext uri="{9D8B030D-6E8A-4147-A177-3AD203B41FA5}">
                      <a16:colId xmlns:a16="http://schemas.microsoft.com/office/drawing/2014/main" val="3094287501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66798834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3236537758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34762805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4257022537"/>
                    </a:ext>
                  </a:extLst>
                </a:gridCol>
                <a:gridCol w="515165">
                  <a:extLst>
                    <a:ext uri="{9D8B030D-6E8A-4147-A177-3AD203B41FA5}">
                      <a16:colId xmlns:a16="http://schemas.microsoft.com/office/drawing/2014/main" val="1803728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4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5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3878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0BD423-B6FA-0A4A-ABD8-5CA28E0CA6B9}"/>
              </a:ext>
            </a:extLst>
          </p:cNvPr>
          <p:cNvSpPr txBox="1"/>
          <p:nvPr/>
        </p:nvSpPr>
        <p:spPr>
          <a:xfrm>
            <a:off x="8814287" y="5380853"/>
            <a:ext cx="2017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N+2P-f+1</a:t>
            </a:r>
          </a:p>
        </p:txBody>
      </p:sp>
    </p:spTree>
    <p:extLst>
      <p:ext uri="{BB962C8B-B14F-4D97-AF65-F5344CB8AC3E}">
        <p14:creationId xmlns:p14="http://schemas.microsoft.com/office/powerpoint/2010/main" val="22837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/>
      <p:bldP spid="3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46694"/>
              </p:ext>
            </p:extLst>
          </p:nvPr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9957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0043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56149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470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17011" y="553915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7x7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7" y="298938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apient Centro Slab" panose="02000503050000020004" pitchFamily="2" charset="0"/>
              </a:rPr>
              <a:t>Strided</a:t>
            </a:r>
            <a:r>
              <a:rPr lang="en-US" sz="3200" b="1" dirty="0">
                <a:latin typeface="Sapient Centro Slab" panose="02000503050000020004" pitchFamily="2" charset="0"/>
              </a:rPr>
              <a:t> convolution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C91B0B8-57EC-B640-B1EC-8B62116CD93C}"/>
              </a:ext>
            </a:extLst>
          </p:cNvPr>
          <p:cNvSpPr/>
          <p:nvPr/>
        </p:nvSpPr>
        <p:spPr>
          <a:xfrm>
            <a:off x="4626035" y="3581688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7BC1C-428B-EB47-B0D1-CD7D2E4BDF6D}"/>
              </a:ext>
            </a:extLst>
          </p:cNvPr>
          <p:cNvSpPr txBox="1"/>
          <p:nvPr/>
        </p:nvSpPr>
        <p:spPr>
          <a:xfrm>
            <a:off x="9121525" y="4585583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534BCF5-1C41-554E-9AE6-06268359B58F}"/>
              </a:ext>
            </a:extLst>
          </p:cNvPr>
          <p:cNvGraphicFramePr>
            <a:graphicFrameLocks noGrp="1"/>
          </p:cNvGraphicFramePr>
          <p:nvPr/>
        </p:nvGraphicFramePr>
        <p:xfrm>
          <a:off x="5445368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43384E0-2062-8A41-B264-DEA17AD0774F}"/>
              </a:ext>
            </a:extLst>
          </p:cNvPr>
          <p:cNvSpPr txBox="1"/>
          <p:nvPr/>
        </p:nvSpPr>
        <p:spPr>
          <a:xfrm>
            <a:off x="5754930" y="4400917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9846F-022E-3343-B257-82288E78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03263"/>
              </p:ext>
            </p:extLst>
          </p:nvPr>
        </p:nvGraphicFramePr>
        <p:xfrm>
          <a:off x="351691" y="2273558"/>
          <a:ext cx="4034023" cy="306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9">
                  <a:extLst>
                    <a:ext uri="{9D8B030D-6E8A-4147-A177-3AD203B41FA5}">
                      <a16:colId xmlns:a16="http://schemas.microsoft.com/office/drawing/2014/main" val="43732186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72852037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331918720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2607109602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3151737408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85483631"/>
                    </a:ext>
                  </a:extLst>
                </a:gridCol>
                <a:gridCol w="576289">
                  <a:extLst>
                    <a:ext uri="{9D8B030D-6E8A-4147-A177-3AD203B41FA5}">
                      <a16:colId xmlns:a16="http://schemas.microsoft.com/office/drawing/2014/main" val="1995476494"/>
                    </a:ext>
                  </a:extLst>
                </a:gridCol>
              </a:tblGrid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14785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6919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49066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72832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73459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21141"/>
                  </a:ext>
                </a:extLst>
              </a:tr>
              <a:tr h="438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3598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A3D409D-4C74-9942-9252-66C9A18BE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66446"/>
              </p:ext>
            </p:extLst>
          </p:nvPr>
        </p:nvGraphicFramePr>
        <p:xfrm>
          <a:off x="8947633" y="3259647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808110-4AA3-E042-B484-1AAA419FFABA}"/>
              </a:ext>
            </a:extLst>
          </p:cNvPr>
          <p:cNvSpPr txBox="1"/>
          <p:nvPr/>
        </p:nvSpPr>
        <p:spPr>
          <a:xfrm>
            <a:off x="492369" y="5908487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 UltraBlack" panose="02000503050000020004" pitchFamily="2" charset="0"/>
              </a:rPr>
              <a:t>Stride 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00FBF-EDE6-3E40-8FBA-56704B701381}"/>
              </a:ext>
            </a:extLst>
          </p:cNvPr>
          <p:cNvSpPr txBox="1"/>
          <p:nvPr/>
        </p:nvSpPr>
        <p:spPr>
          <a:xfrm>
            <a:off x="8814286" y="5380853"/>
            <a:ext cx="24398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Sapient Centro Slab Black" panose="02000503050000020004" pitchFamily="2" charset="0"/>
              </a:rPr>
              <a:t>(N+2P-f)/S+1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Example </a:t>
            </a:r>
            <a:r>
              <a:rPr lang="en-US" sz="3200" b="1" dirty="0" err="1">
                <a:latin typeface="Sapient Centro Slab" panose="02000503050000020004" pitchFamily="2" charset="0"/>
              </a:rPr>
              <a:t>ConvNet</a:t>
            </a:r>
            <a:endParaRPr lang="en-US" sz="3200" b="1" dirty="0">
              <a:latin typeface="Sapient Centro Slab" panose="0200050305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39x39x3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30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37x37x10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77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F=3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5373516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5373516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17x17x20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7698875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7584323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7x7x16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5992698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7949566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9406382" y="1692509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9309320" y="4383144"/>
            <a:ext cx="7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1960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>
            <a:cxnSpLocks/>
          </p:cNvCxnSpPr>
          <p:nvPr/>
        </p:nvCxnSpPr>
        <p:spPr>
          <a:xfrm>
            <a:off x="9940280" y="2185604"/>
            <a:ext cx="719369" cy="598944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10566655" y="2917245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6CFC65-D8F1-5549-90AA-26728113C987}"/>
              </a:ext>
            </a:extLst>
          </p:cNvPr>
          <p:cNvSpPr txBox="1"/>
          <p:nvPr/>
        </p:nvSpPr>
        <p:spPr>
          <a:xfrm>
            <a:off x="4497690" y="1589658"/>
            <a:ext cx="85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=2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=20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9E664A-6B6C-3044-9508-A1FC5EF5E05B}"/>
              </a:ext>
            </a:extLst>
          </p:cNvPr>
          <p:cNvCxnSpPr/>
          <p:nvPr/>
        </p:nvCxnSpPr>
        <p:spPr>
          <a:xfrm>
            <a:off x="6910377" y="3101911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33412B-AE66-6D4B-A200-11CC8476F275}"/>
              </a:ext>
            </a:extLst>
          </p:cNvPr>
          <p:cNvSpPr txBox="1"/>
          <p:nvPr/>
        </p:nvSpPr>
        <p:spPr>
          <a:xfrm>
            <a:off x="6917072" y="1778173"/>
            <a:ext cx="85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=2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=40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DB38D4-E364-4B40-B39F-7DACD1A920F0}"/>
              </a:ext>
            </a:extLst>
          </p:cNvPr>
          <p:cNvSpPr/>
          <p:nvPr/>
        </p:nvSpPr>
        <p:spPr>
          <a:xfrm>
            <a:off x="9535003" y="1872197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B432E59-97E7-3A47-9105-B89C806CD2A9}"/>
              </a:ext>
            </a:extLst>
          </p:cNvPr>
          <p:cNvSpPr/>
          <p:nvPr/>
        </p:nvSpPr>
        <p:spPr>
          <a:xfrm>
            <a:off x="9549617" y="2262591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C339854-2E87-B94F-AA10-C8CB2237381C}"/>
              </a:ext>
            </a:extLst>
          </p:cNvPr>
          <p:cNvSpPr/>
          <p:nvPr/>
        </p:nvSpPr>
        <p:spPr>
          <a:xfrm>
            <a:off x="9539179" y="2690563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984406A-1F0A-F34D-9382-70D4D0AFC796}"/>
              </a:ext>
            </a:extLst>
          </p:cNvPr>
          <p:cNvSpPr/>
          <p:nvPr/>
        </p:nvSpPr>
        <p:spPr>
          <a:xfrm>
            <a:off x="9516215" y="3882621"/>
            <a:ext cx="235075" cy="2303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447AC7-2EDC-6F46-9B52-3C0BA1488552}"/>
              </a:ext>
            </a:extLst>
          </p:cNvPr>
          <p:cNvCxnSpPr>
            <a:cxnSpLocks/>
          </p:cNvCxnSpPr>
          <p:nvPr/>
        </p:nvCxnSpPr>
        <p:spPr>
          <a:xfrm>
            <a:off x="9971648" y="2917245"/>
            <a:ext cx="595007" cy="61257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69F6DE-413E-F24F-9C11-7B8FCAEB17D6}"/>
              </a:ext>
            </a:extLst>
          </p:cNvPr>
          <p:cNvCxnSpPr>
            <a:cxnSpLocks/>
          </p:cNvCxnSpPr>
          <p:nvPr/>
        </p:nvCxnSpPr>
        <p:spPr>
          <a:xfrm flipV="1">
            <a:off x="10002460" y="3286577"/>
            <a:ext cx="564195" cy="62152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Building The Intuition For Tensors in CNN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692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Pooling Layer: Max pooling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6CA716-DCFD-2D49-A3A8-124D6DB8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09659"/>
              </p:ext>
            </p:extLst>
          </p:nvPr>
        </p:nvGraphicFramePr>
        <p:xfrm>
          <a:off x="2141949" y="1853851"/>
          <a:ext cx="1064714" cy="193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5952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679A8FC-C931-2B46-9602-8E5A6C0D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49867"/>
              </p:ext>
            </p:extLst>
          </p:nvPr>
        </p:nvGraphicFramePr>
        <p:xfrm>
          <a:off x="3206663" y="1853851"/>
          <a:ext cx="1064714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CF8DEAA-5373-434C-993E-0F77C2207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81937"/>
              </p:ext>
            </p:extLst>
          </p:nvPr>
        </p:nvGraphicFramePr>
        <p:xfrm>
          <a:off x="3206663" y="3156559"/>
          <a:ext cx="1064714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0B44D12-201B-274B-BBF0-DE6E2746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0105"/>
              </p:ext>
            </p:extLst>
          </p:nvPr>
        </p:nvGraphicFramePr>
        <p:xfrm>
          <a:off x="2141949" y="3156559"/>
          <a:ext cx="1064714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779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B21A269-D4A8-0B4B-85A5-17AA7B0BE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01130"/>
              </p:ext>
            </p:extLst>
          </p:nvPr>
        </p:nvGraphicFramePr>
        <p:xfrm>
          <a:off x="7455075" y="2592885"/>
          <a:ext cx="532357" cy="64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A0CD107-BE69-8846-BD6F-880DA33F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55668"/>
              </p:ext>
            </p:extLst>
          </p:nvPr>
        </p:nvGraphicFramePr>
        <p:xfrm>
          <a:off x="7455075" y="3225450"/>
          <a:ext cx="532357" cy="64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791999455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F70203C-6155-8A40-98C2-120EF8DF6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31014"/>
              </p:ext>
            </p:extLst>
          </p:nvPr>
        </p:nvGraphicFramePr>
        <p:xfrm>
          <a:off x="6922718" y="3237976"/>
          <a:ext cx="532357" cy="64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DEF1C59-2221-694D-9DE4-0F9F34856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30673"/>
              </p:ext>
            </p:extLst>
          </p:nvPr>
        </p:nvGraphicFramePr>
        <p:xfrm>
          <a:off x="6912280" y="2592885"/>
          <a:ext cx="532357" cy="129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57">
                  <a:extLst>
                    <a:ext uri="{9D8B030D-6E8A-4147-A177-3AD203B41FA5}">
                      <a16:colId xmlns:a16="http://schemas.microsoft.com/office/drawing/2014/main" val="1726405464"/>
                    </a:ext>
                  </a:extLst>
                </a:gridCol>
              </a:tblGrid>
              <a:tr h="645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09236"/>
                  </a:ext>
                </a:extLst>
              </a:tr>
              <a:tr h="64509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90381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1F33F735-6FA8-F64E-A422-85EF871CF747}"/>
              </a:ext>
            </a:extLst>
          </p:cNvPr>
          <p:cNvSpPr/>
          <p:nvPr/>
        </p:nvSpPr>
        <p:spPr>
          <a:xfrm>
            <a:off x="5123145" y="3144033"/>
            <a:ext cx="901418" cy="284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01A03-331C-BF42-8BA9-B50A3EDE9B07}"/>
              </a:ext>
            </a:extLst>
          </p:cNvPr>
          <p:cNvSpPr txBox="1"/>
          <p:nvPr/>
        </p:nvSpPr>
        <p:spPr>
          <a:xfrm>
            <a:off x="4960307" y="4296428"/>
            <a:ext cx="170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= 2</a:t>
            </a:r>
          </a:p>
          <a:p>
            <a:r>
              <a:rPr lang="en-US" dirty="0"/>
              <a:t>Stride = 2</a:t>
            </a:r>
          </a:p>
        </p:txBody>
      </p:sp>
    </p:spTree>
    <p:extLst>
      <p:ext uri="{BB962C8B-B14F-4D97-AF65-F5344CB8AC3E}">
        <p14:creationId xmlns:p14="http://schemas.microsoft.com/office/powerpoint/2010/main" val="84095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Architecture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BC8B2-3391-F342-838C-3142938E588F}"/>
              </a:ext>
            </a:extLst>
          </p:cNvPr>
          <p:cNvSpPr txBox="1"/>
          <p:nvPr/>
        </p:nvSpPr>
        <p:spPr>
          <a:xfrm>
            <a:off x="473925" y="3810399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32x32x3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CE22509-010A-544E-A785-82ECA74B6443}"/>
              </a:ext>
            </a:extLst>
          </p:cNvPr>
          <p:cNvSpPr/>
          <p:nvPr/>
        </p:nvSpPr>
        <p:spPr>
          <a:xfrm>
            <a:off x="473925" y="2102581"/>
            <a:ext cx="1433024" cy="157926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93680D-4C58-3345-8EB2-5ECF26FFA06C}"/>
              </a:ext>
            </a:extLst>
          </p:cNvPr>
          <p:cNvCxnSpPr/>
          <p:nvPr/>
        </p:nvCxnSpPr>
        <p:spPr>
          <a:xfrm>
            <a:off x="2180487" y="298938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E9BA055F-2CD7-084A-96C8-2B84C4BB87C4}"/>
              </a:ext>
            </a:extLst>
          </p:cNvPr>
          <p:cNvSpPr/>
          <p:nvPr/>
        </p:nvSpPr>
        <p:spPr>
          <a:xfrm>
            <a:off x="2847959" y="2285998"/>
            <a:ext cx="1387300" cy="13944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93E2C-4F1B-D540-8AD2-B7803EAA84F7}"/>
              </a:ext>
            </a:extLst>
          </p:cNvPr>
          <p:cNvSpPr txBox="1"/>
          <p:nvPr/>
        </p:nvSpPr>
        <p:spPr>
          <a:xfrm>
            <a:off x="2847959" y="3777516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28x28x6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FC3E9-6CF3-9446-BE19-05F6E58429E9}"/>
              </a:ext>
            </a:extLst>
          </p:cNvPr>
          <p:cNvSpPr txBox="1"/>
          <p:nvPr/>
        </p:nvSpPr>
        <p:spPr>
          <a:xfrm>
            <a:off x="2039810" y="3182815"/>
            <a:ext cx="66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52AB9C-7DD3-5447-A460-2FEB78F7E475}"/>
              </a:ext>
            </a:extLst>
          </p:cNvPr>
          <p:cNvCxnSpPr/>
          <p:nvPr/>
        </p:nvCxnSpPr>
        <p:spPr>
          <a:xfrm>
            <a:off x="4443051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DD33E7-135D-3449-8D40-862A81179317}"/>
              </a:ext>
            </a:extLst>
          </p:cNvPr>
          <p:cNvCxnSpPr>
            <a:cxnSpLocks/>
          </p:cNvCxnSpPr>
          <p:nvPr/>
        </p:nvCxnSpPr>
        <p:spPr>
          <a:xfrm>
            <a:off x="4706820" y="21025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C9F0A-8CED-0E47-BD70-EA135891F374}"/>
              </a:ext>
            </a:extLst>
          </p:cNvPr>
          <p:cNvSpPr txBox="1"/>
          <p:nvPr/>
        </p:nvSpPr>
        <p:spPr>
          <a:xfrm>
            <a:off x="4706820" y="22859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F627A-139A-3A4A-82D0-0F429EC91F74}"/>
              </a:ext>
            </a:extLst>
          </p:cNvPr>
          <p:cNvSpPr txBox="1"/>
          <p:nvPr/>
        </p:nvSpPr>
        <p:spPr>
          <a:xfrm>
            <a:off x="4457709" y="13866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90FA79B-663F-AD4D-B179-4F70324912CB}"/>
              </a:ext>
            </a:extLst>
          </p:cNvPr>
          <p:cNvSpPr/>
          <p:nvPr/>
        </p:nvSpPr>
        <p:spPr>
          <a:xfrm>
            <a:off x="5319415" y="2581151"/>
            <a:ext cx="1066066" cy="9006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67AAA-B638-E341-806B-EBE542B0AE4E}"/>
              </a:ext>
            </a:extLst>
          </p:cNvPr>
          <p:cNvSpPr txBox="1"/>
          <p:nvPr/>
        </p:nvSpPr>
        <p:spPr>
          <a:xfrm>
            <a:off x="5176269" y="3650462"/>
            <a:ext cx="110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14x14x6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EC67C-80EB-0B4E-904A-1724A8708307}"/>
              </a:ext>
            </a:extLst>
          </p:cNvPr>
          <p:cNvCxnSpPr/>
          <p:nvPr/>
        </p:nvCxnSpPr>
        <p:spPr>
          <a:xfrm>
            <a:off x="6711456" y="30714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F19262-BEC1-3D4F-933D-379D966179E4}"/>
              </a:ext>
            </a:extLst>
          </p:cNvPr>
          <p:cNvSpPr txBox="1"/>
          <p:nvPr/>
        </p:nvSpPr>
        <p:spPr>
          <a:xfrm>
            <a:off x="6570779" y="3264875"/>
            <a:ext cx="89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F=5</a:t>
            </a:r>
          </a:p>
          <a:p>
            <a:r>
              <a:rPr lang="en-US" dirty="0"/>
              <a:t>S =1</a:t>
            </a:r>
          </a:p>
          <a:p>
            <a:r>
              <a:rPr lang="en-US" dirty="0"/>
              <a:t>P=0</a:t>
            </a:r>
          </a:p>
          <a:p>
            <a:r>
              <a:rPr lang="en-US" dirty="0" err="1"/>
              <a:t>Nf</a:t>
            </a:r>
            <a:r>
              <a:rPr lang="en-US" dirty="0"/>
              <a:t>=16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C7846589-184E-7E48-9F2B-F2F91D1CE121}"/>
              </a:ext>
            </a:extLst>
          </p:cNvPr>
          <p:cNvSpPr/>
          <p:nvPr/>
        </p:nvSpPr>
        <p:spPr>
          <a:xfrm>
            <a:off x="7365150" y="2087343"/>
            <a:ext cx="1387300" cy="139441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99071-811A-EE4E-A3C7-34BDEA51AC5D}"/>
              </a:ext>
            </a:extLst>
          </p:cNvPr>
          <p:cNvSpPr txBox="1"/>
          <p:nvPr/>
        </p:nvSpPr>
        <p:spPr>
          <a:xfrm>
            <a:off x="7365150" y="3604146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10x10x16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27578C45-0073-6C42-B618-55C157987DE8}"/>
              </a:ext>
            </a:extLst>
          </p:cNvPr>
          <p:cNvSpPr/>
          <p:nvPr/>
        </p:nvSpPr>
        <p:spPr>
          <a:xfrm>
            <a:off x="9490093" y="2581151"/>
            <a:ext cx="1079377" cy="915840"/>
          </a:xfrm>
          <a:prstGeom prst="cube">
            <a:avLst>
              <a:gd name="adj" fmla="val 4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C6FAAD-BA56-6F47-872F-20BE2CD5AFC2}"/>
              </a:ext>
            </a:extLst>
          </p:cNvPr>
          <p:cNvCxnSpPr/>
          <p:nvPr/>
        </p:nvCxnSpPr>
        <p:spPr>
          <a:xfrm>
            <a:off x="8745411" y="3135920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35A88B-C01C-4446-AA29-42BC697E3584}"/>
              </a:ext>
            </a:extLst>
          </p:cNvPr>
          <p:cNvSpPr txBox="1"/>
          <p:nvPr/>
        </p:nvSpPr>
        <p:spPr>
          <a:xfrm>
            <a:off x="9375541" y="3609101"/>
            <a:ext cx="138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5x5x16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276E4-A18A-9242-8C41-AE46D1090EF8}"/>
              </a:ext>
            </a:extLst>
          </p:cNvPr>
          <p:cNvSpPr txBox="1"/>
          <p:nvPr/>
        </p:nvSpPr>
        <p:spPr>
          <a:xfrm>
            <a:off x="3126574" y="1872197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1F826-D14F-BD4E-BA6A-76A555394F51}"/>
              </a:ext>
            </a:extLst>
          </p:cNvPr>
          <p:cNvSpPr txBox="1"/>
          <p:nvPr/>
        </p:nvSpPr>
        <p:spPr>
          <a:xfrm>
            <a:off x="5459470" y="2112522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4D5B-7AC4-C149-AFAF-AD757D969F80}"/>
              </a:ext>
            </a:extLst>
          </p:cNvPr>
          <p:cNvSpPr txBox="1"/>
          <p:nvPr/>
        </p:nvSpPr>
        <p:spPr>
          <a:xfrm>
            <a:off x="7984332" y="1692509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CONV2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A2CB78-BEB7-3149-BD12-EA6ABE40B47F}"/>
              </a:ext>
            </a:extLst>
          </p:cNvPr>
          <p:cNvSpPr txBox="1"/>
          <p:nvPr/>
        </p:nvSpPr>
        <p:spPr>
          <a:xfrm>
            <a:off x="9740784" y="2185604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POOL2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1A371-346F-DA43-8F2F-5A13EDF9D337}"/>
              </a:ext>
            </a:extLst>
          </p:cNvPr>
          <p:cNvSpPr txBox="1"/>
          <p:nvPr/>
        </p:nvSpPr>
        <p:spPr>
          <a:xfrm>
            <a:off x="8956438" y="2438398"/>
            <a:ext cx="6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FD57B8-FED8-F747-B8BA-CCC6875F6CB0}"/>
              </a:ext>
            </a:extLst>
          </p:cNvPr>
          <p:cNvSpPr txBox="1"/>
          <p:nvPr/>
        </p:nvSpPr>
        <p:spPr>
          <a:xfrm>
            <a:off x="9041434" y="1539092"/>
            <a:ext cx="66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F=2</a:t>
            </a:r>
          </a:p>
          <a:p>
            <a:r>
              <a:rPr lang="en-US" dirty="0"/>
              <a:t>S =2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66A0BE-F77E-0940-90E5-7737B5817340}"/>
              </a:ext>
            </a:extLst>
          </p:cNvPr>
          <p:cNvCxnSpPr>
            <a:cxnSpLocks/>
          </p:cNvCxnSpPr>
          <p:nvPr/>
        </p:nvCxnSpPr>
        <p:spPr>
          <a:xfrm>
            <a:off x="8991610" y="2254981"/>
            <a:ext cx="0" cy="789630"/>
          </a:xfrm>
          <a:prstGeom prst="straightConnector1">
            <a:avLst/>
          </a:prstGeom>
          <a:ln w="349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qual 14">
            <a:extLst>
              <a:ext uri="{FF2B5EF4-FFF2-40B4-BE49-F238E27FC236}">
                <a16:creationId xmlns:a16="http://schemas.microsoft.com/office/drawing/2014/main" id="{AF9648A8-1B19-E649-97BB-01295B4A907C}"/>
              </a:ext>
            </a:extLst>
          </p:cNvPr>
          <p:cNvSpPr/>
          <p:nvPr/>
        </p:nvSpPr>
        <p:spPr>
          <a:xfrm>
            <a:off x="10762841" y="3084729"/>
            <a:ext cx="280292" cy="34427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83C1D-26CA-5746-9652-221C5338DDAA}"/>
              </a:ext>
            </a:extLst>
          </p:cNvPr>
          <p:cNvSpPr/>
          <p:nvPr/>
        </p:nvSpPr>
        <p:spPr>
          <a:xfrm>
            <a:off x="11150447" y="1544567"/>
            <a:ext cx="422031" cy="2638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E8B65D-ED98-CC48-A058-9D1054B288D5}"/>
              </a:ext>
            </a:extLst>
          </p:cNvPr>
          <p:cNvSpPr txBox="1"/>
          <p:nvPr/>
        </p:nvSpPr>
        <p:spPr>
          <a:xfrm>
            <a:off x="11053386" y="4198478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400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F34916-F931-F14C-B39C-256C85DE66B4}"/>
              </a:ext>
            </a:extLst>
          </p:cNvPr>
          <p:cNvSpPr/>
          <p:nvPr/>
        </p:nvSpPr>
        <p:spPr>
          <a:xfrm>
            <a:off x="4462088" y="5000061"/>
            <a:ext cx="422031" cy="1428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CBE196-A2B3-A24D-BFEC-7B01291C9D39}"/>
              </a:ext>
            </a:extLst>
          </p:cNvPr>
          <p:cNvSpPr/>
          <p:nvPr/>
        </p:nvSpPr>
        <p:spPr>
          <a:xfrm>
            <a:off x="5830277" y="5461348"/>
            <a:ext cx="422031" cy="8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D4CC232-DA4F-F245-952E-6D6082DA8974}"/>
              </a:ext>
            </a:extLst>
          </p:cNvPr>
          <p:cNvSpPr/>
          <p:nvPr/>
        </p:nvSpPr>
        <p:spPr>
          <a:xfrm>
            <a:off x="3833446" y="3358662"/>
            <a:ext cx="7865466" cy="2356338"/>
          </a:xfrm>
          <a:custGeom>
            <a:avLst/>
            <a:gdLst>
              <a:gd name="connsiteX0" fmla="*/ 615462 w 7865466"/>
              <a:gd name="connsiteY0" fmla="*/ 2338753 h 2356338"/>
              <a:gd name="connsiteX1" fmla="*/ 492369 w 7865466"/>
              <a:gd name="connsiteY1" fmla="*/ 2356338 h 2356338"/>
              <a:gd name="connsiteX2" fmla="*/ 246185 w 7865466"/>
              <a:gd name="connsiteY2" fmla="*/ 2303584 h 2356338"/>
              <a:gd name="connsiteX3" fmla="*/ 70339 w 7865466"/>
              <a:gd name="connsiteY3" fmla="*/ 2268415 h 2356338"/>
              <a:gd name="connsiteX4" fmla="*/ 0 w 7865466"/>
              <a:gd name="connsiteY4" fmla="*/ 2250830 h 2356338"/>
              <a:gd name="connsiteX5" fmla="*/ 35169 w 7865466"/>
              <a:gd name="connsiteY5" fmla="*/ 1565030 h 2356338"/>
              <a:gd name="connsiteX6" fmla="*/ 70339 w 7865466"/>
              <a:gd name="connsiteY6" fmla="*/ 1389184 h 2356338"/>
              <a:gd name="connsiteX7" fmla="*/ 87923 w 7865466"/>
              <a:gd name="connsiteY7" fmla="*/ 1318846 h 2356338"/>
              <a:gd name="connsiteX8" fmla="*/ 158262 w 7865466"/>
              <a:gd name="connsiteY8" fmla="*/ 1213338 h 2356338"/>
              <a:gd name="connsiteX9" fmla="*/ 193431 w 7865466"/>
              <a:gd name="connsiteY9" fmla="*/ 1160584 h 2356338"/>
              <a:gd name="connsiteX10" fmla="*/ 2074985 w 7865466"/>
              <a:gd name="connsiteY10" fmla="*/ 1195753 h 2356338"/>
              <a:gd name="connsiteX11" fmla="*/ 2602523 w 7865466"/>
              <a:gd name="connsiteY11" fmla="*/ 1230923 h 2356338"/>
              <a:gd name="connsiteX12" fmla="*/ 3288323 w 7865466"/>
              <a:gd name="connsiteY12" fmla="*/ 1283676 h 2356338"/>
              <a:gd name="connsiteX13" fmla="*/ 3358662 w 7865466"/>
              <a:gd name="connsiteY13" fmla="*/ 1301261 h 2356338"/>
              <a:gd name="connsiteX14" fmla="*/ 4097216 w 7865466"/>
              <a:gd name="connsiteY14" fmla="*/ 1283676 h 2356338"/>
              <a:gd name="connsiteX15" fmla="*/ 4378569 w 7865466"/>
              <a:gd name="connsiteY15" fmla="*/ 1230923 h 2356338"/>
              <a:gd name="connsiteX16" fmla="*/ 4484077 w 7865466"/>
              <a:gd name="connsiteY16" fmla="*/ 1213338 h 2356338"/>
              <a:gd name="connsiteX17" fmla="*/ 4572000 w 7865466"/>
              <a:gd name="connsiteY17" fmla="*/ 1195753 h 2356338"/>
              <a:gd name="connsiteX18" fmla="*/ 5275385 w 7865466"/>
              <a:gd name="connsiteY18" fmla="*/ 1178169 h 2356338"/>
              <a:gd name="connsiteX19" fmla="*/ 5750169 w 7865466"/>
              <a:gd name="connsiteY19" fmla="*/ 1195753 h 2356338"/>
              <a:gd name="connsiteX20" fmla="*/ 5838092 w 7865466"/>
              <a:gd name="connsiteY20" fmla="*/ 1213338 h 2356338"/>
              <a:gd name="connsiteX21" fmla="*/ 6049108 w 7865466"/>
              <a:gd name="connsiteY21" fmla="*/ 1248507 h 2356338"/>
              <a:gd name="connsiteX22" fmla="*/ 6172200 w 7865466"/>
              <a:gd name="connsiteY22" fmla="*/ 1266092 h 2356338"/>
              <a:gd name="connsiteX23" fmla="*/ 6963508 w 7865466"/>
              <a:gd name="connsiteY23" fmla="*/ 1283676 h 2356338"/>
              <a:gd name="connsiteX24" fmla="*/ 7825154 w 7865466"/>
              <a:gd name="connsiteY24" fmla="*/ 1301261 h 2356338"/>
              <a:gd name="connsiteX25" fmla="*/ 7842739 w 7865466"/>
              <a:gd name="connsiteY25" fmla="*/ 369276 h 2356338"/>
              <a:gd name="connsiteX26" fmla="*/ 7842739 w 7865466"/>
              <a:gd name="connsiteY26" fmla="*/ 0 h 2356338"/>
              <a:gd name="connsiteX27" fmla="*/ 7737231 w 7865466"/>
              <a:gd name="connsiteY27" fmla="*/ 35169 h 2356338"/>
              <a:gd name="connsiteX28" fmla="*/ 7684477 w 7865466"/>
              <a:gd name="connsiteY28" fmla="*/ 52753 h 2356338"/>
              <a:gd name="connsiteX29" fmla="*/ 7666892 w 7865466"/>
              <a:gd name="connsiteY29" fmla="*/ 87923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865466" h="2356338">
                <a:moveTo>
                  <a:pt x="615462" y="2338753"/>
                </a:moveTo>
                <a:cubicBezTo>
                  <a:pt x="574431" y="2344615"/>
                  <a:pt x="533817" y="2356338"/>
                  <a:pt x="492369" y="2356338"/>
                </a:cubicBezTo>
                <a:cubicBezTo>
                  <a:pt x="441311" y="2356338"/>
                  <a:pt x="283001" y="2312788"/>
                  <a:pt x="246185" y="2303584"/>
                </a:cubicBezTo>
                <a:cubicBezTo>
                  <a:pt x="82807" y="2262740"/>
                  <a:pt x="285913" y="2311531"/>
                  <a:pt x="70339" y="2268415"/>
                </a:cubicBezTo>
                <a:cubicBezTo>
                  <a:pt x="46640" y="2263675"/>
                  <a:pt x="23446" y="2256692"/>
                  <a:pt x="0" y="2250830"/>
                </a:cubicBezTo>
                <a:cubicBezTo>
                  <a:pt x="4742" y="2113308"/>
                  <a:pt x="5813" y="1760739"/>
                  <a:pt x="35169" y="1565030"/>
                </a:cubicBezTo>
                <a:cubicBezTo>
                  <a:pt x="44036" y="1505915"/>
                  <a:pt x="55842" y="1447176"/>
                  <a:pt x="70339" y="1389184"/>
                </a:cubicBezTo>
                <a:cubicBezTo>
                  <a:pt x="76200" y="1365738"/>
                  <a:pt x="77115" y="1340462"/>
                  <a:pt x="87923" y="1318846"/>
                </a:cubicBezTo>
                <a:cubicBezTo>
                  <a:pt x="106826" y="1281040"/>
                  <a:pt x="134816" y="1248507"/>
                  <a:pt x="158262" y="1213338"/>
                </a:cubicBezTo>
                <a:lnTo>
                  <a:pt x="193431" y="1160584"/>
                </a:lnTo>
                <a:cubicBezTo>
                  <a:pt x="825729" y="1371354"/>
                  <a:pt x="188142" y="1164821"/>
                  <a:pt x="2074985" y="1195753"/>
                </a:cubicBezTo>
                <a:cubicBezTo>
                  <a:pt x="2279822" y="1199111"/>
                  <a:pt x="2407875" y="1216680"/>
                  <a:pt x="2602523" y="1230923"/>
                </a:cubicBezTo>
                <a:cubicBezTo>
                  <a:pt x="3260414" y="1279061"/>
                  <a:pt x="2912106" y="1246056"/>
                  <a:pt x="3288323" y="1283676"/>
                </a:cubicBezTo>
                <a:cubicBezTo>
                  <a:pt x="3311769" y="1289538"/>
                  <a:pt x="3334823" y="1297288"/>
                  <a:pt x="3358662" y="1301261"/>
                </a:cubicBezTo>
                <a:cubicBezTo>
                  <a:pt x="3634835" y="1347291"/>
                  <a:pt x="3716610" y="1306065"/>
                  <a:pt x="4097216" y="1283676"/>
                </a:cubicBezTo>
                <a:cubicBezTo>
                  <a:pt x="4255634" y="1220309"/>
                  <a:pt x="4132407" y="1259883"/>
                  <a:pt x="4378569" y="1230923"/>
                </a:cubicBezTo>
                <a:cubicBezTo>
                  <a:pt x="4413979" y="1226757"/>
                  <a:pt x="4448998" y="1219716"/>
                  <a:pt x="4484077" y="1213338"/>
                </a:cubicBezTo>
                <a:cubicBezTo>
                  <a:pt x="4513483" y="1207991"/>
                  <a:pt x="4542141" y="1197080"/>
                  <a:pt x="4572000" y="1195753"/>
                </a:cubicBezTo>
                <a:cubicBezTo>
                  <a:pt x="4806304" y="1185340"/>
                  <a:pt x="5040923" y="1184030"/>
                  <a:pt x="5275385" y="1178169"/>
                </a:cubicBezTo>
                <a:cubicBezTo>
                  <a:pt x="5534447" y="1152262"/>
                  <a:pt x="5421032" y="1150871"/>
                  <a:pt x="5750169" y="1195753"/>
                </a:cubicBezTo>
                <a:cubicBezTo>
                  <a:pt x="5779783" y="1199791"/>
                  <a:pt x="5808659" y="1208144"/>
                  <a:pt x="5838092" y="1213338"/>
                </a:cubicBezTo>
                <a:lnTo>
                  <a:pt x="6049108" y="1248507"/>
                </a:lnTo>
                <a:cubicBezTo>
                  <a:pt x="6090048" y="1254971"/>
                  <a:pt x="6130783" y="1264499"/>
                  <a:pt x="6172200" y="1266092"/>
                </a:cubicBezTo>
                <a:cubicBezTo>
                  <a:pt x="6435840" y="1276232"/>
                  <a:pt x="6699739" y="1277815"/>
                  <a:pt x="6963508" y="1283676"/>
                </a:cubicBezTo>
                <a:cubicBezTo>
                  <a:pt x="7412867" y="1347872"/>
                  <a:pt x="7126831" y="1321213"/>
                  <a:pt x="7825154" y="1301261"/>
                </a:cubicBezTo>
                <a:cubicBezTo>
                  <a:pt x="7831016" y="990599"/>
                  <a:pt x="7832557" y="679826"/>
                  <a:pt x="7842739" y="369276"/>
                </a:cubicBezTo>
                <a:cubicBezTo>
                  <a:pt x="7855804" y="-29214"/>
                  <a:pt x="7886585" y="570019"/>
                  <a:pt x="7842739" y="0"/>
                </a:cubicBezTo>
                <a:lnTo>
                  <a:pt x="7737231" y="35169"/>
                </a:lnTo>
                <a:cubicBezTo>
                  <a:pt x="7719646" y="41030"/>
                  <a:pt x="7692766" y="36174"/>
                  <a:pt x="7684477" y="52753"/>
                </a:cubicBezTo>
                <a:lnTo>
                  <a:pt x="7666892" y="87923"/>
                </a:ln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78ADC6-062C-B84A-AA71-483E55D7146E}"/>
              </a:ext>
            </a:extLst>
          </p:cNvPr>
          <p:cNvCxnSpPr/>
          <p:nvPr/>
        </p:nvCxnSpPr>
        <p:spPr>
          <a:xfrm>
            <a:off x="5125924" y="5724945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EE68CE6-D3A4-1E45-9E83-1ADD87E9908E}"/>
              </a:ext>
            </a:extLst>
          </p:cNvPr>
          <p:cNvSpPr txBox="1"/>
          <p:nvPr/>
        </p:nvSpPr>
        <p:spPr>
          <a:xfrm>
            <a:off x="4398744" y="6428561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120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B5AEA-809D-2A43-BBB7-1C5FBD29E889}"/>
              </a:ext>
            </a:extLst>
          </p:cNvPr>
          <p:cNvSpPr txBox="1"/>
          <p:nvPr/>
        </p:nvSpPr>
        <p:spPr>
          <a:xfrm>
            <a:off x="5830277" y="6418332"/>
            <a:ext cx="6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84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105044-DE84-7E41-B4DF-0062CDA05A9A}"/>
              </a:ext>
            </a:extLst>
          </p:cNvPr>
          <p:cNvCxnSpPr/>
          <p:nvPr/>
        </p:nvCxnSpPr>
        <p:spPr>
          <a:xfrm>
            <a:off x="6570779" y="5748384"/>
            <a:ext cx="527538" cy="0"/>
          </a:xfrm>
          <a:prstGeom prst="straightConnector1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0BEA088-2D0D-EF4A-BA66-0DF822FC9CF5}"/>
              </a:ext>
            </a:extLst>
          </p:cNvPr>
          <p:cNvSpPr txBox="1"/>
          <p:nvPr/>
        </p:nvSpPr>
        <p:spPr>
          <a:xfrm>
            <a:off x="7149977" y="5584546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Softmax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A6C9B-3A2D-8040-ADC4-97F048DECBDC}"/>
              </a:ext>
            </a:extLst>
          </p:cNvPr>
          <p:cNvSpPr txBox="1"/>
          <p:nvPr/>
        </p:nvSpPr>
        <p:spPr>
          <a:xfrm>
            <a:off x="4381262" y="4692635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FC3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3C827E-BC31-8E41-AC1E-3FD2E427ADF4}"/>
              </a:ext>
            </a:extLst>
          </p:cNvPr>
          <p:cNvSpPr txBox="1"/>
          <p:nvPr/>
        </p:nvSpPr>
        <p:spPr>
          <a:xfrm>
            <a:off x="5772530" y="5128141"/>
            <a:ext cx="102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pient Centro Slab" panose="02000503050000020004" pitchFamily="2" charset="0"/>
              </a:rPr>
              <a:t>FC4</a:t>
            </a:r>
          </a:p>
        </p:txBody>
      </p:sp>
    </p:spTree>
    <p:extLst>
      <p:ext uri="{BB962C8B-B14F-4D97-AF65-F5344CB8AC3E}">
        <p14:creationId xmlns:p14="http://schemas.microsoft.com/office/powerpoint/2010/main" val="132514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808038" y="418937"/>
            <a:ext cx="523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apient Centro Slab" panose="02000503050000020004" pitchFamily="2" charset="0"/>
              </a:rPr>
              <a:t>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FC1DC-BFB9-2044-8FE7-1B279421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3" y="1242646"/>
            <a:ext cx="113157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DADEE-33A7-994A-A5AE-697BC5FEF4CD}"/>
              </a:ext>
            </a:extLst>
          </p:cNvPr>
          <p:cNvSpPr txBox="1"/>
          <p:nvPr/>
        </p:nvSpPr>
        <p:spPr>
          <a:xfrm>
            <a:off x="2300288" y="451510"/>
            <a:ext cx="694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Just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F29F4-812E-1149-856B-38E5A9082B3C}"/>
              </a:ext>
            </a:extLst>
          </p:cNvPr>
          <p:cNvSpPr txBox="1"/>
          <p:nvPr/>
        </p:nvSpPr>
        <p:spPr>
          <a:xfrm>
            <a:off x="2057400" y="1314450"/>
            <a:ext cx="770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network has generally 3 types of layers – convolution, pooling and fully connected.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C8C52-64C9-854A-B5BA-AF76D4E81EAB}"/>
              </a:ext>
            </a:extLst>
          </p:cNvPr>
          <p:cNvSpPr txBox="1"/>
          <p:nvPr/>
        </p:nvSpPr>
        <p:spPr>
          <a:xfrm>
            <a:off x="2095499" y="1981204"/>
            <a:ext cx="770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(CONV POOL) (CONV POOL) (FC) is a common pattern across CNN.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C4E51-F2EA-864A-ABD6-2C401287B420}"/>
              </a:ext>
            </a:extLst>
          </p:cNvPr>
          <p:cNvSpPr txBox="1"/>
          <p:nvPr/>
        </p:nvSpPr>
        <p:spPr>
          <a:xfrm>
            <a:off x="2057399" y="2464600"/>
            <a:ext cx="770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helps in reducing the parameter numbers and sharing of weights. </a:t>
            </a:r>
          </a:p>
        </p:txBody>
      </p:sp>
    </p:spTree>
    <p:extLst>
      <p:ext uri="{BB962C8B-B14F-4D97-AF65-F5344CB8AC3E}">
        <p14:creationId xmlns:p14="http://schemas.microsoft.com/office/powerpoint/2010/main" val="134092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E4DE4-2F83-A74A-B63D-695FEFC3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63" y="1152163"/>
            <a:ext cx="7351751" cy="5705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26FF5-34FA-F74F-9846-37560AAC849B}"/>
              </a:ext>
            </a:extLst>
          </p:cNvPr>
          <p:cNvSpPr txBox="1"/>
          <p:nvPr/>
        </p:nvSpPr>
        <p:spPr>
          <a:xfrm>
            <a:off x="1147878" y="256478"/>
            <a:ext cx="9022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Fully connected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815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1147879" y="256478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Typical CNN Architecture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ABBBA5-8E01-DA4E-AA85-02554F9A4924}"/>
              </a:ext>
            </a:extLst>
          </p:cNvPr>
          <p:cNvSpPr txBox="1">
            <a:spLocks/>
          </p:cNvSpPr>
          <p:nvPr/>
        </p:nvSpPr>
        <p:spPr>
          <a:xfrm>
            <a:off x="844202" y="1382027"/>
            <a:ext cx="8169274" cy="4800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Convolutional Neural Networks for Image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A990-2F62-C64D-9CC5-48BB8004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6" y="2102206"/>
            <a:ext cx="6833937" cy="1801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D35EB-D844-E449-886B-8B56AD1D9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8" y="4495066"/>
            <a:ext cx="7636042" cy="18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0105"/>
              </p:ext>
            </p:extLst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sp>
        <p:nvSpPr>
          <p:cNvPr id="3" name="5-Point Star 2">
            <a:extLst>
              <a:ext uri="{FF2B5EF4-FFF2-40B4-BE49-F238E27FC236}">
                <a16:creationId xmlns:a16="http://schemas.microsoft.com/office/drawing/2014/main" id="{DBF75454-8DAD-3245-800B-1182955BE075}"/>
              </a:ext>
            </a:extLst>
          </p:cNvPr>
          <p:cNvSpPr/>
          <p:nvPr/>
        </p:nvSpPr>
        <p:spPr>
          <a:xfrm>
            <a:off x="4649484" y="2848999"/>
            <a:ext cx="516914" cy="58000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34224"/>
              </p:ext>
            </p:extLst>
          </p:nvPr>
        </p:nvGraphicFramePr>
        <p:xfrm>
          <a:off x="5363308" y="2632468"/>
          <a:ext cx="10511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90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575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DE39-38A4-E740-8D83-D2CCD582426C}"/>
              </a:ext>
            </a:extLst>
          </p:cNvPr>
          <p:cNvSpPr txBox="1"/>
          <p:nvPr/>
        </p:nvSpPr>
        <p:spPr>
          <a:xfrm>
            <a:off x="5672870" y="3773738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38490"/>
              </p:ext>
            </p:extLst>
          </p:nvPr>
        </p:nvGraphicFramePr>
        <p:xfrm>
          <a:off x="572476" y="1348494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9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51388"/>
              </p:ext>
            </p:extLst>
          </p:nvPr>
        </p:nvGraphicFramePr>
        <p:xfrm>
          <a:off x="1196557" y="1348494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5671"/>
              </p:ext>
            </p:extLst>
          </p:nvPr>
        </p:nvGraphicFramePr>
        <p:xfrm>
          <a:off x="1818455" y="1352107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9ED4A-74F6-A342-88F6-870DF4F850C9}"/>
              </a:ext>
            </a:extLst>
          </p:cNvPr>
          <p:cNvSpPr/>
          <p:nvPr/>
        </p:nvSpPr>
        <p:spPr>
          <a:xfrm>
            <a:off x="8968636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DE07D0-C8B5-0940-8BA9-836FA0577B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477" y="1318846"/>
          <a:ext cx="3735756" cy="3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26">
                  <a:extLst>
                    <a:ext uri="{9D8B030D-6E8A-4147-A177-3AD203B41FA5}">
                      <a16:colId xmlns:a16="http://schemas.microsoft.com/office/drawing/2014/main" val="3765757598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91168378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677044724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140383257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3464023786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18615165"/>
                    </a:ext>
                  </a:extLst>
                </a:gridCol>
              </a:tblGrid>
              <a:tr h="33400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3637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434257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8186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07783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10314"/>
                  </a:ext>
                </a:extLst>
              </a:tr>
              <a:tr h="67175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81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35CEC-77A4-1248-B106-24FC331D6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26415"/>
              </p:ext>
            </p:extLst>
          </p:nvPr>
        </p:nvGraphicFramePr>
        <p:xfrm>
          <a:off x="3064436" y="1327055"/>
          <a:ext cx="1243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99">
                  <a:extLst>
                    <a:ext uri="{9D8B030D-6E8A-4147-A177-3AD203B41FA5}">
                      <a16:colId xmlns:a16="http://schemas.microsoft.com/office/drawing/2014/main" val="3979727198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1582907020"/>
                    </a:ext>
                  </a:extLst>
                </a:gridCol>
                <a:gridCol w="414599">
                  <a:extLst>
                    <a:ext uri="{9D8B030D-6E8A-4147-A177-3AD203B41FA5}">
                      <a16:colId xmlns:a16="http://schemas.microsoft.com/office/drawing/2014/main" val="3639574934"/>
                    </a:ext>
                  </a:extLst>
                </a:gridCol>
              </a:tblGrid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6341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35181"/>
                  </a:ext>
                </a:extLst>
              </a:tr>
              <a:tr h="360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70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2DCBE-288F-474D-97B9-5458531067A6}"/>
              </a:ext>
            </a:extLst>
          </p:cNvPr>
          <p:cNvSpPr txBox="1"/>
          <p:nvPr/>
        </p:nvSpPr>
        <p:spPr>
          <a:xfrm>
            <a:off x="2088662" y="518746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E9B39-76EF-2740-BD6B-2712560B8DAC}"/>
              </a:ext>
            </a:extLst>
          </p:cNvPr>
          <p:cNvSpPr txBox="1"/>
          <p:nvPr/>
        </p:nvSpPr>
        <p:spPr>
          <a:xfrm>
            <a:off x="791308" y="298938"/>
            <a:ext cx="385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Single channel single filter convolution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4A5B8-ECC1-BD41-9A3F-9E5C38126D55}"/>
              </a:ext>
            </a:extLst>
          </p:cNvPr>
          <p:cNvSpPr/>
          <p:nvPr/>
        </p:nvSpPr>
        <p:spPr>
          <a:xfrm>
            <a:off x="8041710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99887-8411-8545-94DF-2F70049382CB}"/>
              </a:ext>
            </a:extLst>
          </p:cNvPr>
          <p:cNvSpPr/>
          <p:nvPr/>
        </p:nvSpPr>
        <p:spPr>
          <a:xfrm>
            <a:off x="8505173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9ED4A-74F6-A342-88F6-870DF4F850C9}"/>
              </a:ext>
            </a:extLst>
          </p:cNvPr>
          <p:cNvSpPr/>
          <p:nvPr/>
        </p:nvSpPr>
        <p:spPr>
          <a:xfrm>
            <a:off x="8968636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6F535-EA1C-BE44-8D06-16E2D7768BC8}"/>
              </a:ext>
            </a:extLst>
          </p:cNvPr>
          <p:cNvSpPr/>
          <p:nvPr/>
        </p:nvSpPr>
        <p:spPr>
          <a:xfrm>
            <a:off x="9432099" y="1966586"/>
            <a:ext cx="463463" cy="4791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470</Words>
  <Application>Microsoft Macintosh PowerPoint</Application>
  <PresentationFormat>Widescreen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Sapient Centro Slab</vt:lpstr>
      <vt:lpstr>Sapient Centro Slab Black</vt:lpstr>
      <vt:lpstr>Sapient Centro Slab UltraBlack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337</cp:revision>
  <dcterms:created xsi:type="dcterms:W3CDTF">2018-07-06T14:54:25Z</dcterms:created>
  <dcterms:modified xsi:type="dcterms:W3CDTF">2018-11-15T18:48:02Z</dcterms:modified>
</cp:coreProperties>
</file>