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2" r:id="rId4"/>
    <p:sldId id="284" r:id="rId5"/>
    <p:sldId id="285" r:id="rId6"/>
    <p:sldId id="295" r:id="rId7"/>
    <p:sldId id="286" r:id="rId8"/>
    <p:sldId id="296" r:id="rId9"/>
    <p:sldId id="287" r:id="rId10"/>
    <p:sldId id="293" r:id="rId11"/>
    <p:sldId id="288" r:id="rId12"/>
    <p:sldId id="299" r:id="rId13"/>
    <p:sldId id="294" r:id="rId14"/>
    <p:sldId id="289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875"/>
  </p:normalViewPr>
  <p:slideViewPr>
    <p:cSldViewPr snapToGrid="0" snapToObjects="1" showGuides="1">
      <p:cViewPr varScale="1">
        <p:scale>
          <a:sx n="116" d="100"/>
          <a:sy n="116" d="100"/>
        </p:scale>
        <p:origin x="880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that we want to optimize J. left to right helps in calculating the value of j and right to left in calculating the derivates.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have to calculate derivate of j </a:t>
            </a:r>
            <a:r>
              <a:rPr lang="en-US" dirty="0" err="1"/>
              <a:t>w.r.t</a:t>
            </a:r>
            <a:r>
              <a:rPr lang="en-US" dirty="0"/>
              <a:t> v to calculate the derivate of j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dirty="0" err="1"/>
              <a:t>a,b</a:t>
            </a:r>
            <a:r>
              <a:rPr lang="en-US" dirty="0"/>
              <a:t> and c. This is because change in a causes changes in v which in turn causes change in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Calculus is all about establishing how things change as a result of other things changing. Here with the passage of time speed doesn’t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notice that 10 is slope or gradient of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find the rate of change here let us think about ds – It is an indefinitely small bit of s. same is the case du. To understand this think of how much minutes are there in a week – 10080. 1 min. is extremely small compared to total min. in a week. If you think of 1 min. to be small compared to week then think of 1 sec. in a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B7741-234E-E641-B753-AF374E0AA709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B3F6D-7CBA-244F-9E24-C0ECC44AD996}"/>
              </a:ext>
            </a:extLst>
          </p:cNvPr>
          <p:cNvSpPr txBox="1"/>
          <p:nvPr/>
        </p:nvSpPr>
        <p:spPr>
          <a:xfrm>
            <a:off x="2047301" y="1507475"/>
            <a:ext cx="78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(ds/</a:t>
            </a:r>
            <a:r>
              <a:rPr lang="en-US" sz="2800" dirty="0" err="1">
                <a:latin typeface="Sapient Centro Slab" panose="02000503050000020004" pitchFamily="2" charset="0"/>
              </a:rPr>
              <a:t>dt</a:t>
            </a:r>
            <a:r>
              <a:rPr lang="en-US" sz="2800" dirty="0">
                <a:latin typeface="Sapient Centro Slab" panose="02000503050000020004" pitchFamily="2" charset="0"/>
              </a:rPr>
              <a:t>) for </a:t>
            </a:r>
          </a:p>
          <a:p>
            <a:r>
              <a:rPr lang="en-US" sz="2800" dirty="0">
                <a:latin typeface="Sapient Centro Slab" panose="02000503050000020004" pitchFamily="2" charset="0"/>
              </a:rPr>
              <a:t>s = 3t</a:t>
            </a:r>
            <a:r>
              <a:rPr lang="en-US" sz="2800" baseline="30000" dirty="0">
                <a:latin typeface="Sapient Centro Slab" panose="02000503050000020004" pitchFamily="2" charset="0"/>
              </a:rPr>
              <a:t>2 </a:t>
            </a:r>
            <a:r>
              <a:rPr lang="en-US" sz="2800" dirty="0">
                <a:latin typeface="Sapient Centro Slab" panose="02000503050000020004" pitchFamily="2" charset="0"/>
              </a:rPr>
              <a:t>+ 3?</a:t>
            </a:r>
          </a:p>
        </p:txBody>
      </p:sp>
    </p:spTree>
    <p:extLst>
      <p:ext uri="{BB962C8B-B14F-4D97-AF65-F5344CB8AC3E}">
        <p14:creationId xmlns:p14="http://schemas.microsoft.com/office/powerpoint/2010/main" val="6311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1CD20-CF7D-8249-94E9-829C4D867F5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71B82-6B3C-DA46-8F1C-DA4BE60F3787}"/>
              </a:ext>
            </a:extLst>
          </p:cNvPr>
          <p:cNvSpPr txBox="1"/>
          <p:nvPr/>
        </p:nvSpPr>
        <p:spPr>
          <a:xfrm>
            <a:off x="1753187" y="1825668"/>
            <a:ext cx="8542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)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+ 2.t.dt)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+ 6.t.dt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</a:t>
            </a:r>
            <a:r>
              <a:rPr lang="en-US" sz="2400" baseline="30000" dirty="0">
                <a:latin typeface="Sapient Centro Slab" panose="02000503050000020004" pitchFamily="2" charset="0"/>
              </a:rPr>
              <a:t> </a:t>
            </a:r>
            <a:r>
              <a:rPr lang="en-US" sz="2400" dirty="0">
                <a:latin typeface="Sapient Centro Slab" panose="02000503050000020004" pitchFamily="2" charset="0"/>
              </a:rPr>
              <a:t>+ 6.t.dt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6t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082F6-F0CD-F447-9914-DC568B18B0D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Pattern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F7A0A-F4F6-5B4C-A1A4-CBF0330BADFD}"/>
              </a:ext>
            </a:extLst>
          </p:cNvPr>
          <p:cNvSpPr txBox="1"/>
          <p:nvPr/>
        </p:nvSpPr>
        <p:spPr>
          <a:xfrm>
            <a:off x="2818356" y="3031299"/>
            <a:ext cx="1678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apient Centro Slab Black" panose="02000503050000020004" pitchFamily="2" charset="0"/>
              </a:rPr>
              <a:t>y = </a:t>
            </a:r>
            <a:r>
              <a:rPr lang="en-US" sz="2200" b="1" dirty="0" err="1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 err="1">
                <a:latin typeface="Sapient Centro Slab Black" panose="02000503050000020004" pitchFamily="2" charset="0"/>
              </a:rPr>
              <a:t>n</a:t>
            </a:r>
            <a:r>
              <a:rPr lang="en-US" sz="2200" b="1" baseline="30000" dirty="0">
                <a:latin typeface="Sapient Centro Slab Black" panose="02000503050000020004" pitchFamily="2" charset="0"/>
              </a:rPr>
              <a:t> </a:t>
            </a:r>
            <a:endParaRPr lang="en-US" sz="2200" b="1" dirty="0">
              <a:latin typeface="Sapient Centro Slab Black" panose="02000503050000020004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D768AC-609B-694F-B959-A6FD4EDD324B}"/>
              </a:ext>
            </a:extLst>
          </p:cNvPr>
          <p:cNvCxnSpPr/>
          <p:nvPr/>
        </p:nvCxnSpPr>
        <p:spPr>
          <a:xfrm>
            <a:off x="4020854" y="3231715"/>
            <a:ext cx="2755727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D30BA-DC5D-E14C-9FBA-B63A0FEC883E}"/>
              </a:ext>
            </a:extLst>
          </p:cNvPr>
          <p:cNvSpPr txBox="1"/>
          <p:nvPr/>
        </p:nvSpPr>
        <p:spPr>
          <a:xfrm>
            <a:off x="6864263" y="3059668"/>
            <a:ext cx="268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Sapient Centro Slab Black" panose="02000503050000020004" pitchFamily="2" charset="0"/>
              </a:rPr>
              <a:t>dy</a:t>
            </a:r>
            <a:r>
              <a:rPr lang="en-US" sz="2200" b="1" dirty="0">
                <a:latin typeface="Sapient Centro Slab Black" panose="02000503050000020004" pitchFamily="2" charset="0"/>
              </a:rPr>
              <a:t>/dx = </a:t>
            </a:r>
            <a:r>
              <a:rPr lang="en-US" sz="2200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</a:t>
            </a:r>
            <a:r>
              <a:rPr lang="en-US" sz="2200" b="1" dirty="0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n-1</a:t>
            </a:r>
            <a:r>
              <a:rPr lang="en-US" sz="2200" b="1" dirty="0">
                <a:latin typeface="Sapient Centro Slab Black" panose="0200050305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45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114B9-4F76-5E4B-B518-3CE0A1FCF28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Functions of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5F1E6-0F84-B845-8CB6-F7297EF7A918}"/>
              </a:ext>
            </a:extLst>
          </p:cNvPr>
          <p:cNvSpPr txBox="1"/>
          <p:nvPr/>
        </p:nvSpPr>
        <p:spPr>
          <a:xfrm>
            <a:off x="2047301" y="1507475"/>
            <a:ext cx="788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  <a:p>
            <a:endParaRPr lang="en-US" sz="28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What is 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?</a:t>
            </a:r>
          </a:p>
        </p:txBody>
      </p:sp>
    </p:spTree>
    <p:extLst>
      <p:ext uri="{BB962C8B-B14F-4D97-AF65-F5344CB8AC3E}">
        <p14:creationId xmlns:p14="http://schemas.microsoft.com/office/powerpoint/2010/main" val="8154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641DA8-99DB-844E-84FD-1DC6EDA43C1F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Sapient Centro Slab" panose="02000503050000020004" pitchFamily="2" charset="0"/>
              </a:rPr>
              <a:t>df</a:t>
            </a:r>
            <a:r>
              <a:rPr lang="en-US" sz="2500" b="1" dirty="0">
                <a:latin typeface="Sapient Centro Slab" panose="02000503050000020004" pitchFamily="2" charset="0"/>
              </a:rPr>
              <a:t>/dx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79A33-24C6-FF4A-89D4-65481E64664B}"/>
              </a:ext>
            </a:extLst>
          </p:cNvPr>
          <p:cNvSpPr txBox="1"/>
          <p:nvPr/>
        </p:nvSpPr>
        <p:spPr>
          <a:xfrm>
            <a:off x="2109931" y="1169273"/>
            <a:ext cx="445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CD8C-50BC-E24D-8DCA-AA51BC9D34D2}"/>
              </a:ext>
            </a:extLst>
          </p:cNvPr>
          <p:cNvSpPr txBox="1"/>
          <p:nvPr/>
        </p:nvSpPr>
        <p:spPr>
          <a:xfrm>
            <a:off x="901874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df</a:t>
            </a:r>
            <a:r>
              <a:rPr lang="en-US" b="1" u="sng" dirty="0"/>
              <a:t>/</a:t>
            </a:r>
            <a:r>
              <a:rPr lang="en-US" b="1" u="sng" dirty="0" err="1"/>
              <a:t>dy</a:t>
            </a:r>
            <a:endParaRPr lang="en-US" b="1" u="sng" dirty="0"/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2y</a:t>
            </a:r>
            <a:r>
              <a:rPr lang="en-US" b="1" u="sng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84713-CC94-8049-BF88-C38912A6BDE3}"/>
              </a:ext>
            </a:extLst>
          </p:cNvPr>
          <p:cNvSpPr txBox="1"/>
          <p:nvPr/>
        </p:nvSpPr>
        <p:spPr>
          <a:xfrm>
            <a:off x="5237966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dy</a:t>
            </a:r>
            <a:r>
              <a:rPr lang="en-US" b="1" u="sng" dirty="0"/>
              <a:t>/dx</a:t>
            </a:r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3x</a:t>
            </a:r>
            <a:r>
              <a:rPr lang="en-US" baseline="30000" dirty="0"/>
              <a:t>2 </a:t>
            </a:r>
            <a:r>
              <a:rPr lang="en-US" dirty="0"/>
              <a:t>+ 1</a:t>
            </a:r>
            <a:r>
              <a:rPr lang="en-US" b="1" u="sng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0ACDB-3A8A-1C44-8679-00F4B7287845}"/>
              </a:ext>
            </a:extLst>
          </p:cNvPr>
          <p:cNvSpPr txBox="1"/>
          <p:nvPr/>
        </p:nvSpPr>
        <p:spPr>
          <a:xfrm>
            <a:off x="2367419" y="3441680"/>
            <a:ext cx="4453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 * 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/dx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2y(3x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(2(x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x))(3x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+ 2x)(3x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endParaRPr lang="en-US" sz="2400" dirty="0">
              <a:latin typeface="Sapient Centro Slab" panose="02000503050000020004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2AA638-9B44-DE4F-AD4A-7EFA84241818}"/>
              </a:ext>
            </a:extLst>
          </p:cNvPr>
          <p:cNvCxnSpPr>
            <a:cxnSpLocks/>
          </p:cNvCxnSpPr>
          <p:nvPr/>
        </p:nvCxnSpPr>
        <p:spPr>
          <a:xfrm flipH="1">
            <a:off x="5295378" y="3702906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0E8738-0A95-A746-AE15-A9DF0DA9E071}"/>
              </a:ext>
            </a:extLst>
          </p:cNvPr>
          <p:cNvSpPr txBox="1"/>
          <p:nvPr/>
        </p:nvSpPr>
        <p:spPr>
          <a:xfrm>
            <a:off x="7164887" y="3478086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B24E2A3-B928-2743-B2BE-9AFB872FFF9B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Building the base for gradient descent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0532-87CD-344B-9B89-0ABB21A67264}"/>
              </a:ext>
            </a:extLst>
          </p:cNvPr>
          <p:cNvSpPr txBox="1"/>
          <p:nvPr/>
        </p:nvSpPr>
        <p:spPr>
          <a:xfrm>
            <a:off x="1691014" y="1590805"/>
            <a:ext cx="657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pient Centro Slab Medium" panose="02000503050000020004" pitchFamily="2" charset="0"/>
              </a:rPr>
              <a:t>J(</a:t>
            </a:r>
            <a:r>
              <a:rPr lang="en-US" sz="2000" dirty="0" err="1">
                <a:latin typeface="Sapient Centro Slab Medium" panose="02000503050000020004" pitchFamily="2" charset="0"/>
              </a:rPr>
              <a:t>a,b,c</a:t>
            </a:r>
            <a:r>
              <a:rPr lang="en-US" sz="2000" dirty="0">
                <a:latin typeface="Sapient Centro Slab Medium" panose="02000503050000020004" pitchFamily="2" charset="0"/>
              </a:rPr>
              <a:t>) = 3(</a:t>
            </a:r>
            <a:r>
              <a:rPr lang="en-US" sz="2000" dirty="0" err="1">
                <a:latin typeface="Sapient Centro Slab Medium" panose="02000503050000020004" pitchFamily="2" charset="0"/>
              </a:rPr>
              <a:t>a+bc</a:t>
            </a:r>
            <a:r>
              <a:rPr lang="en-US" sz="2000" dirty="0">
                <a:latin typeface="Sapient Centro Slab Medium" panose="02000503050000020004" pitchFamily="2" charset="0"/>
              </a:rPr>
              <a:t>)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u = </a:t>
            </a:r>
            <a:r>
              <a:rPr lang="en-US" sz="2000" dirty="0" err="1">
                <a:latin typeface="Sapient Centro Slab Medium" panose="02000503050000020004" pitchFamily="2" charset="0"/>
              </a:rPr>
              <a:t>bc</a:t>
            </a:r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v = u + a</a:t>
            </a:r>
          </a:p>
          <a:p>
            <a:r>
              <a:rPr lang="en-US" sz="2000" dirty="0">
                <a:latin typeface="Sapient Centro Slab Medium" panose="02000503050000020004" pitchFamily="2" charset="0"/>
              </a:rPr>
              <a:t>J = 3u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3DAC5-E278-DB4F-8D54-800B1DDF01FC}"/>
              </a:ext>
            </a:extLst>
          </p:cNvPr>
          <p:cNvSpPr txBox="1"/>
          <p:nvPr/>
        </p:nvSpPr>
        <p:spPr>
          <a:xfrm>
            <a:off x="1517738" y="3572001"/>
            <a:ext cx="366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apient Centro Slab" panose="02000503050000020004" pitchFamily="2" charset="0"/>
              </a:rPr>
              <a:t>Computation graph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CC19-D2B2-8242-AAA8-18406CC8923A}"/>
              </a:ext>
            </a:extLst>
          </p:cNvPr>
          <p:cNvSpPr/>
          <p:nvPr/>
        </p:nvSpPr>
        <p:spPr>
          <a:xfrm>
            <a:off x="2768252" y="5574083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= </a:t>
            </a:r>
            <a:r>
              <a:rPr lang="en-US" dirty="0" err="1"/>
              <a:t>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BB089-55B8-9744-8146-5B18519AB0A5}"/>
              </a:ext>
            </a:extLst>
          </p:cNvPr>
          <p:cNvCxnSpPr/>
          <p:nvPr/>
        </p:nvCxnSpPr>
        <p:spPr>
          <a:xfrm>
            <a:off x="2041742" y="5336088"/>
            <a:ext cx="726510" cy="3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A93ED9-F3E2-2E4F-A769-D4A669D124F5}"/>
              </a:ext>
            </a:extLst>
          </p:cNvPr>
          <p:cNvCxnSpPr/>
          <p:nvPr/>
        </p:nvCxnSpPr>
        <p:spPr>
          <a:xfrm flipV="1">
            <a:off x="1916482" y="5711868"/>
            <a:ext cx="851770" cy="4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9F158-A43D-294B-8967-63027DBE73E0}"/>
              </a:ext>
            </a:extLst>
          </p:cNvPr>
          <p:cNvSpPr/>
          <p:nvPr/>
        </p:nvSpPr>
        <p:spPr>
          <a:xfrm>
            <a:off x="4928991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u +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D461D-B13A-234B-AC17-7142E6CFDA41}"/>
              </a:ext>
            </a:extLst>
          </p:cNvPr>
          <p:cNvSpPr/>
          <p:nvPr/>
        </p:nvSpPr>
        <p:spPr>
          <a:xfrm>
            <a:off x="6857999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3v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8EEC22-8C69-5641-8A74-61C679754534}"/>
              </a:ext>
            </a:extLst>
          </p:cNvPr>
          <p:cNvCxnSpPr/>
          <p:nvPr/>
        </p:nvCxnSpPr>
        <p:spPr>
          <a:xfrm>
            <a:off x="2041742" y="4409162"/>
            <a:ext cx="2887249" cy="13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33FA9-B5AB-AE4C-ABC0-04B6E95686EE}"/>
              </a:ext>
            </a:extLst>
          </p:cNvPr>
          <p:cNvCxnSpPr>
            <a:stCxn id="7" idx="3"/>
          </p:cNvCxnSpPr>
          <p:nvPr/>
        </p:nvCxnSpPr>
        <p:spPr>
          <a:xfrm flipV="1">
            <a:off x="3745282" y="5749446"/>
            <a:ext cx="1077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FC3FE-C8B8-7C4A-A814-31456CFE30C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906021" y="5749447"/>
            <a:ext cx="95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4C19-73AF-EB49-84A6-BECE9D1B1C9E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0CC91-3784-CA4E-AC3A-562A98A9E5FF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derivates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9FE9-A3AF-0541-B200-C9D433AFD03E}"/>
              </a:ext>
            </a:extLst>
          </p:cNvPr>
          <p:cNvGrpSpPr/>
          <p:nvPr/>
        </p:nvGrpSpPr>
        <p:grpSpPr>
          <a:xfrm>
            <a:off x="5047988" y="1399784"/>
            <a:ext cx="5818339" cy="2029216"/>
            <a:chOff x="1916482" y="4409162"/>
            <a:chExt cx="5918547" cy="1753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1E62AE-9E41-1B4F-968C-D7875AE129BE}"/>
                </a:ext>
              </a:extLst>
            </p:cNvPr>
            <p:cNvSpPr/>
            <p:nvPr/>
          </p:nvSpPr>
          <p:spPr>
            <a:xfrm>
              <a:off x="2768252" y="5574083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 = </a:t>
              </a:r>
              <a:r>
                <a:rPr lang="en-US" dirty="0" err="1"/>
                <a:t>bc</a:t>
              </a:r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C036F2-A28F-E845-BF9B-C5AEA9B61AF4}"/>
                </a:ext>
              </a:extLst>
            </p:cNvPr>
            <p:cNvCxnSpPr/>
            <p:nvPr/>
          </p:nvCxnSpPr>
          <p:spPr>
            <a:xfrm>
              <a:off x="2041742" y="5336088"/>
              <a:ext cx="726510" cy="35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AC3FB9-B6E4-0C43-BA48-CB3701ED01F3}"/>
                </a:ext>
              </a:extLst>
            </p:cNvPr>
            <p:cNvCxnSpPr/>
            <p:nvPr/>
          </p:nvCxnSpPr>
          <p:spPr>
            <a:xfrm flipV="1">
              <a:off x="1916482" y="5711868"/>
              <a:ext cx="851770" cy="450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35EAFC-07D7-364C-96A6-C6C3B7100100}"/>
                </a:ext>
              </a:extLst>
            </p:cNvPr>
            <p:cNvSpPr/>
            <p:nvPr/>
          </p:nvSpPr>
          <p:spPr>
            <a:xfrm>
              <a:off x="4928991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 = u + 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A95F6-67F9-354C-BD21-1DCEDA0F93D6}"/>
                </a:ext>
              </a:extLst>
            </p:cNvPr>
            <p:cNvSpPr/>
            <p:nvPr/>
          </p:nvSpPr>
          <p:spPr>
            <a:xfrm>
              <a:off x="6857999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 = 3v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6C0859-752D-BD49-9B4D-21BE9703182C}"/>
                </a:ext>
              </a:extLst>
            </p:cNvPr>
            <p:cNvCxnSpPr/>
            <p:nvPr/>
          </p:nvCxnSpPr>
          <p:spPr>
            <a:xfrm>
              <a:off x="2041742" y="4409162"/>
              <a:ext cx="2887249" cy="130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8480AF-3847-1545-9EC4-1D83B2347EF2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3745282" y="5749446"/>
              <a:ext cx="107723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2078F7-966F-304F-B50F-A0A63D216D0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06021" y="5749447"/>
              <a:ext cx="951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9BDC9D-1606-5845-8AB8-322FF938E3C5}"/>
              </a:ext>
            </a:extLst>
          </p:cNvPr>
          <p:cNvSpPr txBox="1"/>
          <p:nvPr/>
        </p:nvSpPr>
        <p:spPr>
          <a:xfrm>
            <a:off x="4815178" y="1000054"/>
            <a:ext cx="495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97D4-5AB8-7843-969A-93792AF15ED5}"/>
              </a:ext>
            </a:extLst>
          </p:cNvPr>
          <p:cNvSpPr txBox="1"/>
          <p:nvPr/>
        </p:nvSpPr>
        <p:spPr>
          <a:xfrm>
            <a:off x="777577" y="1682719"/>
            <a:ext cx="2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= 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F9FCA-D3D0-6547-8F8E-54A30993DF52}"/>
              </a:ext>
            </a:extLst>
          </p:cNvPr>
          <p:cNvSpPr txBox="1"/>
          <p:nvPr/>
        </p:nvSpPr>
        <p:spPr>
          <a:xfrm>
            <a:off x="777577" y="2472370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3.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F8930-FFF5-E749-A93B-FE246D900EB9}"/>
              </a:ext>
            </a:extLst>
          </p:cNvPr>
          <p:cNvSpPr txBox="1"/>
          <p:nvPr/>
        </p:nvSpPr>
        <p:spPr>
          <a:xfrm>
            <a:off x="777577" y="3913373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/da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dv/da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9F984-5049-3947-908F-4DB0E644D778}"/>
              </a:ext>
            </a:extLst>
          </p:cNvPr>
          <p:cNvSpPr txBox="1"/>
          <p:nvPr/>
        </p:nvSpPr>
        <p:spPr>
          <a:xfrm>
            <a:off x="777577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r>
              <a:rPr lang="en-US" dirty="0">
                <a:latin typeface="Sapient Centro Slab" panose="02000503050000020004" pitchFamily="2" charset="0"/>
              </a:rPr>
              <a:t>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endParaRPr lang="en-US" dirty="0">
              <a:latin typeface="Sapient Centro Slab" panose="02000503050000020004" pitchFamily="2" charset="0"/>
            </a:endParaRPr>
          </a:p>
          <a:p>
            <a:r>
              <a:rPr lang="en-US" dirty="0">
                <a:latin typeface="Sapient Centro Slab" panose="02000503050000020004" pitchFamily="2" charset="0"/>
              </a:rPr>
              <a:t>= 3 * 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3c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97011-6CE0-9947-94E1-321D42C23902}"/>
              </a:ext>
            </a:extLst>
          </p:cNvPr>
          <p:cNvSpPr txBox="1"/>
          <p:nvPr/>
        </p:nvSpPr>
        <p:spPr>
          <a:xfrm>
            <a:off x="3518880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/dc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du/dc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b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3b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91F47-E819-3A4C-ABFF-B263910C0690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Calculus – A gentle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AE416-1FF2-874E-8D11-F66AA3A2C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66589"/>
              </p:ext>
            </p:extLst>
          </p:nvPr>
        </p:nvGraphicFramePr>
        <p:xfrm>
          <a:off x="2032000" y="987008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87B4B4E-623E-D84F-BD83-4E85FAC2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26835"/>
            <a:ext cx="4628820" cy="29777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1095C7-A84E-6344-82CE-B7AAF7885BEE}"/>
              </a:ext>
            </a:extLst>
          </p:cNvPr>
          <p:cNvSpPr txBox="1"/>
          <p:nvPr/>
        </p:nvSpPr>
        <p:spPr>
          <a:xfrm>
            <a:off x="7304184" y="4854113"/>
            <a:ext cx="471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s =30 (speed)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558A9-B9DE-ED40-A344-93308641B2D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B04-00A1-5A48-ABC3-1F92E0173513}"/>
              </a:ext>
            </a:extLst>
          </p:cNvPr>
          <p:cNvSpPr txBox="1"/>
          <p:nvPr/>
        </p:nvSpPr>
        <p:spPr>
          <a:xfrm>
            <a:off x="2809301" y="2588964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12A2EE-E13D-4B43-A62D-4BCCBFFA6D59}"/>
              </a:ext>
            </a:extLst>
          </p:cNvPr>
          <p:cNvCxnSpPr/>
          <p:nvPr/>
        </p:nvCxnSpPr>
        <p:spPr>
          <a:xfrm flipH="1" flipV="1">
            <a:off x="4483865" y="2820318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B2058-E41F-2E4D-BD81-CC1524D9E183}"/>
              </a:ext>
            </a:extLst>
          </p:cNvPr>
          <p:cNvSpPr txBox="1"/>
          <p:nvPr/>
        </p:nvSpPr>
        <p:spPr>
          <a:xfrm>
            <a:off x="6367749" y="2688114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is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2AB83-9F95-ED49-8E7A-007D19E33CD2}"/>
              </a:ext>
            </a:extLst>
          </p:cNvPr>
          <p:cNvCxnSpPr>
            <a:cxnSpLocks/>
          </p:cNvCxnSpPr>
          <p:nvPr/>
        </p:nvCxnSpPr>
        <p:spPr>
          <a:xfrm flipH="1" flipV="1">
            <a:off x="4142343" y="3139808"/>
            <a:ext cx="2029857" cy="5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CE0F08-83B5-4349-88A6-6F8182EB3C50}"/>
              </a:ext>
            </a:extLst>
          </p:cNvPr>
          <p:cNvSpPr txBox="1"/>
          <p:nvPr/>
        </p:nvSpPr>
        <p:spPr>
          <a:xfrm>
            <a:off x="6266761" y="3523560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is independent of time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C0490-1ED1-9447-BB6D-C52F9A92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08008"/>
              </p:ext>
            </p:extLst>
          </p:nvPr>
        </p:nvGraphicFramePr>
        <p:xfrm>
          <a:off x="3181610" y="1270811"/>
          <a:ext cx="42212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36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110636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243505-669D-D34D-A719-2FD9D091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15" y="3970776"/>
            <a:ext cx="4212467" cy="2774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CB81B-1FB5-6C43-B52A-8DC7E651615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 </a:t>
            </a:r>
            <a:r>
              <a:rPr lang="en-US" sz="2000" dirty="0">
                <a:latin typeface="Sapient Centro Slab" panose="02000503050000020004" pitchFamily="2" charset="0"/>
              </a:rPr>
              <a:t>s =30 + 5t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565DB-00DA-BF43-92E8-492230F2F6F5}"/>
              </a:ext>
            </a:extLst>
          </p:cNvPr>
          <p:cNvSpPr txBox="1"/>
          <p:nvPr/>
        </p:nvSpPr>
        <p:spPr>
          <a:xfrm>
            <a:off x="2809301" y="2789380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A9D3B-2A12-E642-8B96-B46547E116D3}"/>
              </a:ext>
            </a:extLst>
          </p:cNvPr>
          <p:cNvCxnSpPr/>
          <p:nvPr/>
        </p:nvCxnSpPr>
        <p:spPr>
          <a:xfrm flipH="1" flipV="1">
            <a:off x="4483865" y="3020734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9F3EE3-14A5-A748-9A01-0EC2A0832836}"/>
              </a:ext>
            </a:extLst>
          </p:cNvPr>
          <p:cNvSpPr txBox="1"/>
          <p:nvPr/>
        </p:nvSpPr>
        <p:spPr>
          <a:xfrm>
            <a:off x="6367749" y="2888530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</a:t>
            </a:r>
            <a:r>
              <a:rPr lang="en-US"/>
              <a:t>is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819D45-9E9E-B74F-87C8-B58A018E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17114"/>
              </p:ext>
            </p:extLst>
          </p:nvPr>
        </p:nvGraphicFramePr>
        <p:xfrm>
          <a:off x="2044526" y="1237529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849A8A-CAB0-F94B-93F8-80917354133F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</a:t>
            </a:r>
            <a:r>
              <a:rPr lang="en-US" sz="2000" dirty="0">
                <a:latin typeface="Sapient Centro Slab" panose="02000503050000020004" pitchFamily="2" charset="0"/>
              </a:rPr>
              <a:t> s =t</a:t>
            </a:r>
            <a:r>
              <a:rPr lang="en-US" sz="2000" baseline="30000" dirty="0">
                <a:latin typeface="Sapient Centro Slab" panose="02000503050000020004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86D9E-31EB-EC42-82DB-6DD184A2EB92}"/>
              </a:ext>
            </a:extLst>
          </p:cNvPr>
          <p:cNvSpPr txBox="1"/>
          <p:nvPr/>
        </p:nvSpPr>
        <p:spPr>
          <a:xfrm>
            <a:off x="2036863" y="2738404"/>
            <a:ext cx="34900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100 = 1/100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 percent = 1/10000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05C085-69FB-D84D-A038-37CF71F27DE3}"/>
              </a:ext>
            </a:extLst>
          </p:cNvPr>
          <p:cNvCxnSpPr>
            <a:cxnSpLocks/>
          </p:cNvCxnSpPr>
          <p:nvPr/>
        </p:nvCxnSpPr>
        <p:spPr>
          <a:xfrm flipH="1">
            <a:off x="4794338" y="2775982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ACB9-7D0C-1242-82A9-5A23B8913BB8}"/>
              </a:ext>
            </a:extLst>
          </p:cNvPr>
          <p:cNvSpPr txBox="1"/>
          <p:nvPr/>
        </p:nvSpPr>
        <p:spPr>
          <a:xfrm>
            <a:off x="6663847" y="2551162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order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2DF6-8019-4E4F-ACCA-272BCEB7BE73}"/>
              </a:ext>
            </a:extLst>
          </p:cNvPr>
          <p:cNvCxnSpPr>
            <a:cxnSpLocks/>
          </p:cNvCxnSpPr>
          <p:nvPr/>
        </p:nvCxnSpPr>
        <p:spPr>
          <a:xfrm flipH="1">
            <a:off x="5526921" y="3078695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CE3A06-DEAC-3B4E-99E6-AB7C641E7AF6}"/>
              </a:ext>
            </a:extLst>
          </p:cNvPr>
          <p:cNvSpPr txBox="1"/>
          <p:nvPr/>
        </p:nvSpPr>
        <p:spPr>
          <a:xfrm>
            <a:off x="7396430" y="2894029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18173-124F-C849-88D5-C12E0E7234EB}"/>
              </a:ext>
            </a:extLst>
          </p:cNvPr>
          <p:cNvSpPr txBox="1"/>
          <p:nvPr/>
        </p:nvSpPr>
        <p:spPr>
          <a:xfrm>
            <a:off x="4207056" y="394203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x</a:t>
            </a:r>
            <a:r>
              <a:rPr lang="en-IN" baseline="30000" dirty="0">
                <a:latin typeface="Sapient Centro Slab" panose="02000503050000020004" pitchFamily="2" charset="0"/>
              </a:rPr>
              <a:t>2</a:t>
            </a:r>
            <a:r>
              <a:rPr lang="en-IN" dirty="0">
                <a:latin typeface="Sapient Centro Slab" panose="02000503050000020004" pitchFamily="2" charset="0"/>
              </a:rPr>
              <a:t> + 2x · dx + </a:t>
            </a:r>
            <a:r>
              <a:rPr lang="en-IN" dirty="0">
                <a:solidFill>
                  <a:srgbClr val="FF0000"/>
                </a:solidFill>
                <a:latin typeface="Sapient Centro Slab" panose="02000503050000020004" pitchFamily="2" charset="0"/>
              </a:rPr>
              <a:t>(dx) </a:t>
            </a:r>
            <a:r>
              <a:rPr lang="en-IN" baseline="30000" dirty="0">
                <a:solidFill>
                  <a:srgbClr val="FF0000"/>
                </a:solidFill>
                <a:latin typeface="Sapient Centro Slab" panose="02000503050000020004" pitchFamily="2" charset="0"/>
              </a:rPr>
              <a:t>2</a:t>
            </a:r>
            <a:endParaRPr lang="en-US" baseline="30000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D6559-2980-7C4D-86FE-0F276D9A795B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311362"/>
            <a:ext cx="1023813" cy="46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41E6F-A282-BB4A-A9A6-8A69A2DE07E4}"/>
              </a:ext>
            </a:extLst>
          </p:cNvPr>
          <p:cNvSpPr txBox="1"/>
          <p:nvPr/>
        </p:nvSpPr>
        <p:spPr>
          <a:xfrm>
            <a:off x="7210628" y="4599653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Ignored</a:t>
            </a:r>
          </a:p>
        </p:txBody>
      </p:sp>
    </p:spTree>
    <p:extLst>
      <p:ext uri="{BB962C8B-B14F-4D97-AF65-F5344CB8AC3E}">
        <p14:creationId xmlns:p14="http://schemas.microsoft.com/office/powerpoint/2010/main" val="9053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2155F-B27C-BB42-B22F-9B3CA2CF3ED2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DFE9B-9343-7145-BB01-1741E6596405}"/>
              </a:ext>
            </a:extLst>
          </p:cNvPr>
          <p:cNvSpPr txBox="1"/>
          <p:nvPr/>
        </p:nvSpPr>
        <p:spPr>
          <a:xfrm>
            <a:off x="1753188" y="1825668"/>
            <a:ext cx="4271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 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2t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892</Words>
  <Application>Microsoft Macintosh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Sapient Centro Slab</vt:lpstr>
      <vt:lpstr>Sapient Centro Slab Black</vt:lpstr>
      <vt:lpstr>Sapient Centro Slab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451</cp:revision>
  <dcterms:created xsi:type="dcterms:W3CDTF">2018-07-06T14:54:25Z</dcterms:created>
  <dcterms:modified xsi:type="dcterms:W3CDTF">2018-11-15T19:41:27Z</dcterms:modified>
</cp:coreProperties>
</file>