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3" r:id="rId3"/>
    <p:sldId id="297" r:id="rId4"/>
    <p:sldId id="296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77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0"/>
    <p:restoredTop sz="92844"/>
  </p:normalViewPr>
  <p:slideViewPr>
    <p:cSldViewPr snapToGrid="0" snapToObjects="1" showGuides="1">
      <p:cViewPr varScale="1">
        <p:scale>
          <a:sx n="82" d="100"/>
          <a:sy n="82" d="100"/>
        </p:scale>
        <p:origin x="304" y="176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489BD-80D8-044E-B489-6491FE1C3B4A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A8EA-D741-D444-B446-BC414599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are building an app to convert kilometers to Miles but don’t remember the exact formula but you have knowledge of two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6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4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8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7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40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run a signal through the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65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run a signal through the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are building an app to convert kilometers to Miles but don’t remember the exact formula but you have knowledge of two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scs.ryerson.ca</a:t>
            </a:r>
            <a:r>
              <a:rPr lang="en-US" dirty="0"/>
              <a:t>/~</a:t>
            </a:r>
            <a:r>
              <a:rPr lang="en-US" dirty="0" err="1"/>
              <a:t>aharley</a:t>
            </a:r>
            <a:r>
              <a:rPr lang="en-US" dirty="0"/>
              <a:t>/vis/conv/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09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3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5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3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6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3B73-D3A0-E346-AF02-5B494119A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02861-5E7B-B445-B394-477986DA1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9330-F4EB-2049-A662-CA5BB25F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5741-D5D9-AD45-A9D4-2CC7234C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294B-1C44-034E-81BA-7AC2307A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CF10-FDDA-4247-BA44-F9AB1F58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373C-F426-6142-95DE-546B38137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2CD7-E981-BD48-815C-C972AF8E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8B95-2506-214E-BAD8-0C39DE25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01CD-6614-0140-BC0E-FB707BDB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D2F29-599D-894D-A2AC-948BA1C13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78CBC-89EA-F743-9563-088BFE4B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DCE7-C62A-7D45-BB28-95799608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0C40-59E1-9D4A-B3C1-16E37892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3596-D960-1E40-9143-DE2DE64A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3AE2-D1EA-D340-9018-81E5356A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31BC-13B1-2745-912D-61C4D878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FF77-9A40-BA48-8945-AC256720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F029-0B31-3841-BCBB-F2F3A5DB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0977-E4FB-F740-A71E-201ADF73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D7C3-2EB8-B847-8CCF-2716AD14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3D536-9BFE-D842-AC02-294A853B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F5B8-AF08-D94B-B65F-CD8C088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840A-DDC7-8045-A493-68E3387F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CB96-344B-714E-8A2D-57E1DF2A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939-6627-AC48-8C11-E6757AE3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869F-05C8-9340-8B32-45CD6221B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98768-657E-4A4B-8480-CF60BC29A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6835-CE5F-6349-9DEF-A64FC835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24FF-FB38-6646-9D18-47266D9F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9416-B1F2-A24E-96F0-A23709A3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EA8E-F8B7-EF48-BF9B-4B79B722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E4929-2443-EE4B-AD04-7C1F48D9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F4983-5C11-9A4A-84E1-CA3B26721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9162E-EFC8-EC4D-90BD-8BD1D3B17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F158B-C26E-0945-A8A7-67BB4D4E8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70C9-71D0-974D-919F-2CC072A1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F0EEB-44C4-2048-97F7-A33E3DCE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76E34-C174-434B-AAD1-F88A9D72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A2FC-0593-CF49-B5F9-84AED57E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DE74F-2858-4E40-9E98-D2B9C765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8E8-5B34-B947-94E6-409656E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49515-F72B-E748-A4A1-FFEA0C5C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FD1BD-46D9-A64D-9C36-D870E01B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B5F9B-A949-C042-85EC-36639049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BAA6B-E8B7-E54D-8429-7A2E486F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C90E-DC64-184F-BEE1-0F37A6A2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631A-C5B2-2140-A669-2D556CC8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0E820-C416-F947-9609-7F9DB61D0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41E3-385E-2C47-8A51-4236D351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EFE8-83BA-B04C-B994-DA6D333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007D-4E2A-8948-BC96-56F38739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0A66-8895-DA4A-8888-1B96218D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E962D-9053-4C4A-9A44-7661BF033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EAB64-DA1B-6546-80B0-28CAFC99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656F1-3D1C-6341-A486-CFEF9650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A5F9-07B8-504B-AC2E-129A12CD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ADBC-0E88-B24C-A9F1-AF6A10A8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1AB5E-E729-CA47-A8F3-EE62E217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B966C-BB62-F54F-B680-4CFF4449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8336E-2269-3841-BBC9-5915AA5CB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AF91-23A8-144B-A1B7-82C79B92388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EEA0-432F-9348-A171-7A160309F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49AD-9301-3A43-9349-B31033AD4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C5BCD-F5D3-724B-A504-3A372125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87350"/>
            <a:ext cx="61849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17011" y="5539155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7x7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apient Centro Slab" panose="02000503050000020004" pitchFamily="2" charset="0"/>
              </a:rPr>
              <a:t>Strided</a:t>
            </a:r>
            <a:r>
              <a:rPr lang="en-US" sz="3200" b="1" dirty="0">
                <a:latin typeface="Sapient Centro Slab" panose="02000503050000020004" pitchFamily="2" charset="0"/>
              </a:rPr>
              <a:t>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9121525" y="458558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/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9846F-022E-3343-B257-82288E78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56149"/>
              </p:ext>
            </p:extLst>
          </p:nvPr>
        </p:nvGraphicFramePr>
        <p:xfrm>
          <a:off x="351691" y="2273558"/>
          <a:ext cx="4034023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9">
                  <a:extLst>
                    <a:ext uri="{9D8B030D-6E8A-4147-A177-3AD203B41FA5}">
                      <a16:colId xmlns:a16="http://schemas.microsoft.com/office/drawing/2014/main" val="43732186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72852037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331918720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2607109602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151737408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8548363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19954764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1478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6919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4906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72832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73459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2114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3598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A3D409D-4C74-9942-9252-66C9A18B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64706"/>
              </p:ext>
            </p:extLst>
          </p:nvPr>
        </p:nvGraphicFramePr>
        <p:xfrm>
          <a:off x="8947633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808110-4AA3-E042-B484-1AAA419FFABA}"/>
              </a:ext>
            </a:extLst>
          </p:cNvPr>
          <p:cNvSpPr txBox="1"/>
          <p:nvPr/>
        </p:nvSpPr>
        <p:spPr>
          <a:xfrm>
            <a:off x="492369" y="5908487"/>
            <a:ext cx="28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 UltraBlack" panose="02000503050000020004" pitchFamily="2" charset="0"/>
              </a:rPr>
              <a:t>Stride =2</a:t>
            </a:r>
          </a:p>
        </p:txBody>
      </p:sp>
    </p:spTree>
    <p:extLst>
      <p:ext uri="{BB962C8B-B14F-4D97-AF65-F5344CB8AC3E}">
        <p14:creationId xmlns:p14="http://schemas.microsoft.com/office/powerpoint/2010/main" val="189608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17011" y="5539155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7x7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apient Centro Slab" panose="02000503050000020004" pitchFamily="2" charset="0"/>
              </a:rPr>
              <a:t>Strided</a:t>
            </a:r>
            <a:r>
              <a:rPr lang="en-US" sz="3200" b="1" dirty="0">
                <a:latin typeface="Sapient Centro Slab" panose="02000503050000020004" pitchFamily="2" charset="0"/>
              </a:rPr>
              <a:t>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9121525" y="458558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/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9846F-022E-3343-B257-82288E78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03263"/>
              </p:ext>
            </p:extLst>
          </p:nvPr>
        </p:nvGraphicFramePr>
        <p:xfrm>
          <a:off x="351691" y="2273558"/>
          <a:ext cx="4034023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9">
                  <a:extLst>
                    <a:ext uri="{9D8B030D-6E8A-4147-A177-3AD203B41FA5}">
                      <a16:colId xmlns:a16="http://schemas.microsoft.com/office/drawing/2014/main" val="43732186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72852037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331918720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2607109602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151737408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8548363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19954764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1478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6919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4906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72832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73459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2114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3598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A3D409D-4C74-9942-9252-66C9A18B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66446"/>
              </p:ext>
            </p:extLst>
          </p:nvPr>
        </p:nvGraphicFramePr>
        <p:xfrm>
          <a:off x="8947633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808110-4AA3-E042-B484-1AAA419FFABA}"/>
              </a:ext>
            </a:extLst>
          </p:cNvPr>
          <p:cNvSpPr txBox="1"/>
          <p:nvPr/>
        </p:nvSpPr>
        <p:spPr>
          <a:xfrm>
            <a:off x="492369" y="5908487"/>
            <a:ext cx="28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 UltraBlack" panose="02000503050000020004" pitchFamily="2" charset="0"/>
              </a:rPr>
              <a:t>Stride =2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00FBF-EDE6-3E40-8FBA-56704B701381}"/>
              </a:ext>
            </a:extLst>
          </p:cNvPr>
          <p:cNvSpPr txBox="1"/>
          <p:nvPr/>
        </p:nvSpPr>
        <p:spPr>
          <a:xfrm>
            <a:off x="8814286" y="5380853"/>
            <a:ext cx="24398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Sapient Centro Slab Black" panose="02000503050000020004" pitchFamily="2" charset="0"/>
              </a:rPr>
              <a:t>(N+2P-f)/S+1</a:t>
            </a:r>
          </a:p>
        </p:txBody>
      </p:sp>
    </p:spTree>
    <p:extLst>
      <p:ext uri="{BB962C8B-B14F-4D97-AF65-F5344CB8AC3E}">
        <p14:creationId xmlns:p14="http://schemas.microsoft.com/office/powerpoint/2010/main" val="28689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One Layer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C45D3BE-C2CA-1649-A9DF-8995EC1F3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32489"/>
              </p:ext>
            </p:extLst>
          </p:nvPr>
        </p:nvGraphicFramePr>
        <p:xfrm>
          <a:off x="572477" y="1318846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13" name="5-Point Star 12">
            <a:extLst>
              <a:ext uri="{FF2B5EF4-FFF2-40B4-BE49-F238E27FC236}">
                <a16:creationId xmlns:a16="http://schemas.microsoft.com/office/drawing/2014/main" id="{336DB043-B5EA-C249-8C69-0D087685C13E}"/>
              </a:ext>
            </a:extLst>
          </p:cNvPr>
          <p:cNvSpPr/>
          <p:nvPr/>
        </p:nvSpPr>
        <p:spPr>
          <a:xfrm>
            <a:off x="4649484" y="1618072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994F1B9-F83F-5D4B-88FE-8A97CADE2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907611"/>
              </p:ext>
            </p:extLst>
          </p:nvPr>
        </p:nvGraphicFramePr>
        <p:xfrm>
          <a:off x="5363308" y="14015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5C6C096-E4C9-8F44-A0F5-79A95C0997F7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3E884-B4B3-7645-85AF-8B2EA231D705}"/>
              </a:ext>
            </a:extLst>
          </p:cNvPr>
          <p:cNvSpPr txBox="1"/>
          <p:nvPr/>
        </p:nvSpPr>
        <p:spPr>
          <a:xfrm>
            <a:off x="5672870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EA22AF2-939B-7840-A054-14478F13E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045809"/>
              </p:ext>
            </p:extLst>
          </p:nvPr>
        </p:nvGraphicFramePr>
        <p:xfrm>
          <a:off x="7222020" y="934585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1C57706-61C9-2B49-BD5A-99CFE3CC31EC}"/>
              </a:ext>
            </a:extLst>
          </p:cNvPr>
          <p:cNvSpPr txBox="1"/>
          <p:nvPr/>
        </p:nvSpPr>
        <p:spPr>
          <a:xfrm>
            <a:off x="8900742" y="282417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1BEAC8B6-4D01-3243-8C7F-8EFEF7265E8D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51CCE4D-C464-484B-8328-414130E04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60081"/>
              </p:ext>
            </p:extLst>
          </p:nvPr>
        </p:nvGraphicFramePr>
        <p:xfrm>
          <a:off x="7222020" y="3681842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EC8FE5B-E87C-6943-BB90-BEC562745CBA}"/>
              </a:ext>
            </a:extLst>
          </p:cNvPr>
          <p:cNvSpPr txBox="1"/>
          <p:nvPr/>
        </p:nvSpPr>
        <p:spPr>
          <a:xfrm>
            <a:off x="8982802" y="568460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654966B-2AB8-7A40-B89F-058F8E05F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1592"/>
              </p:ext>
            </p:extLst>
          </p:nvPr>
        </p:nvGraphicFramePr>
        <p:xfrm>
          <a:off x="760047" y="1752600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B43D005-4ED5-CD4F-9E3C-0BAD0D0EB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43405"/>
              </p:ext>
            </p:extLst>
          </p:nvPr>
        </p:nvGraphicFramePr>
        <p:xfrm>
          <a:off x="859692" y="2379781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0341806-00B5-D343-8519-BEC92B357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20031"/>
              </p:ext>
            </p:extLst>
          </p:nvPr>
        </p:nvGraphicFramePr>
        <p:xfrm>
          <a:off x="5515708" y="15539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739D8D8-5D78-FC47-8C6A-C59657362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29595"/>
              </p:ext>
            </p:extLst>
          </p:nvPr>
        </p:nvGraphicFramePr>
        <p:xfrm>
          <a:off x="5668108" y="17063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6847C30-1C26-914B-B067-2DCBD0915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9662"/>
              </p:ext>
            </p:extLst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7083C3DA-1828-9D42-8ED1-D0D242DC6579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6B5F582-86BE-8143-90DF-2B9DBEA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93536"/>
              </p:ext>
            </p:extLst>
          </p:nvPr>
        </p:nvGraphicFramePr>
        <p:xfrm>
          <a:off x="5597768" y="34120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F58DCBB-F593-9140-B4AF-A2E909A25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30460"/>
              </p:ext>
            </p:extLst>
          </p:nvPr>
        </p:nvGraphicFramePr>
        <p:xfrm>
          <a:off x="5750168" y="35644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89BC8B2-3391-F342-838C-3142938E588F}"/>
              </a:ext>
            </a:extLst>
          </p:cNvPr>
          <p:cNvSpPr txBox="1"/>
          <p:nvPr/>
        </p:nvSpPr>
        <p:spPr>
          <a:xfrm>
            <a:off x="2241062" y="6131171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6x6x3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0E3A7C-A317-0C49-808F-A3E12486F079}"/>
              </a:ext>
            </a:extLst>
          </p:cNvPr>
          <p:cNvSpPr txBox="1"/>
          <p:nvPr/>
        </p:nvSpPr>
        <p:spPr>
          <a:xfrm>
            <a:off x="5837354" y="2781793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3x3x3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EBDAAA-057D-3D4E-89CC-E8874765E177}"/>
              </a:ext>
            </a:extLst>
          </p:cNvPr>
          <p:cNvSpPr txBox="1"/>
          <p:nvPr/>
        </p:nvSpPr>
        <p:spPr>
          <a:xfrm>
            <a:off x="5831491" y="4780578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3x3x3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8B9F3-A7C1-1246-8667-F918E83A9F25}"/>
              </a:ext>
            </a:extLst>
          </p:cNvPr>
          <p:cNvSpPr txBox="1"/>
          <p:nvPr/>
        </p:nvSpPr>
        <p:spPr>
          <a:xfrm>
            <a:off x="7734354" y="568151"/>
            <a:ext cx="113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 Black" panose="02000503050000020004" pitchFamily="2" charset="0"/>
              </a:rPr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A0D62D-32B2-DA44-860F-FD05F28D3C49}"/>
              </a:ext>
            </a:extLst>
          </p:cNvPr>
          <p:cNvSpPr txBox="1"/>
          <p:nvPr/>
        </p:nvSpPr>
        <p:spPr>
          <a:xfrm>
            <a:off x="7596554" y="5575101"/>
            <a:ext cx="113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 Black" panose="02000503050000020004" pitchFamily="2" charset="0"/>
              </a:rPr>
              <a:t>RELU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D3A1814-A986-3E42-90E7-105581193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17319"/>
              </p:ext>
            </p:extLst>
          </p:nvPr>
        </p:nvGraphicFramePr>
        <p:xfrm>
          <a:off x="9677400" y="2591940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5B402C3-97F0-664D-BE58-FE546714D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61414"/>
              </p:ext>
            </p:extLst>
          </p:nvPr>
        </p:nvGraphicFramePr>
        <p:xfrm>
          <a:off x="9817334" y="2102581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71F0D045-9087-5549-8CB6-7000610CBA36}"/>
              </a:ext>
            </a:extLst>
          </p:cNvPr>
          <p:cNvSpPr txBox="1"/>
          <p:nvPr/>
        </p:nvSpPr>
        <p:spPr>
          <a:xfrm>
            <a:off x="10407161" y="4604451"/>
            <a:ext cx="88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4x4x2</a:t>
            </a:r>
          </a:p>
        </p:txBody>
      </p:sp>
    </p:spTree>
    <p:extLst>
      <p:ext uri="{BB962C8B-B14F-4D97-AF65-F5344CB8AC3E}">
        <p14:creationId xmlns:p14="http://schemas.microsoft.com/office/powerpoint/2010/main" val="71301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808038" y="418937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Architecture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9BC8B2-3391-F342-838C-3142938E588F}"/>
              </a:ext>
            </a:extLst>
          </p:cNvPr>
          <p:cNvSpPr txBox="1"/>
          <p:nvPr/>
        </p:nvSpPr>
        <p:spPr>
          <a:xfrm>
            <a:off x="473925" y="3810399"/>
            <a:ext cx="11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32x32x3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2CE22509-010A-544E-A785-82ECA74B6443}"/>
              </a:ext>
            </a:extLst>
          </p:cNvPr>
          <p:cNvSpPr/>
          <p:nvPr/>
        </p:nvSpPr>
        <p:spPr>
          <a:xfrm>
            <a:off x="473925" y="2102581"/>
            <a:ext cx="1433024" cy="157926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93680D-4C58-3345-8EB2-5ECF26FFA06C}"/>
              </a:ext>
            </a:extLst>
          </p:cNvPr>
          <p:cNvCxnSpPr/>
          <p:nvPr/>
        </p:nvCxnSpPr>
        <p:spPr>
          <a:xfrm>
            <a:off x="2180487" y="298938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be 42">
            <a:extLst>
              <a:ext uri="{FF2B5EF4-FFF2-40B4-BE49-F238E27FC236}">
                <a16:creationId xmlns:a16="http://schemas.microsoft.com/office/drawing/2014/main" id="{E9BA055F-2CD7-084A-96C8-2B84C4BB87C4}"/>
              </a:ext>
            </a:extLst>
          </p:cNvPr>
          <p:cNvSpPr/>
          <p:nvPr/>
        </p:nvSpPr>
        <p:spPr>
          <a:xfrm>
            <a:off x="2847959" y="2285998"/>
            <a:ext cx="1387300" cy="13944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F93E2C-4F1B-D540-8AD2-B7803EAA84F7}"/>
              </a:ext>
            </a:extLst>
          </p:cNvPr>
          <p:cNvSpPr txBox="1"/>
          <p:nvPr/>
        </p:nvSpPr>
        <p:spPr>
          <a:xfrm>
            <a:off x="2847959" y="3777516"/>
            <a:ext cx="11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28x28x6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FC3E9-6CF3-9446-BE19-05F6E58429E9}"/>
              </a:ext>
            </a:extLst>
          </p:cNvPr>
          <p:cNvSpPr txBox="1"/>
          <p:nvPr/>
        </p:nvSpPr>
        <p:spPr>
          <a:xfrm>
            <a:off x="2039810" y="3182815"/>
            <a:ext cx="66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F=5</a:t>
            </a:r>
          </a:p>
          <a:p>
            <a:r>
              <a:rPr lang="en-US" dirty="0"/>
              <a:t>S =1</a:t>
            </a:r>
          </a:p>
          <a:p>
            <a:r>
              <a:rPr lang="en-US" dirty="0"/>
              <a:t>P=0</a:t>
            </a:r>
          </a:p>
          <a:p>
            <a:r>
              <a:rPr lang="en-US" dirty="0" err="1"/>
              <a:t>Nf</a:t>
            </a:r>
            <a:r>
              <a:rPr lang="en-US" dirty="0"/>
              <a:t>=6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52AB9C-7DD3-5447-A460-2FEB78F7E475}"/>
              </a:ext>
            </a:extLst>
          </p:cNvPr>
          <p:cNvCxnSpPr/>
          <p:nvPr/>
        </p:nvCxnSpPr>
        <p:spPr>
          <a:xfrm>
            <a:off x="4443051" y="307144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DD33E7-135D-3449-8D40-862A81179317}"/>
              </a:ext>
            </a:extLst>
          </p:cNvPr>
          <p:cNvCxnSpPr>
            <a:cxnSpLocks/>
          </p:cNvCxnSpPr>
          <p:nvPr/>
        </p:nvCxnSpPr>
        <p:spPr>
          <a:xfrm>
            <a:off x="4706820" y="2102581"/>
            <a:ext cx="0" cy="78963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3C9F0A-8CED-0E47-BD70-EA135891F374}"/>
              </a:ext>
            </a:extLst>
          </p:cNvPr>
          <p:cNvSpPr txBox="1"/>
          <p:nvPr/>
        </p:nvSpPr>
        <p:spPr>
          <a:xfrm>
            <a:off x="4706820" y="2285998"/>
            <a:ext cx="67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0F627A-139A-3A4A-82D0-0F429EC91F74}"/>
              </a:ext>
            </a:extLst>
          </p:cNvPr>
          <p:cNvSpPr txBox="1"/>
          <p:nvPr/>
        </p:nvSpPr>
        <p:spPr>
          <a:xfrm>
            <a:off x="4457709" y="1386692"/>
            <a:ext cx="66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F=2</a:t>
            </a:r>
          </a:p>
          <a:p>
            <a:r>
              <a:rPr lang="en-US" dirty="0"/>
              <a:t>S =2</a:t>
            </a:r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390FA79B-663F-AD4D-B179-4F70324912CB}"/>
              </a:ext>
            </a:extLst>
          </p:cNvPr>
          <p:cNvSpPr/>
          <p:nvPr/>
        </p:nvSpPr>
        <p:spPr>
          <a:xfrm>
            <a:off x="5319415" y="2581151"/>
            <a:ext cx="1066066" cy="9006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367AAA-B638-E341-806B-EBE542B0AE4E}"/>
              </a:ext>
            </a:extLst>
          </p:cNvPr>
          <p:cNvSpPr txBox="1"/>
          <p:nvPr/>
        </p:nvSpPr>
        <p:spPr>
          <a:xfrm>
            <a:off x="5176269" y="3650462"/>
            <a:ext cx="11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14x14x6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EC67C-80EB-0B4E-904A-1724A8708307}"/>
              </a:ext>
            </a:extLst>
          </p:cNvPr>
          <p:cNvCxnSpPr/>
          <p:nvPr/>
        </p:nvCxnSpPr>
        <p:spPr>
          <a:xfrm>
            <a:off x="6711456" y="307144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8F19262-BEC1-3D4F-933D-379D966179E4}"/>
              </a:ext>
            </a:extLst>
          </p:cNvPr>
          <p:cNvSpPr txBox="1"/>
          <p:nvPr/>
        </p:nvSpPr>
        <p:spPr>
          <a:xfrm>
            <a:off x="6570779" y="3264875"/>
            <a:ext cx="898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F=5</a:t>
            </a:r>
          </a:p>
          <a:p>
            <a:r>
              <a:rPr lang="en-US" dirty="0"/>
              <a:t>S =1</a:t>
            </a:r>
          </a:p>
          <a:p>
            <a:r>
              <a:rPr lang="en-US" dirty="0"/>
              <a:t>P=0</a:t>
            </a:r>
          </a:p>
          <a:p>
            <a:r>
              <a:rPr lang="en-US" dirty="0" err="1"/>
              <a:t>Nf</a:t>
            </a:r>
            <a:r>
              <a:rPr lang="en-US" dirty="0"/>
              <a:t>=16</a:t>
            </a:r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C7846589-184E-7E48-9F2B-F2F91D1CE121}"/>
              </a:ext>
            </a:extLst>
          </p:cNvPr>
          <p:cNvSpPr/>
          <p:nvPr/>
        </p:nvSpPr>
        <p:spPr>
          <a:xfrm>
            <a:off x="7365150" y="2087343"/>
            <a:ext cx="1387300" cy="1394410"/>
          </a:xfrm>
          <a:prstGeom prst="cube">
            <a:avLst>
              <a:gd name="adj" fmla="val 42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A99071-811A-EE4E-A3C7-34BDEA51AC5D}"/>
              </a:ext>
            </a:extLst>
          </p:cNvPr>
          <p:cNvSpPr txBox="1"/>
          <p:nvPr/>
        </p:nvSpPr>
        <p:spPr>
          <a:xfrm>
            <a:off x="7365150" y="3604146"/>
            <a:ext cx="13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10x10x16</a:t>
            </a:r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27578C45-0073-6C42-B618-55C157987DE8}"/>
              </a:ext>
            </a:extLst>
          </p:cNvPr>
          <p:cNvSpPr/>
          <p:nvPr/>
        </p:nvSpPr>
        <p:spPr>
          <a:xfrm>
            <a:off x="9490093" y="2581151"/>
            <a:ext cx="1079377" cy="915840"/>
          </a:xfrm>
          <a:prstGeom prst="cube">
            <a:avLst>
              <a:gd name="adj" fmla="val 42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C6FAAD-BA56-6F47-872F-20BE2CD5AFC2}"/>
              </a:ext>
            </a:extLst>
          </p:cNvPr>
          <p:cNvCxnSpPr/>
          <p:nvPr/>
        </p:nvCxnSpPr>
        <p:spPr>
          <a:xfrm>
            <a:off x="8745411" y="3135920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135A88B-C01C-4446-AA29-42BC697E3584}"/>
              </a:ext>
            </a:extLst>
          </p:cNvPr>
          <p:cNvSpPr txBox="1"/>
          <p:nvPr/>
        </p:nvSpPr>
        <p:spPr>
          <a:xfrm>
            <a:off x="9375541" y="3609101"/>
            <a:ext cx="13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5x5x16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276E4-A18A-9242-8C41-AE46D1090EF8}"/>
              </a:ext>
            </a:extLst>
          </p:cNvPr>
          <p:cNvSpPr txBox="1"/>
          <p:nvPr/>
        </p:nvSpPr>
        <p:spPr>
          <a:xfrm>
            <a:off x="3126574" y="1872197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CONV1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E1F826-D14F-BD4E-BA6A-76A555394F51}"/>
              </a:ext>
            </a:extLst>
          </p:cNvPr>
          <p:cNvSpPr txBox="1"/>
          <p:nvPr/>
        </p:nvSpPr>
        <p:spPr>
          <a:xfrm>
            <a:off x="5459470" y="2112522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POOL1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744D5B-7AC4-C149-AFAF-AD757D969F80}"/>
              </a:ext>
            </a:extLst>
          </p:cNvPr>
          <p:cNvSpPr txBox="1"/>
          <p:nvPr/>
        </p:nvSpPr>
        <p:spPr>
          <a:xfrm>
            <a:off x="7984332" y="1692509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CONV2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A2CB78-BEB7-3149-BD12-EA6ABE40B47F}"/>
              </a:ext>
            </a:extLst>
          </p:cNvPr>
          <p:cNvSpPr txBox="1"/>
          <p:nvPr/>
        </p:nvSpPr>
        <p:spPr>
          <a:xfrm>
            <a:off x="9740784" y="2185604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POOL2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71A371-346F-DA43-8F2F-5A13EDF9D337}"/>
              </a:ext>
            </a:extLst>
          </p:cNvPr>
          <p:cNvSpPr txBox="1"/>
          <p:nvPr/>
        </p:nvSpPr>
        <p:spPr>
          <a:xfrm>
            <a:off x="8956438" y="2438398"/>
            <a:ext cx="67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FD57B8-FED8-F747-B8BA-CCC6875F6CB0}"/>
              </a:ext>
            </a:extLst>
          </p:cNvPr>
          <p:cNvSpPr txBox="1"/>
          <p:nvPr/>
        </p:nvSpPr>
        <p:spPr>
          <a:xfrm>
            <a:off x="9041434" y="1539092"/>
            <a:ext cx="66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F=2</a:t>
            </a:r>
          </a:p>
          <a:p>
            <a:r>
              <a:rPr lang="en-US" dirty="0"/>
              <a:t>S =2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66A0BE-F77E-0940-90E5-7737B5817340}"/>
              </a:ext>
            </a:extLst>
          </p:cNvPr>
          <p:cNvCxnSpPr>
            <a:cxnSpLocks/>
          </p:cNvCxnSpPr>
          <p:nvPr/>
        </p:nvCxnSpPr>
        <p:spPr>
          <a:xfrm>
            <a:off x="8991610" y="2254981"/>
            <a:ext cx="0" cy="78963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qual 14">
            <a:extLst>
              <a:ext uri="{FF2B5EF4-FFF2-40B4-BE49-F238E27FC236}">
                <a16:creationId xmlns:a16="http://schemas.microsoft.com/office/drawing/2014/main" id="{AF9648A8-1B19-E649-97BB-01295B4A907C}"/>
              </a:ext>
            </a:extLst>
          </p:cNvPr>
          <p:cNvSpPr/>
          <p:nvPr/>
        </p:nvSpPr>
        <p:spPr>
          <a:xfrm>
            <a:off x="10762841" y="3084729"/>
            <a:ext cx="280292" cy="34427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83C1D-26CA-5746-9652-221C5338DDAA}"/>
              </a:ext>
            </a:extLst>
          </p:cNvPr>
          <p:cNvSpPr/>
          <p:nvPr/>
        </p:nvSpPr>
        <p:spPr>
          <a:xfrm>
            <a:off x="11150447" y="1544567"/>
            <a:ext cx="422031" cy="263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E8B65D-ED98-CC48-A058-9D1054B288D5}"/>
              </a:ext>
            </a:extLst>
          </p:cNvPr>
          <p:cNvSpPr txBox="1"/>
          <p:nvPr/>
        </p:nvSpPr>
        <p:spPr>
          <a:xfrm>
            <a:off x="11053386" y="4198478"/>
            <a:ext cx="6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400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F34916-F931-F14C-B39C-256C85DE66B4}"/>
              </a:ext>
            </a:extLst>
          </p:cNvPr>
          <p:cNvSpPr/>
          <p:nvPr/>
        </p:nvSpPr>
        <p:spPr>
          <a:xfrm>
            <a:off x="4462088" y="4805647"/>
            <a:ext cx="422031" cy="1622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CBE196-A2B3-A24D-BFEC-7B01291C9D39}"/>
              </a:ext>
            </a:extLst>
          </p:cNvPr>
          <p:cNvSpPr/>
          <p:nvPr/>
        </p:nvSpPr>
        <p:spPr>
          <a:xfrm>
            <a:off x="5830277" y="5148777"/>
            <a:ext cx="422031" cy="119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FD4CC232-DA4F-F245-952E-6D6082DA8974}"/>
              </a:ext>
            </a:extLst>
          </p:cNvPr>
          <p:cNvSpPr/>
          <p:nvPr/>
        </p:nvSpPr>
        <p:spPr>
          <a:xfrm>
            <a:off x="3833446" y="3358662"/>
            <a:ext cx="7865466" cy="2356338"/>
          </a:xfrm>
          <a:custGeom>
            <a:avLst/>
            <a:gdLst>
              <a:gd name="connsiteX0" fmla="*/ 615462 w 7865466"/>
              <a:gd name="connsiteY0" fmla="*/ 2338753 h 2356338"/>
              <a:gd name="connsiteX1" fmla="*/ 492369 w 7865466"/>
              <a:gd name="connsiteY1" fmla="*/ 2356338 h 2356338"/>
              <a:gd name="connsiteX2" fmla="*/ 246185 w 7865466"/>
              <a:gd name="connsiteY2" fmla="*/ 2303584 h 2356338"/>
              <a:gd name="connsiteX3" fmla="*/ 70339 w 7865466"/>
              <a:gd name="connsiteY3" fmla="*/ 2268415 h 2356338"/>
              <a:gd name="connsiteX4" fmla="*/ 0 w 7865466"/>
              <a:gd name="connsiteY4" fmla="*/ 2250830 h 2356338"/>
              <a:gd name="connsiteX5" fmla="*/ 35169 w 7865466"/>
              <a:gd name="connsiteY5" fmla="*/ 1565030 h 2356338"/>
              <a:gd name="connsiteX6" fmla="*/ 70339 w 7865466"/>
              <a:gd name="connsiteY6" fmla="*/ 1389184 h 2356338"/>
              <a:gd name="connsiteX7" fmla="*/ 87923 w 7865466"/>
              <a:gd name="connsiteY7" fmla="*/ 1318846 h 2356338"/>
              <a:gd name="connsiteX8" fmla="*/ 158262 w 7865466"/>
              <a:gd name="connsiteY8" fmla="*/ 1213338 h 2356338"/>
              <a:gd name="connsiteX9" fmla="*/ 193431 w 7865466"/>
              <a:gd name="connsiteY9" fmla="*/ 1160584 h 2356338"/>
              <a:gd name="connsiteX10" fmla="*/ 2074985 w 7865466"/>
              <a:gd name="connsiteY10" fmla="*/ 1195753 h 2356338"/>
              <a:gd name="connsiteX11" fmla="*/ 2602523 w 7865466"/>
              <a:gd name="connsiteY11" fmla="*/ 1230923 h 2356338"/>
              <a:gd name="connsiteX12" fmla="*/ 3288323 w 7865466"/>
              <a:gd name="connsiteY12" fmla="*/ 1283676 h 2356338"/>
              <a:gd name="connsiteX13" fmla="*/ 3358662 w 7865466"/>
              <a:gd name="connsiteY13" fmla="*/ 1301261 h 2356338"/>
              <a:gd name="connsiteX14" fmla="*/ 4097216 w 7865466"/>
              <a:gd name="connsiteY14" fmla="*/ 1283676 h 2356338"/>
              <a:gd name="connsiteX15" fmla="*/ 4378569 w 7865466"/>
              <a:gd name="connsiteY15" fmla="*/ 1230923 h 2356338"/>
              <a:gd name="connsiteX16" fmla="*/ 4484077 w 7865466"/>
              <a:gd name="connsiteY16" fmla="*/ 1213338 h 2356338"/>
              <a:gd name="connsiteX17" fmla="*/ 4572000 w 7865466"/>
              <a:gd name="connsiteY17" fmla="*/ 1195753 h 2356338"/>
              <a:gd name="connsiteX18" fmla="*/ 5275385 w 7865466"/>
              <a:gd name="connsiteY18" fmla="*/ 1178169 h 2356338"/>
              <a:gd name="connsiteX19" fmla="*/ 5750169 w 7865466"/>
              <a:gd name="connsiteY19" fmla="*/ 1195753 h 2356338"/>
              <a:gd name="connsiteX20" fmla="*/ 5838092 w 7865466"/>
              <a:gd name="connsiteY20" fmla="*/ 1213338 h 2356338"/>
              <a:gd name="connsiteX21" fmla="*/ 6049108 w 7865466"/>
              <a:gd name="connsiteY21" fmla="*/ 1248507 h 2356338"/>
              <a:gd name="connsiteX22" fmla="*/ 6172200 w 7865466"/>
              <a:gd name="connsiteY22" fmla="*/ 1266092 h 2356338"/>
              <a:gd name="connsiteX23" fmla="*/ 6963508 w 7865466"/>
              <a:gd name="connsiteY23" fmla="*/ 1283676 h 2356338"/>
              <a:gd name="connsiteX24" fmla="*/ 7825154 w 7865466"/>
              <a:gd name="connsiteY24" fmla="*/ 1301261 h 2356338"/>
              <a:gd name="connsiteX25" fmla="*/ 7842739 w 7865466"/>
              <a:gd name="connsiteY25" fmla="*/ 369276 h 2356338"/>
              <a:gd name="connsiteX26" fmla="*/ 7842739 w 7865466"/>
              <a:gd name="connsiteY26" fmla="*/ 0 h 2356338"/>
              <a:gd name="connsiteX27" fmla="*/ 7737231 w 7865466"/>
              <a:gd name="connsiteY27" fmla="*/ 35169 h 2356338"/>
              <a:gd name="connsiteX28" fmla="*/ 7684477 w 7865466"/>
              <a:gd name="connsiteY28" fmla="*/ 52753 h 2356338"/>
              <a:gd name="connsiteX29" fmla="*/ 7666892 w 7865466"/>
              <a:gd name="connsiteY29" fmla="*/ 87923 h 235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865466" h="2356338">
                <a:moveTo>
                  <a:pt x="615462" y="2338753"/>
                </a:moveTo>
                <a:cubicBezTo>
                  <a:pt x="574431" y="2344615"/>
                  <a:pt x="533817" y="2356338"/>
                  <a:pt x="492369" y="2356338"/>
                </a:cubicBezTo>
                <a:cubicBezTo>
                  <a:pt x="441311" y="2356338"/>
                  <a:pt x="283001" y="2312788"/>
                  <a:pt x="246185" y="2303584"/>
                </a:cubicBezTo>
                <a:cubicBezTo>
                  <a:pt x="82807" y="2262740"/>
                  <a:pt x="285913" y="2311531"/>
                  <a:pt x="70339" y="2268415"/>
                </a:cubicBezTo>
                <a:cubicBezTo>
                  <a:pt x="46640" y="2263675"/>
                  <a:pt x="23446" y="2256692"/>
                  <a:pt x="0" y="2250830"/>
                </a:cubicBezTo>
                <a:cubicBezTo>
                  <a:pt x="4742" y="2113308"/>
                  <a:pt x="5813" y="1760739"/>
                  <a:pt x="35169" y="1565030"/>
                </a:cubicBezTo>
                <a:cubicBezTo>
                  <a:pt x="44036" y="1505915"/>
                  <a:pt x="55842" y="1447176"/>
                  <a:pt x="70339" y="1389184"/>
                </a:cubicBezTo>
                <a:cubicBezTo>
                  <a:pt x="76200" y="1365738"/>
                  <a:pt x="77115" y="1340462"/>
                  <a:pt x="87923" y="1318846"/>
                </a:cubicBezTo>
                <a:cubicBezTo>
                  <a:pt x="106826" y="1281040"/>
                  <a:pt x="134816" y="1248507"/>
                  <a:pt x="158262" y="1213338"/>
                </a:cubicBezTo>
                <a:lnTo>
                  <a:pt x="193431" y="1160584"/>
                </a:lnTo>
                <a:cubicBezTo>
                  <a:pt x="825729" y="1371354"/>
                  <a:pt x="188142" y="1164821"/>
                  <a:pt x="2074985" y="1195753"/>
                </a:cubicBezTo>
                <a:cubicBezTo>
                  <a:pt x="2279822" y="1199111"/>
                  <a:pt x="2407875" y="1216680"/>
                  <a:pt x="2602523" y="1230923"/>
                </a:cubicBezTo>
                <a:cubicBezTo>
                  <a:pt x="3260414" y="1279061"/>
                  <a:pt x="2912106" y="1246056"/>
                  <a:pt x="3288323" y="1283676"/>
                </a:cubicBezTo>
                <a:cubicBezTo>
                  <a:pt x="3311769" y="1289538"/>
                  <a:pt x="3334823" y="1297288"/>
                  <a:pt x="3358662" y="1301261"/>
                </a:cubicBezTo>
                <a:cubicBezTo>
                  <a:pt x="3634835" y="1347291"/>
                  <a:pt x="3716610" y="1306065"/>
                  <a:pt x="4097216" y="1283676"/>
                </a:cubicBezTo>
                <a:cubicBezTo>
                  <a:pt x="4255634" y="1220309"/>
                  <a:pt x="4132407" y="1259883"/>
                  <a:pt x="4378569" y="1230923"/>
                </a:cubicBezTo>
                <a:cubicBezTo>
                  <a:pt x="4413979" y="1226757"/>
                  <a:pt x="4448998" y="1219716"/>
                  <a:pt x="4484077" y="1213338"/>
                </a:cubicBezTo>
                <a:cubicBezTo>
                  <a:pt x="4513483" y="1207991"/>
                  <a:pt x="4542141" y="1197080"/>
                  <a:pt x="4572000" y="1195753"/>
                </a:cubicBezTo>
                <a:cubicBezTo>
                  <a:pt x="4806304" y="1185340"/>
                  <a:pt x="5040923" y="1184030"/>
                  <a:pt x="5275385" y="1178169"/>
                </a:cubicBezTo>
                <a:cubicBezTo>
                  <a:pt x="5534447" y="1152262"/>
                  <a:pt x="5421032" y="1150871"/>
                  <a:pt x="5750169" y="1195753"/>
                </a:cubicBezTo>
                <a:cubicBezTo>
                  <a:pt x="5779783" y="1199791"/>
                  <a:pt x="5808659" y="1208144"/>
                  <a:pt x="5838092" y="1213338"/>
                </a:cubicBezTo>
                <a:lnTo>
                  <a:pt x="6049108" y="1248507"/>
                </a:lnTo>
                <a:cubicBezTo>
                  <a:pt x="6090048" y="1254971"/>
                  <a:pt x="6130783" y="1264499"/>
                  <a:pt x="6172200" y="1266092"/>
                </a:cubicBezTo>
                <a:cubicBezTo>
                  <a:pt x="6435840" y="1276232"/>
                  <a:pt x="6699739" y="1277815"/>
                  <a:pt x="6963508" y="1283676"/>
                </a:cubicBezTo>
                <a:cubicBezTo>
                  <a:pt x="7412867" y="1347872"/>
                  <a:pt x="7126831" y="1321213"/>
                  <a:pt x="7825154" y="1301261"/>
                </a:cubicBezTo>
                <a:cubicBezTo>
                  <a:pt x="7831016" y="990599"/>
                  <a:pt x="7832557" y="679826"/>
                  <a:pt x="7842739" y="369276"/>
                </a:cubicBezTo>
                <a:cubicBezTo>
                  <a:pt x="7855804" y="-29214"/>
                  <a:pt x="7886585" y="570019"/>
                  <a:pt x="7842739" y="0"/>
                </a:cubicBezTo>
                <a:lnTo>
                  <a:pt x="7737231" y="35169"/>
                </a:lnTo>
                <a:cubicBezTo>
                  <a:pt x="7719646" y="41030"/>
                  <a:pt x="7692766" y="36174"/>
                  <a:pt x="7684477" y="52753"/>
                </a:cubicBezTo>
                <a:lnTo>
                  <a:pt x="7666892" y="87923"/>
                </a:ln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078ADC6-062C-B84A-AA71-483E55D7146E}"/>
              </a:ext>
            </a:extLst>
          </p:cNvPr>
          <p:cNvCxnSpPr/>
          <p:nvPr/>
        </p:nvCxnSpPr>
        <p:spPr>
          <a:xfrm>
            <a:off x="5125924" y="572494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EE68CE6-D3A4-1E45-9E83-1ADD87E9908E}"/>
              </a:ext>
            </a:extLst>
          </p:cNvPr>
          <p:cNvSpPr txBox="1"/>
          <p:nvPr/>
        </p:nvSpPr>
        <p:spPr>
          <a:xfrm>
            <a:off x="4398744" y="6428561"/>
            <a:ext cx="6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120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5B5AEA-809D-2A43-BBB7-1C5FBD29E889}"/>
              </a:ext>
            </a:extLst>
          </p:cNvPr>
          <p:cNvSpPr txBox="1"/>
          <p:nvPr/>
        </p:nvSpPr>
        <p:spPr>
          <a:xfrm>
            <a:off x="5830277" y="6418332"/>
            <a:ext cx="6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84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105044-DE84-7E41-B4DF-0062CDA05A9A}"/>
              </a:ext>
            </a:extLst>
          </p:cNvPr>
          <p:cNvCxnSpPr/>
          <p:nvPr/>
        </p:nvCxnSpPr>
        <p:spPr>
          <a:xfrm>
            <a:off x="6570779" y="5748384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0BEA088-2D0D-EF4A-BA66-0DF822FC9CF5}"/>
              </a:ext>
            </a:extLst>
          </p:cNvPr>
          <p:cNvSpPr txBox="1"/>
          <p:nvPr/>
        </p:nvSpPr>
        <p:spPr>
          <a:xfrm>
            <a:off x="7149977" y="5584546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Softmax</a:t>
            </a:r>
            <a:endParaRPr lang="en-US" dirty="0">
              <a:latin typeface="Sapient Centro Slab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808038" y="418937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FC1DC-BFB9-2044-8FE7-1B2794213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43" y="1242646"/>
            <a:ext cx="11315700" cy="518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CF2AE0-F933-F148-B2CB-BE9FA9B84675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</a:t>
            </a:r>
            <a:r>
              <a:rPr lang="en-US" dirty="0" err="1"/>
              <a:t>deeplearning.ai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8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2DADEE-33A7-994A-A5AE-697BC5FEF4CD}"/>
              </a:ext>
            </a:extLst>
          </p:cNvPr>
          <p:cNvSpPr txBox="1"/>
          <p:nvPr/>
        </p:nvSpPr>
        <p:spPr>
          <a:xfrm>
            <a:off x="2300288" y="451510"/>
            <a:ext cx="694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 Just learnt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F29F4-812E-1149-856B-38E5A9082B3C}"/>
              </a:ext>
            </a:extLst>
          </p:cNvPr>
          <p:cNvSpPr txBox="1"/>
          <p:nvPr/>
        </p:nvSpPr>
        <p:spPr>
          <a:xfrm>
            <a:off x="2057400" y="1314450"/>
            <a:ext cx="770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neuron performs a combination of linear and non linear operation.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C8C52-64C9-854A-B5BA-AF76D4E81EAB}"/>
              </a:ext>
            </a:extLst>
          </p:cNvPr>
          <p:cNvSpPr txBox="1"/>
          <p:nvPr/>
        </p:nvSpPr>
        <p:spPr>
          <a:xfrm>
            <a:off x="2095499" y="1981204"/>
            <a:ext cx="770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linear operations are called activation functions.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C4E51-F2EA-864A-ABD6-2C401287B420}"/>
              </a:ext>
            </a:extLst>
          </p:cNvPr>
          <p:cNvSpPr txBox="1"/>
          <p:nvPr/>
        </p:nvSpPr>
        <p:spPr>
          <a:xfrm>
            <a:off x="2062159" y="2740173"/>
            <a:ext cx="770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different type of activation functions – sigmoid, </a:t>
            </a:r>
            <a:r>
              <a:rPr lang="en-US" dirty="0" err="1"/>
              <a:t>tanh</a:t>
            </a:r>
            <a:r>
              <a:rPr lang="en-US" dirty="0"/>
              <a:t>, </a:t>
            </a:r>
            <a:r>
              <a:rPr lang="en-US" dirty="0" err="1"/>
              <a:t>relu</a:t>
            </a:r>
            <a:r>
              <a:rPr lang="en-US" dirty="0"/>
              <a:t> etc.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4C2DD-6D5D-8949-B065-016E20E21A43}"/>
              </a:ext>
            </a:extLst>
          </p:cNvPr>
          <p:cNvSpPr txBox="1"/>
          <p:nvPr/>
        </p:nvSpPr>
        <p:spPr>
          <a:xfrm>
            <a:off x="3327276" y="5914467"/>
            <a:ext cx="11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r>
              <a:rPr lang="en-US" dirty="0"/>
              <a:t> layer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C6321F-F74F-5E43-B7D4-5C14159CF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66" y="4039563"/>
            <a:ext cx="2159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2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2DADEE-33A7-994A-A5AE-697BC5FEF4CD}"/>
              </a:ext>
            </a:extLst>
          </p:cNvPr>
          <p:cNvSpPr txBox="1"/>
          <p:nvPr/>
        </p:nvSpPr>
        <p:spPr>
          <a:xfrm>
            <a:off x="2300288" y="451510"/>
            <a:ext cx="6943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 optimization tricks/ fine tuning </a:t>
            </a:r>
          </a:p>
          <a:p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4C2DD-6D5D-8949-B065-016E20E21A43}"/>
              </a:ext>
            </a:extLst>
          </p:cNvPr>
          <p:cNvSpPr txBox="1"/>
          <p:nvPr/>
        </p:nvSpPr>
        <p:spPr>
          <a:xfrm>
            <a:off x="3327276" y="5914467"/>
            <a:ext cx="11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r>
              <a:rPr lang="en-US" dirty="0"/>
              <a:t> layer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C6321F-F74F-5E43-B7D4-5C14159CF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66" y="4039563"/>
            <a:ext cx="2159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8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18409-E0BD-7143-A2E4-24AD57B9DA34}"/>
              </a:ext>
            </a:extLst>
          </p:cNvPr>
          <p:cNvSpPr txBox="1"/>
          <p:nvPr/>
        </p:nvSpPr>
        <p:spPr>
          <a:xfrm>
            <a:off x="3400425" y="2286000"/>
            <a:ext cx="6529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Building The Intuition For Tensors in CNN</a:t>
            </a:r>
          </a:p>
        </p:txBody>
      </p:sp>
    </p:spTree>
    <p:extLst>
      <p:ext uri="{BB962C8B-B14F-4D97-AF65-F5344CB8AC3E}">
        <p14:creationId xmlns:p14="http://schemas.microsoft.com/office/powerpoint/2010/main" val="116927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AABBBA5-8E01-DA4E-AA85-02554F9A4924}"/>
              </a:ext>
            </a:extLst>
          </p:cNvPr>
          <p:cNvSpPr txBox="1">
            <a:spLocks/>
          </p:cNvSpPr>
          <p:nvPr/>
        </p:nvSpPr>
        <p:spPr>
          <a:xfrm>
            <a:off x="844202" y="1382027"/>
            <a:ext cx="8169274" cy="4800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2E4DE4-2F83-A74A-B63D-695FEFC32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63" y="1152163"/>
            <a:ext cx="7351751" cy="5705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526FF5-34FA-F74F-9846-37560AAC849B}"/>
              </a:ext>
            </a:extLst>
          </p:cNvPr>
          <p:cNvSpPr txBox="1"/>
          <p:nvPr/>
        </p:nvSpPr>
        <p:spPr>
          <a:xfrm>
            <a:off x="1147878" y="256478"/>
            <a:ext cx="9022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Fully connected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98157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18409-E0BD-7143-A2E4-24AD57B9DA34}"/>
              </a:ext>
            </a:extLst>
          </p:cNvPr>
          <p:cNvSpPr txBox="1"/>
          <p:nvPr/>
        </p:nvSpPr>
        <p:spPr>
          <a:xfrm>
            <a:off x="1147879" y="256478"/>
            <a:ext cx="6529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Typical CNN Architecture 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AABBBA5-8E01-DA4E-AA85-02554F9A4924}"/>
              </a:ext>
            </a:extLst>
          </p:cNvPr>
          <p:cNvSpPr txBox="1">
            <a:spLocks/>
          </p:cNvSpPr>
          <p:nvPr/>
        </p:nvSpPr>
        <p:spPr>
          <a:xfrm>
            <a:off x="844202" y="1382027"/>
            <a:ext cx="8169274" cy="4800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Convolutional Neural Networks for Image classification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2A990-2F62-C64D-9CC5-48BB80045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6" y="2102206"/>
            <a:ext cx="6833937" cy="1801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D35EB-D844-E449-886B-8B56AD1D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18" y="4495066"/>
            <a:ext cx="7636042" cy="18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9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80105"/>
              </p:ext>
            </p:extLst>
          </p:nvPr>
        </p:nvGraphicFramePr>
        <p:xfrm>
          <a:off x="572477" y="1318846"/>
          <a:ext cx="3735756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26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DBF75454-8DAD-3245-800B-1182955BE075}"/>
              </a:ext>
            </a:extLst>
          </p:cNvPr>
          <p:cNvSpPr/>
          <p:nvPr/>
        </p:nvSpPr>
        <p:spPr>
          <a:xfrm>
            <a:off x="4649484" y="2848999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234224"/>
              </p:ext>
            </p:extLst>
          </p:nvPr>
        </p:nvGraphicFramePr>
        <p:xfrm>
          <a:off x="5363308" y="2632468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DE39-38A4-E740-8D83-D2CCD582426C}"/>
              </a:ext>
            </a:extLst>
          </p:cNvPr>
          <p:cNvSpPr txBox="1"/>
          <p:nvPr/>
        </p:nvSpPr>
        <p:spPr>
          <a:xfrm>
            <a:off x="5672870" y="3773738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89838F-4C92-9548-8038-3D2EC3CBE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26523"/>
              </p:ext>
            </p:extLst>
          </p:nvPr>
        </p:nvGraphicFramePr>
        <p:xfrm>
          <a:off x="8458199" y="2250586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36DC4D-0352-4545-AE7F-CE97439E5927}"/>
              </a:ext>
            </a:extLst>
          </p:cNvPr>
          <p:cNvSpPr txBox="1"/>
          <p:nvPr/>
        </p:nvSpPr>
        <p:spPr>
          <a:xfrm>
            <a:off x="9187960" y="4260244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single filter convolution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0F9D7-1DC6-1B49-90A6-9D13B9B0BB94}"/>
              </a:ext>
            </a:extLst>
          </p:cNvPr>
          <p:cNvSpPr txBox="1"/>
          <p:nvPr/>
        </p:nvSpPr>
        <p:spPr>
          <a:xfrm>
            <a:off x="8814287" y="4941240"/>
            <a:ext cx="14507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Sapient Centro Slab Black" panose="02000503050000020004" pitchFamily="2" charset="0"/>
              </a:rPr>
              <a:t>n-f+1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75A50-2D24-E74B-A784-D4760910C36F}"/>
              </a:ext>
            </a:extLst>
          </p:cNvPr>
          <p:cNvCxnSpPr>
            <a:endCxn id="10" idx="3"/>
          </p:cNvCxnSpPr>
          <p:nvPr/>
        </p:nvCxnSpPr>
        <p:spPr>
          <a:xfrm flipH="1">
            <a:off x="2792047" y="5372128"/>
            <a:ext cx="6246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015880-35F9-0845-A030-D9B1D168898E}"/>
              </a:ext>
            </a:extLst>
          </p:cNvPr>
          <p:cNvCxnSpPr>
            <a:stCxn id="11" idx="3"/>
          </p:cNvCxnSpPr>
          <p:nvPr/>
        </p:nvCxnSpPr>
        <p:spPr>
          <a:xfrm>
            <a:off x="6376255" y="3958404"/>
            <a:ext cx="3031514" cy="1229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3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97935"/>
              </p:ext>
            </p:extLst>
          </p:nvPr>
        </p:nvGraphicFramePr>
        <p:xfrm>
          <a:off x="572477" y="1318846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DBF75454-8DAD-3245-800B-1182955BE075}"/>
              </a:ext>
            </a:extLst>
          </p:cNvPr>
          <p:cNvSpPr/>
          <p:nvPr/>
        </p:nvSpPr>
        <p:spPr>
          <a:xfrm>
            <a:off x="4649484" y="1618072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15470"/>
              </p:ext>
            </p:extLst>
          </p:nvPr>
        </p:nvGraphicFramePr>
        <p:xfrm>
          <a:off x="5363308" y="14015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DE39-38A4-E740-8D83-D2CCD582426C}"/>
              </a:ext>
            </a:extLst>
          </p:cNvPr>
          <p:cNvSpPr txBox="1"/>
          <p:nvPr/>
        </p:nvSpPr>
        <p:spPr>
          <a:xfrm>
            <a:off x="5672870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89838F-4C92-9548-8038-3D2EC3CBE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84909"/>
              </p:ext>
            </p:extLst>
          </p:nvPr>
        </p:nvGraphicFramePr>
        <p:xfrm>
          <a:off x="8106506" y="455299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36DC4D-0352-4545-AE7F-CE97439E5927}"/>
              </a:ext>
            </a:extLst>
          </p:cNvPr>
          <p:cNvSpPr txBox="1"/>
          <p:nvPr/>
        </p:nvSpPr>
        <p:spPr>
          <a:xfrm>
            <a:off x="8900742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Double filter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72B2351-E3B2-BA41-8161-959ADC544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97237"/>
              </p:ext>
            </p:extLst>
          </p:nvPr>
        </p:nvGraphicFramePr>
        <p:xfrm>
          <a:off x="5339859" y="336515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C4FBE29-2317-ED4C-BD2F-527289677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22903"/>
              </p:ext>
            </p:extLst>
          </p:nvPr>
        </p:nvGraphicFramePr>
        <p:xfrm>
          <a:off x="8106506" y="3365157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8982802" y="533290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</p:spTree>
    <p:extLst>
      <p:ext uri="{BB962C8B-B14F-4D97-AF65-F5344CB8AC3E}">
        <p14:creationId xmlns:p14="http://schemas.microsoft.com/office/powerpoint/2010/main" val="322250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2369"/>
              </p:ext>
            </p:extLst>
          </p:nvPr>
        </p:nvGraphicFramePr>
        <p:xfrm>
          <a:off x="572477" y="1318846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DBF75454-8DAD-3245-800B-1182955BE075}"/>
              </a:ext>
            </a:extLst>
          </p:cNvPr>
          <p:cNvSpPr/>
          <p:nvPr/>
        </p:nvSpPr>
        <p:spPr>
          <a:xfrm>
            <a:off x="4649484" y="1618072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24087"/>
              </p:ext>
            </p:extLst>
          </p:nvPr>
        </p:nvGraphicFramePr>
        <p:xfrm>
          <a:off x="5363308" y="14015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DE39-38A4-E740-8D83-D2CCD582426C}"/>
              </a:ext>
            </a:extLst>
          </p:cNvPr>
          <p:cNvSpPr txBox="1"/>
          <p:nvPr/>
        </p:nvSpPr>
        <p:spPr>
          <a:xfrm>
            <a:off x="5672870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89838F-4C92-9548-8038-3D2EC3CBED05}"/>
              </a:ext>
            </a:extLst>
          </p:cNvPr>
          <p:cNvGraphicFramePr>
            <a:graphicFrameLocks noGrp="1"/>
          </p:cNvGraphicFramePr>
          <p:nvPr/>
        </p:nvGraphicFramePr>
        <p:xfrm>
          <a:off x="8106506" y="455299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36DC4D-0352-4545-AE7F-CE97439E5927}"/>
              </a:ext>
            </a:extLst>
          </p:cNvPr>
          <p:cNvSpPr txBox="1"/>
          <p:nvPr/>
        </p:nvSpPr>
        <p:spPr>
          <a:xfrm>
            <a:off x="8900742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3 channel Double filter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C4FBE29-2317-ED4C-BD2F-527289677954}"/>
              </a:ext>
            </a:extLst>
          </p:cNvPr>
          <p:cNvGraphicFramePr>
            <a:graphicFrameLocks noGrp="1"/>
          </p:cNvGraphicFramePr>
          <p:nvPr/>
        </p:nvGraphicFramePr>
        <p:xfrm>
          <a:off x="8106506" y="3365157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8982802" y="533290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BADCFC0-E0DE-F546-B177-E532F33B3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31038"/>
              </p:ext>
            </p:extLst>
          </p:nvPr>
        </p:nvGraphicFramePr>
        <p:xfrm>
          <a:off x="760047" y="1752600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BA6BD5-796D-3247-B8F6-B7DE817D4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89278"/>
              </p:ext>
            </p:extLst>
          </p:nvPr>
        </p:nvGraphicFramePr>
        <p:xfrm>
          <a:off x="859692" y="2379781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42042EA-2A21-304F-833D-26A2807DD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78538"/>
              </p:ext>
            </p:extLst>
          </p:nvPr>
        </p:nvGraphicFramePr>
        <p:xfrm>
          <a:off x="5515708" y="15539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D152BB5-C4B3-6448-9B2C-0269DED01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42805"/>
              </p:ext>
            </p:extLst>
          </p:nvPr>
        </p:nvGraphicFramePr>
        <p:xfrm>
          <a:off x="5668108" y="17063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53604"/>
              </p:ext>
            </p:extLst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BE49AAA-AD01-8748-A8AF-0E18A9216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16311"/>
              </p:ext>
            </p:extLst>
          </p:nvPr>
        </p:nvGraphicFramePr>
        <p:xfrm>
          <a:off x="5597768" y="34120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59464FF-C48A-FF47-A430-A3C5E801E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25056"/>
              </p:ext>
            </p:extLst>
          </p:nvPr>
        </p:nvGraphicFramePr>
        <p:xfrm>
          <a:off x="5750168" y="35644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A914878-1460-3547-A002-0075B8FF6425}"/>
              </a:ext>
            </a:extLst>
          </p:cNvPr>
          <p:cNvSpPr txBox="1"/>
          <p:nvPr/>
        </p:nvSpPr>
        <p:spPr>
          <a:xfrm>
            <a:off x="2241062" y="6131171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6x6x3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8FD5A8-D00F-3D4B-9F84-37FF77FDFC4E}"/>
              </a:ext>
            </a:extLst>
          </p:cNvPr>
          <p:cNvSpPr txBox="1"/>
          <p:nvPr/>
        </p:nvSpPr>
        <p:spPr>
          <a:xfrm>
            <a:off x="5837354" y="2781793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3x3x3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36BF07-F21B-6D43-A558-A236E555FCDB}"/>
              </a:ext>
            </a:extLst>
          </p:cNvPr>
          <p:cNvSpPr txBox="1"/>
          <p:nvPr/>
        </p:nvSpPr>
        <p:spPr>
          <a:xfrm>
            <a:off x="5831491" y="4780578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3x3x3</a:t>
            </a:r>
          </a:p>
        </p:txBody>
      </p:sp>
    </p:spTree>
    <p:extLst>
      <p:ext uri="{BB962C8B-B14F-4D97-AF65-F5344CB8AC3E}">
        <p14:creationId xmlns:p14="http://schemas.microsoft.com/office/powerpoint/2010/main" val="127464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8x8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Padding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8912463" y="4818130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88991"/>
              </p:ext>
            </p:extLst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9F299D-5004-1445-841A-830EBD718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53295"/>
              </p:ext>
            </p:extLst>
          </p:nvPr>
        </p:nvGraphicFramePr>
        <p:xfrm>
          <a:off x="650631" y="1967693"/>
          <a:ext cx="3621455" cy="307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924">
                  <a:extLst>
                    <a:ext uri="{9D8B030D-6E8A-4147-A177-3AD203B41FA5}">
                      <a16:colId xmlns:a16="http://schemas.microsoft.com/office/drawing/2014/main" val="3577564252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275280419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718203374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227292529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695839118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2069783005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1862408782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2624341906"/>
                    </a:ext>
                  </a:extLst>
                </a:gridCol>
              </a:tblGrid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985054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691729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41178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36090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168698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11296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6442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4757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2672A0-17FE-344D-827B-54007EAD3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15486"/>
              </p:ext>
            </p:extLst>
          </p:nvPr>
        </p:nvGraphicFramePr>
        <p:xfrm>
          <a:off x="7508629" y="2575689"/>
          <a:ext cx="309099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65">
                  <a:extLst>
                    <a:ext uri="{9D8B030D-6E8A-4147-A177-3AD203B41FA5}">
                      <a16:colId xmlns:a16="http://schemas.microsoft.com/office/drawing/2014/main" val="3094287501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667988348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3236537758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1834762805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4257022537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180372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40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565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70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450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03878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30BD423-B6FA-0A4A-ABD8-5CA28E0CA6B9}"/>
              </a:ext>
            </a:extLst>
          </p:cNvPr>
          <p:cNvSpPr txBox="1"/>
          <p:nvPr/>
        </p:nvSpPr>
        <p:spPr>
          <a:xfrm>
            <a:off x="8814287" y="5380853"/>
            <a:ext cx="20178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Sapient Centro Slab Black" panose="02000503050000020004" pitchFamily="2" charset="0"/>
              </a:rPr>
              <a:t>N+2P-f+1</a:t>
            </a:r>
          </a:p>
        </p:txBody>
      </p:sp>
    </p:spTree>
    <p:extLst>
      <p:ext uri="{BB962C8B-B14F-4D97-AF65-F5344CB8AC3E}">
        <p14:creationId xmlns:p14="http://schemas.microsoft.com/office/powerpoint/2010/main" val="18578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4" grpId="0"/>
      <p:bldP spid="3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17011" y="5539155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7x7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apient Centro Slab" panose="02000503050000020004" pitchFamily="2" charset="0"/>
              </a:rPr>
              <a:t>Strided</a:t>
            </a:r>
            <a:r>
              <a:rPr lang="en-US" sz="3200" b="1" dirty="0">
                <a:latin typeface="Sapient Centro Slab" panose="02000503050000020004" pitchFamily="2" charset="0"/>
              </a:rPr>
              <a:t>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9121525" y="458558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46694"/>
              </p:ext>
            </p:extLst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9846F-022E-3343-B257-82288E78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299573"/>
              </p:ext>
            </p:extLst>
          </p:nvPr>
        </p:nvGraphicFramePr>
        <p:xfrm>
          <a:off x="351691" y="2273558"/>
          <a:ext cx="4034023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9">
                  <a:extLst>
                    <a:ext uri="{9D8B030D-6E8A-4147-A177-3AD203B41FA5}">
                      <a16:colId xmlns:a16="http://schemas.microsoft.com/office/drawing/2014/main" val="43732186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72852037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331918720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2607109602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151737408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8548363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19954764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1478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6919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4906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72832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73459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2114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3598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A3D409D-4C74-9942-9252-66C9A18B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30043"/>
              </p:ext>
            </p:extLst>
          </p:nvPr>
        </p:nvGraphicFramePr>
        <p:xfrm>
          <a:off x="8947633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3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412</Words>
  <Application>Microsoft Macintosh PowerPoint</Application>
  <PresentationFormat>Widescreen</PresentationFormat>
  <Paragraphs>133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Sapient Centro Slab</vt:lpstr>
      <vt:lpstr>Sapient Centro Slab Black</vt:lpstr>
      <vt:lpstr>Sapient Centro Slab UltraBlack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kumar</dc:creator>
  <cp:lastModifiedBy>Mayank Jain 4</cp:lastModifiedBy>
  <cp:revision>288</cp:revision>
  <dcterms:created xsi:type="dcterms:W3CDTF">2018-07-06T14:54:25Z</dcterms:created>
  <dcterms:modified xsi:type="dcterms:W3CDTF">2018-11-01T04:56:06Z</dcterms:modified>
</cp:coreProperties>
</file>