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3" r:id="rId4"/>
    <p:sldId id="269" r:id="rId5"/>
    <p:sldId id="270" r:id="rId6"/>
    <p:sldId id="274" r:id="rId7"/>
    <p:sldId id="271" r:id="rId8"/>
    <p:sldId id="275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1856"/>
  </p:normalViewPr>
  <p:slideViewPr>
    <p:cSldViewPr snapToGrid="0">
      <p:cViewPr varScale="1">
        <p:scale>
          <a:sx n="91" d="100"/>
          <a:sy n="91" d="100"/>
        </p:scale>
        <p:origin x="22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9E385-C1C8-3C45-8B3A-E7C9A0D1C4E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E1A2F-7E77-534B-9119-FF810E20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E1A2F-7E77-534B-9119-FF810E203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E1A2F-7E77-534B-9119-FF810E203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8387-9BA5-4CFB-F2DE-13E02C51C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127B3-99E3-647B-1AA5-BF4D9DFFC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ADD3-9D53-0A76-0E38-3D4F4F8E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C7CB-AA58-CD7E-F3C8-BDE4D61E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3017-E3A4-1A70-1CDD-E6A0F8CA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F74C-FB75-6B03-A762-4F589C49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DA16F-C1BB-3392-6B58-7CB036C1E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D6276-6BF4-42E9-DD37-AA57998A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075C-392D-5FE3-BE19-8D8A6AE3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FCDC-7AEE-987F-97E4-8A45E33B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8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5A419-7AE3-4935-7867-0297B7073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B5032-4DEC-D81B-1AD8-4B949788D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B90F7-1560-25CC-646E-A83D62F6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3335-1A1D-45F2-7E73-DD856A4A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7B60-669C-0E15-392E-817E4076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493F-E129-D9BC-B9F6-C3F378AC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4C33-C32A-82DF-D16D-8232A9C5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7244-9E82-BE98-E04D-9D2BE7C1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B18B-8E24-B46E-D9D0-0DC5BB3E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DC77-79AA-C6CF-4EE4-EDA743C4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B2CE-11BC-CC38-9869-5FB2C9D4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3974A-1F4D-7101-4E97-D1FB34B7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0CF7-5192-832E-03BF-45F3CFEE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1C33C-3F4A-C3BF-C550-E8CF6400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1C9B-0B68-9484-4AA2-9686DB18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3799-29E9-70F4-649D-5769AFB5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C2D1-6591-AA5B-AD18-0470BAF59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9D372-A815-CBE4-B3A0-6FA84BC3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7F51C-42B4-2491-139A-7C08287C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167D-A447-ED20-5CEC-D9A4F0E9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BC763-285C-AA0E-C430-353509CE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406A-28F0-A3BD-80DB-C6966DAC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0C670-3953-F0EC-A348-42A35423F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B79FB-8EBE-6DF3-31C2-A97693776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65D02-EA57-E016-2EA0-8DBD6EE31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7B008-30F0-1521-3881-3A63178D2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F5CBD-93A3-9E0A-34FB-E469717D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3406-A226-A89B-86DF-FB04F4C5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17719-DCFB-5282-9827-16980DDA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987E-1804-4BCE-AFF6-626C867C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11233-6117-9C0F-6CC2-93681CFF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57A0E-5A7C-487F-C6D4-07406727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55DEB-6224-6D09-06CC-5E6EF39F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768D1-4EE9-9ACC-6F5D-9BCF6483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DFD17-D775-0EBA-A65C-C68300CE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5CD05-112E-D54D-39DA-DCA4BAA1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508A-CDD2-4BCC-D22B-DCCF5D6C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CB29-E00D-475C-D8C4-385F60D1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F187-C30F-272F-D2F9-855B4543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A5C99-6382-C3EA-6ADC-36DBF9EC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2C64E-4744-C5FC-E970-5B647452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A6384-56EE-69CD-FD40-77CC78F9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5442-D471-6735-59A4-C0F6DCC9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0D2BB-EB14-E5AD-8E25-10B4FACD6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B3A5-CB16-005F-1824-D9D0CB775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63EAE-6E23-1993-FF29-4536FB0F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A695D-E7B9-FBC6-E33A-6F31968B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8B0E0-2EC3-9129-0DD4-167D7E0A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032B2-C83F-A94D-5EF3-EAE3310B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FB881-F291-DBD0-2250-BD393318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F183E-66F0-19E1-F0E6-BC9DF6D0D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10CFC-7859-504D-84A4-63C568FECF1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BCBE-A476-79F4-E889-54FDC5AA1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7074C-78CB-6BCF-9B69-0E75812A8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F6ED60-C145-7D4A-5BD7-B9BABE541829}"/>
              </a:ext>
            </a:extLst>
          </p:cNvPr>
          <p:cNvSpPr txBox="1"/>
          <p:nvPr/>
        </p:nvSpPr>
        <p:spPr>
          <a:xfrm>
            <a:off x="494270" y="231170"/>
            <a:ext cx="469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FUSE calibration spectra</a:t>
            </a:r>
            <a:endParaRPr lang="en-US" sz="3600" dirty="0"/>
          </a:p>
        </p:txBody>
      </p:sp>
      <p:pic>
        <p:nvPicPr>
          <p:cNvPr id="5" name="Content Placeholder 4" descr="A group of graphs showing different types of light&#10;&#10;Description automatically generated">
            <a:extLst>
              <a:ext uri="{FF2B5EF4-FFF2-40B4-BE49-F238E27FC236}">
                <a16:creationId xmlns:a16="http://schemas.microsoft.com/office/drawing/2014/main" id="{BAC5C4D6-6863-BE7C-F573-08DFF6BF7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0195" y="554335"/>
            <a:ext cx="5915100" cy="5915100"/>
          </a:xfrm>
        </p:spPr>
      </p:pic>
      <p:pic>
        <p:nvPicPr>
          <p:cNvPr id="2" name="Content Placeholder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D2186F4-69E3-A409-8A2F-95758BE6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0" y="4481399"/>
            <a:ext cx="5211589" cy="19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F6ED60-C145-7D4A-5BD7-B9BABE541829}"/>
              </a:ext>
            </a:extLst>
          </p:cNvPr>
          <p:cNvSpPr txBox="1"/>
          <p:nvPr/>
        </p:nvSpPr>
        <p:spPr>
          <a:xfrm>
            <a:off x="494270" y="220284"/>
            <a:ext cx="7615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Generating Aspera mock counts spectra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6F5-A4F8-A43B-F277-E76D8764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14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Gaussian smoothing (R=1500)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Spectral re-binning to </a:t>
            </a:r>
          </a:p>
          <a:p>
            <a:pPr lvl="1"/>
            <a:r>
              <a:rPr lang="en-US" dirty="0"/>
              <a:t>43 km/s (~intrinsic pixel size) or </a:t>
            </a:r>
          </a:p>
          <a:p>
            <a:pPr lvl="1"/>
            <a:r>
              <a:rPr lang="en-US" dirty="0"/>
              <a:t>146 km/s (~1 spectral </a:t>
            </a:r>
            <a:r>
              <a:rPr lang="en-US" dirty="0" err="1"/>
              <a:t>resel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counts</a:t>
            </a:r>
          </a:p>
          <a:p>
            <a:pPr lvl="1"/>
            <a:r>
              <a:rPr lang="en-US" dirty="0"/>
              <a:t>counts = flux density / (h*c/lambda) * </a:t>
            </a:r>
            <a:r>
              <a:rPr lang="en-US" dirty="0" err="1"/>
              <a:t>Texp</a:t>
            </a:r>
            <a:r>
              <a:rPr lang="en-US" dirty="0"/>
              <a:t> * </a:t>
            </a:r>
            <a:r>
              <a:rPr lang="en-US" dirty="0" err="1"/>
              <a:t>dlam</a:t>
            </a:r>
            <a:r>
              <a:rPr lang="en-US" dirty="0"/>
              <a:t> * </a:t>
            </a:r>
            <a:r>
              <a:rPr lang="en-US" dirty="0" err="1"/>
              <a:t>Aeff</a:t>
            </a:r>
            <a:endParaRPr lang="en-US" dirty="0"/>
          </a:p>
          <a:p>
            <a:pPr lvl="1"/>
            <a:r>
              <a:rPr lang="en-US" dirty="0"/>
              <a:t>Assuming </a:t>
            </a:r>
            <a:r>
              <a:rPr lang="en-US" dirty="0" err="1"/>
              <a:t>Aeff</a:t>
            </a:r>
            <a:r>
              <a:rPr lang="en-US" dirty="0"/>
              <a:t>=0.75 cm**2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F6ED60-C145-7D4A-5BD7-B9BABE541829}"/>
              </a:ext>
            </a:extLst>
          </p:cNvPr>
          <p:cNvSpPr txBox="1"/>
          <p:nvPr/>
        </p:nvSpPr>
        <p:spPr>
          <a:xfrm>
            <a:off x="494270" y="220284"/>
            <a:ext cx="1012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Expected count rates (</a:t>
            </a:r>
            <a:r>
              <a:rPr lang="en-US" sz="3600" dirty="0" err="1"/>
              <a:t>rebinned</a:t>
            </a:r>
            <a:r>
              <a:rPr lang="en-US" sz="3600" dirty="0"/>
              <a:t> to 43 km/s) - logscale</a:t>
            </a:r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5B17E03-3564-3AC4-C5F5-E29C15E3A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751" y="1087243"/>
            <a:ext cx="10894743" cy="5447372"/>
          </a:xfrm>
        </p:spPr>
      </p:pic>
    </p:spTree>
    <p:extLst>
      <p:ext uri="{BB962C8B-B14F-4D97-AF65-F5344CB8AC3E}">
        <p14:creationId xmlns:p14="http://schemas.microsoft.com/office/powerpoint/2010/main" val="133441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F6ED60-C145-7D4A-5BD7-B9BABE541829}"/>
              </a:ext>
            </a:extLst>
          </p:cNvPr>
          <p:cNvSpPr txBox="1"/>
          <p:nvPr/>
        </p:nvSpPr>
        <p:spPr>
          <a:xfrm>
            <a:off x="494270" y="220284"/>
            <a:ext cx="1081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Expected count rates (</a:t>
            </a:r>
            <a:r>
              <a:rPr lang="en-US" sz="3600" dirty="0" err="1"/>
              <a:t>rebinned</a:t>
            </a:r>
            <a:r>
              <a:rPr lang="en-US" sz="3600" dirty="0"/>
              <a:t> to 43 km/s) – linear scale</a:t>
            </a:r>
          </a:p>
        </p:txBody>
      </p:sp>
      <p:pic>
        <p:nvPicPr>
          <p:cNvPr id="4" name="Content Placeholder 3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5DAD1BB5-AB93-C055-CCA2-5A51595A7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270" y="1149213"/>
            <a:ext cx="10636986" cy="5318493"/>
          </a:xfrm>
        </p:spPr>
      </p:pic>
    </p:spTree>
    <p:extLst>
      <p:ext uri="{BB962C8B-B14F-4D97-AF65-F5344CB8AC3E}">
        <p14:creationId xmlns:p14="http://schemas.microsoft.com/office/powerpoint/2010/main" val="9352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F6ED60-C145-7D4A-5BD7-B9BABE541829}"/>
              </a:ext>
            </a:extLst>
          </p:cNvPr>
          <p:cNvSpPr txBox="1"/>
          <p:nvPr/>
        </p:nvSpPr>
        <p:spPr>
          <a:xfrm>
            <a:off x="494270" y="220284"/>
            <a:ext cx="859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Count rates per </a:t>
            </a:r>
            <a:r>
              <a:rPr lang="en-US" sz="3600" dirty="0" err="1"/>
              <a:t>resel</a:t>
            </a:r>
            <a:r>
              <a:rPr lang="en-US" sz="3600" dirty="0"/>
              <a:t> (</a:t>
            </a:r>
            <a:r>
              <a:rPr lang="en-US" sz="3600" dirty="0" err="1"/>
              <a:t>rebinned</a:t>
            </a:r>
            <a:r>
              <a:rPr lang="en-US" sz="3600" dirty="0"/>
              <a:t> to 146 km/s)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6F5-A4F8-A43B-F277-E76D8764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148"/>
            <a:ext cx="10515600" cy="4351338"/>
          </a:xfrm>
        </p:spPr>
        <p:txBody>
          <a:bodyPr/>
          <a:lstStyle/>
          <a:p>
            <a:r>
              <a:rPr lang="en-US" dirty="0" err="1"/>
              <a:t>Rebinned</a:t>
            </a:r>
            <a:r>
              <a:rPr lang="en-US" dirty="0"/>
              <a:t> to 146 km/s (1 spectral </a:t>
            </a:r>
            <a:r>
              <a:rPr lang="en-US" dirty="0" err="1"/>
              <a:t>resel</a:t>
            </a:r>
            <a:r>
              <a:rPr lang="en-US" dirty="0"/>
              <a:t>)</a:t>
            </a:r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A42FEAB7-10D1-6C9E-D95E-26E26D15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070882"/>
            <a:ext cx="11133667" cy="55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8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F6ED60-C145-7D4A-5BD7-B9BABE541829}"/>
              </a:ext>
            </a:extLst>
          </p:cNvPr>
          <p:cNvSpPr txBox="1"/>
          <p:nvPr/>
        </p:nvSpPr>
        <p:spPr>
          <a:xfrm>
            <a:off x="494270" y="220284"/>
            <a:ext cx="859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Count rates per </a:t>
            </a:r>
            <a:r>
              <a:rPr lang="en-US" sz="3600" dirty="0" err="1"/>
              <a:t>resel</a:t>
            </a:r>
            <a:r>
              <a:rPr lang="en-US" sz="3600" dirty="0"/>
              <a:t> (</a:t>
            </a:r>
            <a:r>
              <a:rPr lang="en-US" sz="3600" dirty="0" err="1"/>
              <a:t>rebinned</a:t>
            </a:r>
            <a:r>
              <a:rPr lang="en-US" sz="3600" dirty="0"/>
              <a:t> to 146 km/s)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6F5-A4F8-A43B-F277-E76D8764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148"/>
            <a:ext cx="10515600" cy="4351338"/>
          </a:xfrm>
        </p:spPr>
        <p:txBody>
          <a:bodyPr/>
          <a:lstStyle/>
          <a:p>
            <a:r>
              <a:rPr lang="en-US" dirty="0" err="1"/>
              <a:t>Rebinned</a:t>
            </a:r>
            <a:r>
              <a:rPr lang="en-US" dirty="0"/>
              <a:t> to 146 km/s (1 spectral </a:t>
            </a:r>
            <a:r>
              <a:rPr lang="en-US" dirty="0" err="1"/>
              <a:t>resel</a:t>
            </a:r>
            <a:r>
              <a:rPr lang="en-US" dirty="0"/>
              <a:t>)</a:t>
            </a:r>
          </a:p>
        </p:txBody>
      </p:sp>
      <p:pic>
        <p:nvPicPr>
          <p:cNvPr id="4" name="Picture 3" descr="A graph of a graph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BC71C80-9F94-EEE0-2F6F-BAA30424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0" y="1159932"/>
            <a:ext cx="10955567" cy="54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F6ED60-C145-7D4A-5BD7-B9BABE541829}"/>
              </a:ext>
            </a:extLst>
          </p:cNvPr>
          <p:cNvSpPr txBox="1"/>
          <p:nvPr/>
        </p:nvSpPr>
        <p:spPr>
          <a:xfrm>
            <a:off x="494270" y="220284"/>
            <a:ext cx="407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Count spectra</a:t>
            </a:r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D1513A5-D9C7-3199-B085-04960650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0" y="1397000"/>
            <a:ext cx="10921999" cy="5461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AD061D-C596-0D7F-B6FA-294CECAC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536" y="1058863"/>
            <a:ext cx="10515600" cy="4351338"/>
          </a:xfrm>
        </p:spPr>
        <p:txBody>
          <a:bodyPr/>
          <a:lstStyle/>
          <a:p>
            <a:r>
              <a:rPr lang="en-US" dirty="0"/>
              <a:t>Goal: Integrated SNR (1030-1040 AA) &gt; 100</a:t>
            </a:r>
          </a:p>
        </p:txBody>
      </p:sp>
    </p:spTree>
    <p:extLst>
      <p:ext uri="{BB962C8B-B14F-4D97-AF65-F5344CB8AC3E}">
        <p14:creationId xmlns:p14="http://schemas.microsoft.com/office/powerpoint/2010/main" val="244549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F6ED60-C145-7D4A-5BD7-B9BABE541829}"/>
              </a:ext>
            </a:extLst>
          </p:cNvPr>
          <p:cNvSpPr txBox="1"/>
          <p:nvPr/>
        </p:nvSpPr>
        <p:spPr>
          <a:xfrm>
            <a:off x="494270" y="220284"/>
            <a:ext cx="407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SNR spectra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AD061D-C596-0D7F-B6FA-294CECAC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536" y="1058863"/>
            <a:ext cx="10515600" cy="4351338"/>
          </a:xfrm>
        </p:spPr>
        <p:txBody>
          <a:bodyPr/>
          <a:lstStyle/>
          <a:p>
            <a:r>
              <a:rPr lang="en-US" dirty="0"/>
              <a:t>Goal: SNR per bin &gt; 5</a:t>
            </a:r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C1123D5-668D-5779-09CB-B136C8EF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0" y="1574650"/>
            <a:ext cx="10803467" cy="54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8C0E8B-130B-B164-CA88-D95B5D7C50B1}"/>
              </a:ext>
            </a:extLst>
          </p:cNvPr>
          <p:cNvSpPr txBox="1"/>
          <p:nvPr/>
        </p:nvSpPr>
        <p:spPr>
          <a:xfrm>
            <a:off x="8958760" y="247135"/>
            <a:ext cx="2583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SLICE targets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CDA1A-B62A-9BDB-D0C7-3E57A4CB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60" y="1041555"/>
            <a:ext cx="7772400" cy="53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1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163</Words>
  <Application>Microsoft Macintosh PowerPoint</Application>
  <PresentationFormat>Widescreen</PresentationFormat>
  <Paragraphs>22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Keppler, Miriam - (keppler)</dc:creator>
  <cp:lastModifiedBy>Keppler, Miriam - (keppler)</cp:lastModifiedBy>
  <cp:revision>9</cp:revision>
  <dcterms:created xsi:type="dcterms:W3CDTF">2023-05-23T18:28:55Z</dcterms:created>
  <dcterms:modified xsi:type="dcterms:W3CDTF">2024-04-29T16:23:44Z</dcterms:modified>
</cp:coreProperties>
</file>