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1F5F7"/>
    <a:srgbClr val="1A2545"/>
    <a:srgbClr val="C11305"/>
    <a:srgbClr val="8F878A"/>
    <a:srgbClr val="ACA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EA3B9-382B-4620-8A7A-E05C68794191}" v="131" dt="2024-06-12T12:20:4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22B7-BFA1-D006-F9C4-781D7266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8EE5-8501-E7AD-8633-7E77E2C2A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5E96-4CAB-8DF6-040F-8C7705E3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FAD5-C854-A8F8-5B34-D527E140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FA35-6B10-6159-1715-595AB8CC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34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7E16-59F0-C135-1D75-CDEAA624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F3D6-244E-5681-7EDB-FEA580DF9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C331-FFA6-159B-C189-E504C663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AD1F-10BE-6F1F-044E-CEC11E3D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034C-8A1A-0DD7-5A50-A4472A6F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2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7E081-ADBE-4AF8-672E-8F47EB079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BDAAE-C13E-51AC-0A6A-C0A6404EA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5996-CF0C-835F-65CD-34EEDB40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B757-C4DA-2A15-1522-EA6A3093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411B-02D6-CFBC-C923-1E9C2B94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301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42FD-C0CB-AE96-91E3-72A84E90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FAB8-251C-4141-06E6-59783FAB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83F9-F907-AC1A-9861-F529DF5B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493D-EEF1-E604-4DD2-B250D87F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D2DF-CA40-36E2-DD97-152B8FC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504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81C0-8585-5A78-7BEE-27EEF8CF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87C3F-1C28-17B4-FB31-6D1DE38D1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21069-52C2-D119-2D94-6655CA21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7C2C-01D1-7FB7-250E-9EDBEA80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37C3-4A07-BFAE-AB75-6A825167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06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A0A6-16FB-CED3-AB49-77890734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4D6C-B31B-EF50-617C-7149CD614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80F7B-06AC-A84F-B5BF-4C5A72CEA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82D2-F3D4-3DFB-1AE1-418BF3C3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78E6D-6E59-DF37-12BB-9C5B8AED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8B17B-4FA2-3883-8254-A3D302BB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342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205C-1C55-F3B7-B777-E5C238D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3BD66-0547-B736-05A9-26777A5A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702C-48EE-AE61-5A36-58258841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66CBE-B635-4606-4211-908D1373F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6A651-D9C2-C64C-6A9E-192F49D48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1B0DF-2F9A-2129-4C8C-AB2D546B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50456-4738-C72D-77E4-AEC2DD1D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B46F9-3313-CB02-2675-AF6BF477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710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E97E-7E78-3A59-726F-05D5C050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796AC-A128-39F7-7ED2-077EA908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187E-3486-4302-4EB7-980CA735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DAA19-5AF2-A825-4975-3656A021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307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2E14C-50C3-7104-7696-7D7BBCB6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34AB-7754-CE03-EC23-AE18E777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21ED7-B776-EC29-BD0A-79FD0CA7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298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15DD-9A47-7C2C-FD8F-E76A67DE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E8DF-A549-2E62-85FD-053753C3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A7DC-A930-D90D-A70C-60E7143B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101C6-517D-65A2-9C85-0E75C03F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A9C36-7FF1-00C2-02EE-0EB78FC4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49F12-5B6B-B845-9680-0D67232B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750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604C-7D18-9601-C0A5-68C2C18F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8CCF7-7712-25A0-BA29-234F8D4E3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831B3-C05C-6D0A-B7D5-887E27726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1765-0376-11CA-20A4-81654AAB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EB714-D542-CD9F-CE83-AB5ED1BB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A69E5-32CC-497B-2BF4-9D5BBD30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58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3012A-C9A9-6FCD-B643-8107C61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EDF20-6215-EFCE-728F-D7E0A15E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29A5-6EBC-EA4D-7B80-4817E0A9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57AD3-0EE3-441D-89A9-23FB0779B902}" type="datetimeFigureOut">
              <a:rPr lang="en-ZA" smtClean="0"/>
              <a:t>2024/06/21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6B2B-B5FD-0717-A0FE-E91C9658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52F1D-1C8B-9DC1-0BBA-88393FFCF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AC919-B775-4531-9449-69530BE944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323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2D8CB-0798-4749-D0C5-4DD7B643A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97" t="-500" b="92481"/>
          <a:stretch/>
        </p:blipFill>
        <p:spPr>
          <a:xfrm>
            <a:off x="10334625" y="182058"/>
            <a:ext cx="1765608" cy="388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6C6EF-D57F-7160-D7D6-1A19E2C11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6" y="153483"/>
            <a:ext cx="1529793" cy="279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7DA3AF-5DD9-4DC3-82F6-6F309FC73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86" y="6977526"/>
            <a:ext cx="11221027" cy="23305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CFDC49-8F08-880A-E0CC-4343DA41671B}"/>
              </a:ext>
            </a:extLst>
          </p:cNvPr>
          <p:cNvSpPr/>
          <p:nvPr/>
        </p:nvSpPr>
        <p:spPr>
          <a:xfrm>
            <a:off x="0" y="571500"/>
            <a:ext cx="12192000" cy="1306229"/>
          </a:xfrm>
          <a:prstGeom prst="rect">
            <a:avLst/>
          </a:prstGeom>
          <a:solidFill>
            <a:srgbClr val="ACAE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9264B-255E-E843-DFA6-1B7D50116837}"/>
              </a:ext>
            </a:extLst>
          </p:cNvPr>
          <p:cNvSpPr txBox="1"/>
          <p:nvPr/>
        </p:nvSpPr>
        <p:spPr>
          <a:xfrm>
            <a:off x="1905000" y="652497"/>
            <a:ext cx="7620000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Create a new case</a:t>
            </a:r>
          </a:p>
          <a:p>
            <a:endParaRPr lang="en-ZA" sz="1050" dirty="0"/>
          </a:p>
          <a:p>
            <a:r>
              <a:rPr lang="en-ZA" sz="1000" dirty="0"/>
              <a:t>A case is to be created per individual to be analysed. A case houses the briefing, data and reported findings of a Liminal Clarity AI investigation.</a:t>
            </a:r>
          </a:p>
          <a:p>
            <a:endParaRPr lang="en-ZA" sz="1000" dirty="0"/>
          </a:p>
          <a:p>
            <a:r>
              <a:rPr lang="en-ZA" sz="1000" dirty="0"/>
              <a:t>You can also be invited to collaborate on an existing case. Contact the case administrator to receive an invitation in your account.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3" name="Graphic 2" descr="Artificial Intelligence outline">
            <a:extLst>
              <a:ext uri="{FF2B5EF4-FFF2-40B4-BE49-F238E27FC236}">
                <a16:creationId xmlns:a16="http://schemas.microsoft.com/office/drawing/2014/main" id="{7883D7AD-A6EF-3ADF-69F7-56B88627D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0686" y="87970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D3AB5-AB58-3168-63A3-46ED700CE29E}"/>
              </a:ext>
            </a:extLst>
          </p:cNvPr>
          <p:cNvSpPr txBox="1"/>
          <p:nvPr/>
        </p:nvSpPr>
        <p:spPr>
          <a:xfrm>
            <a:off x="1197816" y="1917377"/>
            <a:ext cx="1571625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ZA" sz="1000" dirty="0"/>
              <a:t>Case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D3D9B-AA23-BE2F-6011-EB3FB75A15C7}"/>
              </a:ext>
            </a:extLst>
          </p:cNvPr>
          <p:cNvSpPr txBox="1"/>
          <p:nvPr/>
        </p:nvSpPr>
        <p:spPr>
          <a:xfrm>
            <a:off x="1219197" y="2928651"/>
            <a:ext cx="1571625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ZA" sz="1000" dirty="0"/>
              <a:t>Case description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E339E-9D74-C906-09DD-187E9F40B9C1}"/>
              </a:ext>
            </a:extLst>
          </p:cNvPr>
          <p:cNvSpPr/>
          <p:nvPr/>
        </p:nvSpPr>
        <p:spPr>
          <a:xfrm>
            <a:off x="1197816" y="2228182"/>
            <a:ext cx="7019925" cy="1302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i="1" dirty="0">
                <a:solidFill>
                  <a:srgbClr val="8F878A"/>
                </a:solidFill>
              </a:rPr>
              <a:t>A unique identifier for this report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EA5D4-1DF4-8F20-61E7-0EC731936540}"/>
              </a:ext>
            </a:extLst>
          </p:cNvPr>
          <p:cNvSpPr/>
          <p:nvPr/>
        </p:nvSpPr>
        <p:spPr>
          <a:xfrm>
            <a:off x="1219197" y="3239456"/>
            <a:ext cx="7019925" cy="1302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i="1" dirty="0">
                <a:solidFill>
                  <a:srgbClr val="8F878A"/>
                </a:solidFill>
              </a:rPr>
              <a:t>Description of case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7F4837-AB12-96D4-7C95-E02E1E467846}"/>
              </a:ext>
            </a:extLst>
          </p:cNvPr>
          <p:cNvGrpSpPr/>
          <p:nvPr/>
        </p:nvGrpSpPr>
        <p:grpSpPr>
          <a:xfrm>
            <a:off x="1514475" y="6114906"/>
            <a:ext cx="3295647" cy="261610"/>
            <a:chOff x="1514475" y="6067281"/>
            <a:chExt cx="3295647" cy="26161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31C9EB-B8B4-A8E7-FB78-D7142882ED75}"/>
                </a:ext>
              </a:extLst>
            </p:cNvPr>
            <p:cNvSpPr/>
            <p:nvPr/>
          </p:nvSpPr>
          <p:spPr>
            <a:xfrm>
              <a:off x="1514475" y="6124575"/>
              <a:ext cx="200025" cy="193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436FDC-52C5-9F20-643D-103165F2E3DA}"/>
                </a:ext>
              </a:extLst>
            </p:cNvPr>
            <p:cNvSpPr txBox="1"/>
            <p:nvPr/>
          </p:nvSpPr>
          <p:spPr>
            <a:xfrm>
              <a:off x="1790697" y="6067281"/>
              <a:ext cx="3019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100" dirty="0"/>
                <a:t>I agree to the Liminal Clarity AI </a:t>
              </a:r>
              <a:r>
                <a:rPr lang="en-ZA" sz="1100" u="sng" dirty="0"/>
                <a:t>terms of service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5F1053-193B-DCFE-DF91-C6C388EE4525}"/>
              </a:ext>
            </a:extLst>
          </p:cNvPr>
          <p:cNvSpPr/>
          <p:nvPr/>
        </p:nvSpPr>
        <p:spPr>
          <a:xfrm>
            <a:off x="1219197" y="6446987"/>
            <a:ext cx="1362075" cy="295275"/>
          </a:xfrm>
          <a:prstGeom prst="roundRect">
            <a:avLst/>
          </a:prstGeom>
          <a:solidFill>
            <a:srgbClr val="8F87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/>
              <a:t>Process new case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0ED3928-92A2-4951-60BA-B2C14CC18ECC}"/>
              </a:ext>
            </a:extLst>
          </p:cNvPr>
          <p:cNvSpPr/>
          <p:nvPr/>
        </p:nvSpPr>
        <p:spPr>
          <a:xfrm>
            <a:off x="2724147" y="6446987"/>
            <a:ext cx="1362075" cy="295275"/>
          </a:xfrm>
          <a:prstGeom prst="roundRect">
            <a:avLst/>
          </a:prstGeom>
          <a:solidFill>
            <a:srgbClr val="1A25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/>
              <a:t>Cancel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3A535-5D34-15EE-BB0E-4AF240D9524F}"/>
              </a:ext>
            </a:extLst>
          </p:cNvPr>
          <p:cNvSpPr txBox="1"/>
          <p:nvPr/>
        </p:nvSpPr>
        <p:spPr>
          <a:xfrm>
            <a:off x="1219197" y="3434288"/>
            <a:ext cx="416242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ZA" sz="1000" dirty="0"/>
              <a:t>Detailed description of area of concern for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A40B60-1F0B-3BDB-7BB0-0E596A73D961}"/>
              </a:ext>
            </a:extLst>
          </p:cNvPr>
          <p:cNvSpPr/>
          <p:nvPr/>
        </p:nvSpPr>
        <p:spPr>
          <a:xfrm>
            <a:off x="1219197" y="3745093"/>
            <a:ext cx="7019925" cy="368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i="1" dirty="0" err="1">
                <a:solidFill>
                  <a:srgbClr val="8F878A"/>
                </a:solidFill>
              </a:rPr>
              <a:t>Whisteblower</a:t>
            </a:r>
            <a:r>
              <a:rPr lang="en-ZA" sz="800" i="1" dirty="0">
                <a:solidFill>
                  <a:srgbClr val="8F878A"/>
                </a:solidFill>
              </a:rPr>
              <a:t> statement, and/or detailed problem statement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5FF71-6A3A-74B4-4CA9-7950FAE8FE10}"/>
              </a:ext>
            </a:extLst>
          </p:cNvPr>
          <p:cNvSpPr txBox="1"/>
          <p:nvPr/>
        </p:nvSpPr>
        <p:spPr>
          <a:xfrm>
            <a:off x="1219197" y="4178161"/>
            <a:ext cx="416242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ZA" sz="1000" dirty="0"/>
              <a:t>Additional relevant keywords to provide further context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E1DBF7-F11E-A0DC-F380-919637CD21E5}"/>
              </a:ext>
            </a:extLst>
          </p:cNvPr>
          <p:cNvSpPr/>
          <p:nvPr/>
        </p:nvSpPr>
        <p:spPr>
          <a:xfrm>
            <a:off x="1200147" y="4488966"/>
            <a:ext cx="7019925" cy="368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i="1" dirty="0">
                <a:solidFill>
                  <a:srgbClr val="8F878A"/>
                </a:solidFill>
              </a:rPr>
              <a:t>Individual names, entity names, deal names, date range etc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D1B8422-D8FA-292C-F053-5489080074DC}"/>
              </a:ext>
            </a:extLst>
          </p:cNvPr>
          <p:cNvGrpSpPr/>
          <p:nvPr/>
        </p:nvGrpSpPr>
        <p:grpSpPr>
          <a:xfrm>
            <a:off x="1219197" y="4922034"/>
            <a:ext cx="9234491" cy="643615"/>
            <a:chOff x="1219197" y="4933159"/>
            <a:chExt cx="9234491" cy="64361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C24562-52BE-1BF4-0434-3F737ECC5D9B}"/>
                </a:ext>
              </a:extLst>
            </p:cNvPr>
            <p:cNvSpPr/>
            <p:nvPr/>
          </p:nvSpPr>
          <p:spPr>
            <a:xfrm>
              <a:off x="1219197" y="5071092"/>
              <a:ext cx="2457453" cy="50568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050" i="1" dirty="0">
                  <a:solidFill>
                    <a:srgbClr val="8F878A"/>
                  </a:solidFill>
                </a:rPr>
                <a:t>Drag and drop evidence here (MS Office files, PST/OST, Teams data, PDF, CSV)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2FF08C-6F1C-08FA-46A6-A00675DCA1DC}"/>
                </a:ext>
              </a:extLst>
            </p:cNvPr>
            <p:cNvSpPr txBox="1"/>
            <p:nvPr/>
          </p:nvSpPr>
          <p:spPr>
            <a:xfrm>
              <a:off x="4653611" y="4952517"/>
              <a:ext cx="1191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Internal org data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847468A-6A07-1898-407D-2C5A40BAD622}"/>
                </a:ext>
              </a:extLst>
            </p:cNvPr>
            <p:cNvSpPr/>
            <p:nvPr/>
          </p:nvSpPr>
          <p:spPr>
            <a:xfrm>
              <a:off x="5168504" y="5252018"/>
              <a:ext cx="161925" cy="1587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58F7257-1848-651D-B83B-321111991447}"/>
                </a:ext>
              </a:extLst>
            </p:cNvPr>
            <p:cNvGrpSpPr/>
            <p:nvPr/>
          </p:nvGrpSpPr>
          <p:grpSpPr>
            <a:xfrm>
              <a:off x="5918645" y="4952517"/>
              <a:ext cx="1083374" cy="458288"/>
              <a:chOff x="5282850" y="5247792"/>
              <a:chExt cx="1083374" cy="45828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7D51F0-52EE-BC84-230E-AC15BC12686E}"/>
                  </a:ext>
                </a:extLst>
              </p:cNvPr>
              <p:cNvSpPr txBox="1"/>
              <p:nvPr/>
            </p:nvSpPr>
            <p:spPr>
              <a:xfrm>
                <a:off x="5282850" y="5247792"/>
                <a:ext cx="10833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/>
                  <a:t>External data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669D843-799C-4583-A2A7-D036DD248928}"/>
                  </a:ext>
                </a:extLst>
              </p:cNvPr>
              <p:cNvSpPr/>
              <p:nvPr/>
            </p:nvSpPr>
            <p:spPr>
              <a:xfrm>
                <a:off x="5743575" y="5547293"/>
                <a:ext cx="161925" cy="15878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C2F0668-DDFA-D19B-B789-631C088AA125}"/>
                </a:ext>
              </a:extLst>
            </p:cNvPr>
            <p:cNvGrpSpPr/>
            <p:nvPr/>
          </p:nvGrpSpPr>
          <p:grpSpPr>
            <a:xfrm>
              <a:off x="7145894" y="4933159"/>
              <a:ext cx="1707830" cy="495165"/>
              <a:chOff x="6485097" y="5228434"/>
              <a:chExt cx="1707830" cy="49516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A08B0FE-4F00-F82F-5E0B-969607168EEC}"/>
                  </a:ext>
                </a:extLst>
              </p:cNvPr>
              <p:cNvSpPr/>
              <p:nvPr/>
            </p:nvSpPr>
            <p:spPr>
              <a:xfrm>
                <a:off x="6485097" y="5529772"/>
                <a:ext cx="1707830" cy="1938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ZA" sz="600" i="1" dirty="0">
                    <a:solidFill>
                      <a:srgbClr val="8F878A"/>
                    </a:solidFill>
                  </a:rPr>
                  <a:t>File description, supplier list, employee list etc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4C3B7E-F858-F56C-E30B-E050C23D7F67}"/>
                  </a:ext>
                </a:extLst>
              </p:cNvPr>
              <p:cNvSpPr txBox="1"/>
              <p:nvPr/>
            </p:nvSpPr>
            <p:spPr>
              <a:xfrm>
                <a:off x="6701520" y="5228434"/>
                <a:ext cx="12749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100" dirty="0"/>
                  <a:t>Description</a:t>
                </a:r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E0E4C4E-DE34-2640-D101-DC3EBFCD76B7}"/>
                </a:ext>
              </a:extLst>
            </p:cNvPr>
            <p:cNvSpPr/>
            <p:nvPr/>
          </p:nvSpPr>
          <p:spPr>
            <a:xfrm>
              <a:off x="9091613" y="5157332"/>
              <a:ext cx="1362075" cy="295275"/>
            </a:xfrm>
            <a:prstGeom prst="roundRect">
              <a:avLst/>
            </a:prstGeom>
            <a:solidFill>
              <a:srgbClr val="8F87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100" dirty="0"/>
                <a:t>Upload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37E8B69-591C-2C6E-F145-BA9731E3860D}"/>
                </a:ext>
              </a:extLst>
            </p:cNvPr>
            <p:cNvSpPr/>
            <p:nvPr/>
          </p:nvSpPr>
          <p:spPr>
            <a:xfrm>
              <a:off x="3749209" y="5157332"/>
              <a:ext cx="698959" cy="295275"/>
            </a:xfrm>
            <a:prstGeom prst="roundRect">
              <a:avLst/>
            </a:prstGeom>
            <a:solidFill>
              <a:srgbClr val="1A254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100" dirty="0"/>
                <a:t>Browse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CC691F-8837-AB43-7CAA-5F930950C3D7}"/>
              </a:ext>
            </a:extLst>
          </p:cNvPr>
          <p:cNvSpPr txBox="1"/>
          <p:nvPr/>
        </p:nvSpPr>
        <p:spPr>
          <a:xfrm>
            <a:off x="1219197" y="2423014"/>
            <a:ext cx="1571625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ZA" sz="1000" dirty="0"/>
              <a:t>Case name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E6C3DF-4909-FC61-195A-1627E43C18C3}"/>
              </a:ext>
            </a:extLst>
          </p:cNvPr>
          <p:cNvSpPr/>
          <p:nvPr/>
        </p:nvSpPr>
        <p:spPr>
          <a:xfrm>
            <a:off x="1219197" y="2733819"/>
            <a:ext cx="7019925" cy="1302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i="1" dirty="0">
                <a:solidFill>
                  <a:srgbClr val="8F878A"/>
                </a:solidFill>
              </a:rPr>
              <a:t>Name of individual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F840697-3112-C961-53D3-CE84B4D00091}"/>
              </a:ext>
            </a:extLst>
          </p:cNvPr>
          <p:cNvGrpSpPr/>
          <p:nvPr/>
        </p:nvGrpSpPr>
        <p:grpSpPr>
          <a:xfrm>
            <a:off x="1219197" y="5735008"/>
            <a:ext cx="6298310" cy="293231"/>
            <a:chOff x="1219197" y="5754058"/>
            <a:chExt cx="6298310" cy="29323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CAA1AA2-5EFD-5160-7A64-70B5C53B6FCD}"/>
                </a:ext>
              </a:extLst>
            </p:cNvPr>
            <p:cNvSpPr txBox="1"/>
            <p:nvPr/>
          </p:nvSpPr>
          <p:spPr>
            <a:xfrm>
              <a:off x="6434133" y="5785679"/>
              <a:ext cx="1083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Delete item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F74343-BF16-559C-3FDB-8D84ED600091}"/>
                </a:ext>
              </a:extLst>
            </p:cNvPr>
            <p:cNvSpPr txBox="1"/>
            <p:nvPr/>
          </p:nvSpPr>
          <p:spPr>
            <a:xfrm>
              <a:off x="1219197" y="5754058"/>
              <a:ext cx="3352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[list of uploaded files, updated at each addition]</a:t>
              </a:r>
            </a:p>
          </p:txBody>
        </p:sp>
        <p:pic>
          <p:nvPicPr>
            <p:cNvPr id="68" name="Graphic 67" descr="Garbage with solid fill">
              <a:extLst>
                <a:ext uri="{FF2B5EF4-FFF2-40B4-BE49-F238E27FC236}">
                  <a16:creationId xmlns:a16="http://schemas.microsoft.com/office/drawing/2014/main" id="{ABE92433-3A4C-35FE-D45D-F7121819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6940" y="5763471"/>
              <a:ext cx="264869" cy="264869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71CCFBD-E578-BE07-D0D2-A3645F04E20A}"/>
                </a:ext>
              </a:extLst>
            </p:cNvPr>
            <p:cNvSpPr txBox="1"/>
            <p:nvPr/>
          </p:nvSpPr>
          <p:spPr>
            <a:xfrm>
              <a:off x="5173262" y="5785679"/>
              <a:ext cx="1083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100" dirty="0"/>
                <a:t>Edit item</a:t>
              </a:r>
            </a:p>
          </p:txBody>
        </p:sp>
        <p:pic>
          <p:nvPicPr>
            <p:cNvPr id="80" name="Graphic 79" descr="Pencil with solid fill">
              <a:extLst>
                <a:ext uri="{FF2B5EF4-FFF2-40B4-BE49-F238E27FC236}">
                  <a16:creationId xmlns:a16="http://schemas.microsoft.com/office/drawing/2014/main" id="{E933D973-7791-F409-7A7E-C72AF82F8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68504" y="5799404"/>
              <a:ext cx="218900" cy="218900"/>
            </a:xfrm>
            <a:prstGeom prst="rect">
              <a:avLst/>
            </a:prstGeom>
          </p:spPr>
        </p:pic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B2D8DCE0-0778-DA82-45EF-871BACB25427}"/>
              </a:ext>
            </a:extLst>
          </p:cNvPr>
          <p:cNvSpPr/>
          <p:nvPr/>
        </p:nvSpPr>
        <p:spPr>
          <a:xfrm>
            <a:off x="0" y="108622"/>
            <a:ext cx="2209800" cy="459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Liminal Clarity </a:t>
            </a:r>
            <a:r>
              <a:rPr lang="en-ZA" dirty="0">
                <a:solidFill>
                  <a:srgbClr val="C11305"/>
                </a:solidFill>
              </a:rPr>
              <a:t>AI</a:t>
            </a:r>
          </a:p>
        </p:txBody>
      </p:sp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9C52AE9B-CA8A-3EC4-6BE5-75006F1824FA}"/>
              </a:ext>
            </a:extLst>
          </p:cNvPr>
          <p:cNvSpPr/>
          <p:nvPr/>
        </p:nvSpPr>
        <p:spPr>
          <a:xfrm>
            <a:off x="9337019" y="1691653"/>
            <a:ext cx="2369494" cy="1203305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New screen</a:t>
            </a:r>
          </a:p>
        </p:txBody>
      </p:sp>
    </p:spTree>
    <p:extLst>
      <p:ext uri="{BB962C8B-B14F-4D97-AF65-F5344CB8AC3E}">
        <p14:creationId xmlns:p14="http://schemas.microsoft.com/office/powerpoint/2010/main" val="38620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2D8CB-0798-4749-D0C5-4DD7B643A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97" t="-500" b="92481"/>
          <a:stretch/>
        </p:blipFill>
        <p:spPr>
          <a:xfrm>
            <a:off x="10334625" y="982158"/>
            <a:ext cx="1765608" cy="388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6C6EF-D57F-7160-D7D6-1A19E2C11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6" y="953583"/>
            <a:ext cx="1529793" cy="279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7DA3AF-5DD9-4DC3-82F6-6F309FC73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86" y="6977526"/>
            <a:ext cx="11221027" cy="23305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CFDC49-8F08-880A-E0CC-4343DA41671B}"/>
              </a:ext>
            </a:extLst>
          </p:cNvPr>
          <p:cNvSpPr/>
          <p:nvPr/>
        </p:nvSpPr>
        <p:spPr>
          <a:xfrm>
            <a:off x="0" y="1371600"/>
            <a:ext cx="12192000" cy="1306229"/>
          </a:xfrm>
          <a:prstGeom prst="rect">
            <a:avLst/>
          </a:prstGeom>
          <a:solidFill>
            <a:srgbClr val="ACAE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9264B-255E-E843-DFA6-1B7D50116837}"/>
              </a:ext>
            </a:extLst>
          </p:cNvPr>
          <p:cNvSpPr txBox="1"/>
          <p:nvPr/>
        </p:nvSpPr>
        <p:spPr>
          <a:xfrm>
            <a:off x="1914525" y="1480675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Create a new case</a:t>
            </a:r>
          </a:p>
          <a:p>
            <a:endParaRPr lang="en-ZA" sz="1050" dirty="0"/>
          </a:p>
          <a:p>
            <a:r>
              <a:rPr lang="en-ZA" sz="1000" dirty="0"/>
              <a:t>A case is to be created per individual to be analysed. A case houses the briefing, data and reported findings of an investigation file.</a:t>
            </a:r>
          </a:p>
          <a:p>
            <a:endParaRPr lang="en-ZA" sz="1000" dirty="0"/>
          </a:p>
          <a:p>
            <a:r>
              <a:rPr lang="en-ZA" sz="1000" dirty="0"/>
              <a:t>You can also be invited to collaborate on an existing case. Contact the case administrator to receive an invitation in your account.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3" name="Graphic 2" descr="Artificial Intelligence outline">
            <a:extLst>
              <a:ext uri="{FF2B5EF4-FFF2-40B4-BE49-F238E27FC236}">
                <a16:creationId xmlns:a16="http://schemas.microsoft.com/office/drawing/2014/main" id="{7883D7AD-A6EF-3ADF-69F7-56B88627D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0686" y="167980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D3AB5-AB58-3168-63A3-46ED700CE29E}"/>
              </a:ext>
            </a:extLst>
          </p:cNvPr>
          <p:cNvSpPr txBox="1"/>
          <p:nvPr/>
        </p:nvSpPr>
        <p:spPr>
          <a:xfrm>
            <a:off x="1219197" y="2932741"/>
            <a:ext cx="4238628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ZA" sz="1000" dirty="0"/>
              <a:t>Case [number], [name] successfully added. Processing to commence.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0ED3928-92A2-4951-60BA-B2C14CC18ECC}"/>
              </a:ext>
            </a:extLst>
          </p:cNvPr>
          <p:cNvSpPr/>
          <p:nvPr/>
        </p:nvSpPr>
        <p:spPr>
          <a:xfrm>
            <a:off x="1219197" y="3281474"/>
            <a:ext cx="1733553" cy="295275"/>
          </a:xfrm>
          <a:prstGeom prst="roundRect">
            <a:avLst/>
          </a:prstGeom>
          <a:solidFill>
            <a:srgbClr val="1A25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/>
              <a:t>Case directory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7FB6B-6EA6-5DD6-EEB8-44AD1DC2DA4C}"/>
              </a:ext>
            </a:extLst>
          </p:cNvPr>
          <p:cNvSpPr/>
          <p:nvPr/>
        </p:nvSpPr>
        <p:spPr>
          <a:xfrm>
            <a:off x="0" y="901659"/>
            <a:ext cx="2209800" cy="459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Liminal Clarity </a:t>
            </a:r>
            <a:r>
              <a:rPr lang="en-ZA" dirty="0">
                <a:solidFill>
                  <a:srgbClr val="C11305"/>
                </a:solidFill>
              </a:rPr>
              <a:t>AI</a:t>
            </a: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CD3960BA-9011-D557-4F16-ED1F44DF1F17}"/>
              </a:ext>
            </a:extLst>
          </p:cNvPr>
          <p:cNvSpPr/>
          <p:nvPr/>
        </p:nvSpPr>
        <p:spPr>
          <a:xfrm>
            <a:off x="9049865" y="4366112"/>
            <a:ext cx="2369494" cy="1203305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New screen</a:t>
            </a:r>
          </a:p>
        </p:txBody>
      </p:sp>
    </p:spTree>
    <p:extLst>
      <p:ext uri="{BB962C8B-B14F-4D97-AF65-F5344CB8AC3E}">
        <p14:creationId xmlns:p14="http://schemas.microsoft.com/office/powerpoint/2010/main" val="177706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623FD-87F1-7800-1FAC-F1194F59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27" y="-1190270"/>
            <a:ext cx="3195345" cy="1796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C27E37-9BE5-A1BF-0BD5-6F61E6A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5" y="627591"/>
            <a:ext cx="4235230" cy="2097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E306D-8644-A53D-DB9C-6548AAEB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77" y="3033635"/>
            <a:ext cx="4266338" cy="23909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6B1BF1-D9D4-8CBC-BB2F-6E87308B9963}"/>
              </a:ext>
            </a:extLst>
          </p:cNvPr>
          <p:cNvCxnSpPr/>
          <p:nvPr/>
        </p:nvCxnSpPr>
        <p:spPr>
          <a:xfrm>
            <a:off x="1231900" y="1270000"/>
            <a:ext cx="0" cy="2501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E1B03-F27A-9C16-A478-16EE614B0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60" y="5635413"/>
            <a:ext cx="3514880" cy="118999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79959F-2BD1-D601-E01A-AB9121439E77}"/>
              </a:ext>
            </a:extLst>
          </p:cNvPr>
          <p:cNvCxnSpPr/>
          <p:nvPr/>
        </p:nvCxnSpPr>
        <p:spPr>
          <a:xfrm>
            <a:off x="1231900" y="5334000"/>
            <a:ext cx="0" cy="111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EB899B-27FE-3CC6-BA44-FB00B9F9B717}"/>
              </a:ext>
            </a:extLst>
          </p:cNvPr>
          <p:cNvCxnSpPr>
            <a:cxnSpLocks/>
          </p:cNvCxnSpPr>
          <p:nvPr/>
        </p:nvCxnSpPr>
        <p:spPr>
          <a:xfrm flipV="1">
            <a:off x="1689100" y="1689100"/>
            <a:ext cx="0" cy="490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BA1EE2-97AA-1A99-392D-85F662372BD6}"/>
              </a:ext>
            </a:extLst>
          </p:cNvPr>
          <p:cNvCxnSpPr>
            <a:cxnSpLocks/>
          </p:cNvCxnSpPr>
          <p:nvPr/>
        </p:nvCxnSpPr>
        <p:spPr>
          <a:xfrm>
            <a:off x="3455955" y="-1778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21A93-84C9-9999-7B3E-196A7792D305}"/>
              </a:ext>
            </a:extLst>
          </p:cNvPr>
          <p:cNvCxnSpPr>
            <a:cxnSpLocks/>
          </p:cNvCxnSpPr>
          <p:nvPr/>
        </p:nvCxnSpPr>
        <p:spPr>
          <a:xfrm>
            <a:off x="4277372" y="1828799"/>
            <a:ext cx="26822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066CCF5-EDB1-4D58-9B4D-D237DDB06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900" y="640002"/>
            <a:ext cx="4239674" cy="23775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EEEE428-C46C-02CC-5DF9-46DA68F1A605}"/>
              </a:ext>
            </a:extLst>
          </p:cNvPr>
          <p:cNvSpPr txBox="1"/>
          <p:nvPr/>
        </p:nvSpPr>
        <p:spPr>
          <a:xfrm>
            <a:off x="4889500" y="145946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New window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BBC6-E135-E69F-0297-3375F716D2A5}"/>
              </a:ext>
            </a:extLst>
          </p:cNvPr>
          <p:cNvSpPr txBox="1"/>
          <p:nvPr/>
        </p:nvSpPr>
        <p:spPr>
          <a:xfrm>
            <a:off x="6616700" y="5443835"/>
            <a:ext cx="519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Case management screen flow</a:t>
            </a:r>
          </a:p>
        </p:txBody>
      </p:sp>
    </p:spTree>
    <p:extLst>
      <p:ext uri="{BB962C8B-B14F-4D97-AF65-F5344CB8AC3E}">
        <p14:creationId xmlns:p14="http://schemas.microsoft.com/office/powerpoint/2010/main" val="296330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265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Lamb</dc:creator>
  <cp:lastModifiedBy>Kelvin Chelenje</cp:lastModifiedBy>
  <cp:revision>3</cp:revision>
  <dcterms:created xsi:type="dcterms:W3CDTF">2024-06-06T09:08:54Z</dcterms:created>
  <dcterms:modified xsi:type="dcterms:W3CDTF">2024-06-21T19:28:16Z</dcterms:modified>
</cp:coreProperties>
</file>