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82" r:id="rId5"/>
    <p:sldId id="284" r:id="rId6"/>
    <p:sldId id="285" r:id="rId7"/>
    <p:sldId id="283" r:id="rId8"/>
    <p:sldId id="288" r:id="rId9"/>
    <p:sldId id="289" r:id="rId10"/>
    <p:sldId id="292" r:id="rId11"/>
    <p:sldId id="293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3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23" autoAdjust="0"/>
  </p:normalViewPr>
  <p:slideViewPr>
    <p:cSldViewPr snapToGrid="0">
      <p:cViewPr varScale="1">
        <p:scale>
          <a:sx n="109" d="100"/>
          <a:sy n="109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E35C28-E84E-4E01-B4B3-688ACBE78DE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A90A2B-69D1-4811-929D-2BA650805872}">
      <dgm:prSet phldrT="[Text]"/>
      <dgm:spPr/>
      <dgm:t>
        <a:bodyPr/>
        <a:lstStyle/>
        <a:p>
          <a:r>
            <a:rPr lang="en-US" dirty="0"/>
            <a:t>Q learning</a:t>
          </a:r>
        </a:p>
      </dgm:t>
    </dgm:pt>
    <dgm:pt modelId="{1809F6A6-B3A8-4904-A51E-DC6D67E0DEF4}" type="parTrans" cxnId="{ABAACC42-59F3-4F38-B8F4-25A540F65398}">
      <dgm:prSet/>
      <dgm:spPr/>
      <dgm:t>
        <a:bodyPr/>
        <a:lstStyle/>
        <a:p>
          <a:endParaRPr lang="en-US"/>
        </a:p>
      </dgm:t>
    </dgm:pt>
    <dgm:pt modelId="{BA763C29-2204-4965-BC5E-FD0AF5A89F31}" type="sibTrans" cxnId="{ABAACC42-59F3-4F38-B8F4-25A540F65398}">
      <dgm:prSet/>
      <dgm:spPr/>
      <dgm:t>
        <a:bodyPr/>
        <a:lstStyle/>
        <a:p>
          <a:endParaRPr lang="en-US"/>
        </a:p>
      </dgm:t>
    </dgm:pt>
    <dgm:pt modelId="{81406E1A-D3BE-4456-8EA6-9C7D3F27746F}">
      <dgm:prSet phldrT="[Text]"/>
      <dgm:spPr/>
      <dgm:t>
        <a:bodyPr/>
        <a:lstStyle/>
        <a:p>
          <a:r>
            <a:rPr lang="en-US" dirty="0"/>
            <a:t>Simulator</a:t>
          </a:r>
        </a:p>
      </dgm:t>
    </dgm:pt>
    <dgm:pt modelId="{56A7FE2B-5346-4678-B2A0-0354213AC6D5}" type="parTrans" cxnId="{3DE63305-2A52-4975-84E8-19E86192BE22}">
      <dgm:prSet/>
      <dgm:spPr/>
      <dgm:t>
        <a:bodyPr/>
        <a:lstStyle/>
        <a:p>
          <a:endParaRPr lang="en-US"/>
        </a:p>
      </dgm:t>
    </dgm:pt>
    <dgm:pt modelId="{5635F21F-66B2-4025-940F-0A887461E40E}" type="sibTrans" cxnId="{3DE63305-2A52-4975-84E8-19E86192BE22}">
      <dgm:prSet/>
      <dgm:spPr/>
      <dgm:t>
        <a:bodyPr/>
        <a:lstStyle/>
        <a:p>
          <a:endParaRPr lang="en-US"/>
        </a:p>
      </dgm:t>
    </dgm:pt>
    <dgm:pt modelId="{59A475E5-AF5F-4C29-B7F2-96CC05DD3E8C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C1D78867-7A79-492E-85FF-874633095C18}" type="parTrans" cxnId="{02F59D4B-D1C3-4D61-B4CF-F23D32A6CF83}">
      <dgm:prSet/>
      <dgm:spPr/>
      <dgm:t>
        <a:bodyPr/>
        <a:lstStyle/>
        <a:p>
          <a:endParaRPr lang="en-US"/>
        </a:p>
      </dgm:t>
    </dgm:pt>
    <dgm:pt modelId="{FA795DFD-7177-4D26-AEB8-7D69CC6CF218}" type="sibTrans" cxnId="{02F59D4B-D1C3-4D61-B4CF-F23D32A6CF83}">
      <dgm:prSet/>
      <dgm:spPr/>
      <dgm:t>
        <a:bodyPr/>
        <a:lstStyle/>
        <a:p>
          <a:endParaRPr lang="en-US"/>
        </a:p>
      </dgm:t>
    </dgm:pt>
    <dgm:pt modelId="{D5F8BCD5-D347-4439-B41E-416295174B98}">
      <dgm:prSet phldrT="[Text]"/>
      <dgm:spPr/>
      <dgm:t>
        <a:bodyPr/>
        <a:lstStyle/>
        <a:p>
          <a:r>
            <a:rPr lang="en-US" dirty="0"/>
            <a:t>Reward,</a:t>
          </a:r>
        </a:p>
        <a:p>
          <a:r>
            <a:rPr lang="en-US" dirty="0"/>
            <a:t>CNN</a:t>
          </a:r>
        </a:p>
      </dgm:t>
    </dgm:pt>
    <dgm:pt modelId="{15B2C1A5-1FD5-4B52-ABE9-CBF718869992}" type="parTrans" cxnId="{CD1641D8-3231-4CAA-B1DA-32915769DD6D}">
      <dgm:prSet/>
      <dgm:spPr/>
      <dgm:t>
        <a:bodyPr/>
        <a:lstStyle/>
        <a:p>
          <a:endParaRPr lang="en-US"/>
        </a:p>
      </dgm:t>
    </dgm:pt>
    <dgm:pt modelId="{BD21A79B-2200-4BA7-B945-B175E46652DB}" type="sibTrans" cxnId="{CD1641D8-3231-4CAA-B1DA-32915769DD6D}">
      <dgm:prSet/>
      <dgm:spPr/>
      <dgm:t>
        <a:bodyPr/>
        <a:lstStyle/>
        <a:p>
          <a:endParaRPr lang="en-US"/>
        </a:p>
      </dgm:t>
    </dgm:pt>
    <dgm:pt modelId="{AB073DE2-3336-4F36-AE10-BE366BCC48A2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9E57C966-1454-476D-9E83-65102020AFC3}" type="parTrans" cxnId="{3B705D75-56E3-4CDF-8385-A0A848B1965D}">
      <dgm:prSet/>
      <dgm:spPr/>
      <dgm:t>
        <a:bodyPr/>
        <a:lstStyle/>
        <a:p>
          <a:endParaRPr lang="en-US"/>
        </a:p>
      </dgm:t>
    </dgm:pt>
    <dgm:pt modelId="{74ACC48A-3230-4571-8622-0B7C3EA6D994}" type="sibTrans" cxnId="{3B705D75-56E3-4CDF-8385-A0A848B1965D}">
      <dgm:prSet/>
      <dgm:spPr/>
      <dgm:t>
        <a:bodyPr/>
        <a:lstStyle/>
        <a:p>
          <a:endParaRPr lang="en-US"/>
        </a:p>
      </dgm:t>
    </dgm:pt>
    <dgm:pt modelId="{282C8FE5-3106-4C09-8643-6F815C96548F}" type="pres">
      <dgm:prSet presAssocID="{CDE35C28-E84E-4E01-B4B3-688ACBE78DE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DC7A24F-AE89-4AD4-9364-3C007D9C5913}" type="pres">
      <dgm:prSet presAssocID="{04A90A2B-69D1-4811-929D-2BA650805872}" presName="centerShape" presStyleLbl="node0" presStyleIdx="0" presStyleCnt="1"/>
      <dgm:spPr/>
    </dgm:pt>
    <dgm:pt modelId="{AC5DD8F2-051F-41A7-BAAC-4EE9D5D30190}" type="pres">
      <dgm:prSet presAssocID="{81406E1A-D3BE-4456-8EA6-9C7D3F27746F}" presName="node" presStyleLbl="node1" presStyleIdx="0" presStyleCnt="4">
        <dgm:presLayoutVars>
          <dgm:bulletEnabled val="1"/>
        </dgm:presLayoutVars>
      </dgm:prSet>
      <dgm:spPr/>
    </dgm:pt>
    <dgm:pt modelId="{DC51ECB7-2373-4B18-9076-74339C1EC3B9}" type="pres">
      <dgm:prSet presAssocID="{81406E1A-D3BE-4456-8EA6-9C7D3F27746F}" presName="dummy" presStyleCnt="0"/>
      <dgm:spPr/>
    </dgm:pt>
    <dgm:pt modelId="{AFBFC060-6C31-4E5C-BF82-3B76D890B11B}" type="pres">
      <dgm:prSet presAssocID="{5635F21F-66B2-4025-940F-0A887461E40E}" presName="sibTrans" presStyleLbl="sibTrans2D1" presStyleIdx="0" presStyleCnt="4"/>
      <dgm:spPr/>
    </dgm:pt>
    <dgm:pt modelId="{B39B90C2-7BB5-4C1F-A192-8E7308A13881}" type="pres">
      <dgm:prSet presAssocID="{59A475E5-AF5F-4C29-B7F2-96CC05DD3E8C}" presName="node" presStyleLbl="node1" presStyleIdx="1" presStyleCnt="4">
        <dgm:presLayoutVars>
          <dgm:bulletEnabled val="1"/>
        </dgm:presLayoutVars>
      </dgm:prSet>
      <dgm:spPr/>
    </dgm:pt>
    <dgm:pt modelId="{6CF98C74-C489-4E01-A974-52E09744F54F}" type="pres">
      <dgm:prSet presAssocID="{59A475E5-AF5F-4C29-B7F2-96CC05DD3E8C}" presName="dummy" presStyleCnt="0"/>
      <dgm:spPr/>
    </dgm:pt>
    <dgm:pt modelId="{80B04A89-7F5D-41E2-98EF-E9B7E08A7CFD}" type="pres">
      <dgm:prSet presAssocID="{FA795DFD-7177-4D26-AEB8-7D69CC6CF218}" presName="sibTrans" presStyleLbl="sibTrans2D1" presStyleIdx="1" presStyleCnt="4"/>
      <dgm:spPr/>
    </dgm:pt>
    <dgm:pt modelId="{694DCD60-EBB5-4380-BA0F-D95100B58BD7}" type="pres">
      <dgm:prSet presAssocID="{D5F8BCD5-D347-4439-B41E-416295174B98}" presName="node" presStyleLbl="node1" presStyleIdx="2" presStyleCnt="4">
        <dgm:presLayoutVars>
          <dgm:bulletEnabled val="1"/>
        </dgm:presLayoutVars>
      </dgm:prSet>
      <dgm:spPr/>
    </dgm:pt>
    <dgm:pt modelId="{DF56FC4B-6CE4-4816-9802-9BB338EF7DDB}" type="pres">
      <dgm:prSet presAssocID="{D5F8BCD5-D347-4439-B41E-416295174B98}" presName="dummy" presStyleCnt="0"/>
      <dgm:spPr/>
    </dgm:pt>
    <dgm:pt modelId="{D80982F7-8E5B-405E-B34B-A7098AFD838F}" type="pres">
      <dgm:prSet presAssocID="{BD21A79B-2200-4BA7-B945-B175E46652DB}" presName="sibTrans" presStyleLbl="sibTrans2D1" presStyleIdx="2" presStyleCnt="4"/>
      <dgm:spPr/>
    </dgm:pt>
    <dgm:pt modelId="{19463646-BDC9-4D22-9851-F1BFFF487963}" type="pres">
      <dgm:prSet presAssocID="{AB073DE2-3336-4F36-AE10-BE366BCC48A2}" presName="node" presStyleLbl="node1" presStyleIdx="3" presStyleCnt="4">
        <dgm:presLayoutVars>
          <dgm:bulletEnabled val="1"/>
        </dgm:presLayoutVars>
      </dgm:prSet>
      <dgm:spPr/>
    </dgm:pt>
    <dgm:pt modelId="{4FB9D2BD-FECA-4955-A4C6-64E8C8E0E4E5}" type="pres">
      <dgm:prSet presAssocID="{AB073DE2-3336-4F36-AE10-BE366BCC48A2}" presName="dummy" presStyleCnt="0"/>
      <dgm:spPr/>
    </dgm:pt>
    <dgm:pt modelId="{89D43EA6-6BC3-45BC-B274-0F61D8B8F457}" type="pres">
      <dgm:prSet presAssocID="{74ACC48A-3230-4571-8622-0B7C3EA6D994}" presName="sibTrans" presStyleLbl="sibTrans2D1" presStyleIdx="3" presStyleCnt="4"/>
      <dgm:spPr/>
    </dgm:pt>
  </dgm:ptLst>
  <dgm:cxnLst>
    <dgm:cxn modelId="{3DE63305-2A52-4975-84E8-19E86192BE22}" srcId="{04A90A2B-69D1-4811-929D-2BA650805872}" destId="{81406E1A-D3BE-4456-8EA6-9C7D3F27746F}" srcOrd="0" destOrd="0" parTransId="{56A7FE2B-5346-4678-B2A0-0354213AC6D5}" sibTransId="{5635F21F-66B2-4025-940F-0A887461E40E}"/>
    <dgm:cxn modelId="{39F63018-5BC8-4156-B6A6-CB11ABC7BD15}" type="presOf" srcId="{04A90A2B-69D1-4811-929D-2BA650805872}" destId="{5DC7A24F-AE89-4AD4-9364-3C007D9C5913}" srcOrd="0" destOrd="0" presId="urn:microsoft.com/office/officeart/2005/8/layout/radial6"/>
    <dgm:cxn modelId="{F88BA338-ECD4-43F9-9D95-E8C7EAD00568}" type="presOf" srcId="{D5F8BCD5-D347-4439-B41E-416295174B98}" destId="{694DCD60-EBB5-4380-BA0F-D95100B58BD7}" srcOrd="0" destOrd="0" presId="urn:microsoft.com/office/officeart/2005/8/layout/radial6"/>
    <dgm:cxn modelId="{D6FD885F-D982-4290-90C5-99792F2154E0}" type="presOf" srcId="{AB073DE2-3336-4F36-AE10-BE366BCC48A2}" destId="{19463646-BDC9-4D22-9851-F1BFFF487963}" srcOrd="0" destOrd="0" presId="urn:microsoft.com/office/officeart/2005/8/layout/radial6"/>
    <dgm:cxn modelId="{ABAACC42-59F3-4F38-B8F4-25A540F65398}" srcId="{CDE35C28-E84E-4E01-B4B3-688ACBE78DE1}" destId="{04A90A2B-69D1-4811-929D-2BA650805872}" srcOrd="0" destOrd="0" parTransId="{1809F6A6-B3A8-4904-A51E-DC6D67E0DEF4}" sibTransId="{BA763C29-2204-4965-BC5E-FD0AF5A89F31}"/>
    <dgm:cxn modelId="{02F59D4B-D1C3-4D61-B4CF-F23D32A6CF83}" srcId="{04A90A2B-69D1-4811-929D-2BA650805872}" destId="{59A475E5-AF5F-4C29-B7F2-96CC05DD3E8C}" srcOrd="1" destOrd="0" parTransId="{C1D78867-7A79-492E-85FF-874633095C18}" sibTransId="{FA795DFD-7177-4D26-AEB8-7D69CC6CF218}"/>
    <dgm:cxn modelId="{3B705D75-56E3-4CDF-8385-A0A848B1965D}" srcId="{04A90A2B-69D1-4811-929D-2BA650805872}" destId="{AB073DE2-3336-4F36-AE10-BE366BCC48A2}" srcOrd="3" destOrd="0" parTransId="{9E57C966-1454-476D-9E83-65102020AFC3}" sibTransId="{74ACC48A-3230-4571-8622-0B7C3EA6D994}"/>
    <dgm:cxn modelId="{6A169976-B11B-43D0-8031-2B00F45310A0}" type="presOf" srcId="{81406E1A-D3BE-4456-8EA6-9C7D3F27746F}" destId="{AC5DD8F2-051F-41A7-BAAC-4EE9D5D30190}" srcOrd="0" destOrd="0" presId="urn:microsoft.com/office/officeart/2005/8/layout/radial6"/>
    <dgm:cxn modelId="{AD8AB578-3611-4C9C-9111-A3BEAC704275}" type="presOf" srcId="{74ACC48A-3230-4571-8622-0B7C3EA6D994}" destId="{89D43EA6-6BC3-45BC-B274-0F61D8B8F457}" srcOrd="0" destOrd="0" presId="urn:microsoft.com/office/officeart/2005/8/layout/radial6"/>
    <dgm:cxn modelId="{C747E882-0D57-4476-A6A9-2BD824F93649}" type="presOf" srcId="{5635F21F-66B2-4025-940F-0A887461E40E}" destId="{AFBFC060-6C31-4E5C-BF82-3B76D890B11B}" srcOrd="0" destOrd="0" presId="urn:microsoft.com/office/officeart/2005/8/layout/radial6"/>
    <dgm:cxn modelId="{096198AB-7261-47CE-A5B6-C5B78F86D1FE}" type="presOf" srcId="{FA795DFD-7177-4D26-AEB8-7D69CC6CF218}" destId="{80B04A89-7F5D-41E2-98EF-E9B7E08A7CFD}" srcOrd="0" destOrd="0" presId="urn:microsoft.com/office/officeart/2005/8/layout/radial6"/>
    <dgm:cxn modelId="{44DE32B0-3F4B-47B5-AB89-C87022DE15BA}" type="presOf" srcId="{CDE35C28-E84E-4E01-B4B3-688ACBE78DE1}" destId="{282C8FE5-3106-4C09-8643-6F815C96548F}" srcOrd="0" destOrd="0" presId="urn:microsoft.com/office/officeart/2005/8/layout/radial6"/>
    <dgm:cxn modelId="{CD1641D8-3231-4CAA-B1DA-32915769DD6D}" srcId="{04A90A2B-69D1-4811-929D-2BA650805872}" destId="{D5F8BCD5-D347-4439-B41E-416295174B98}" srcOrd="2" destOrd="0" parTransId="{15B2C1A5-1FD5-4B52-ABE9-CBF718869992}" sibTransId="{BD21A79B-2200-4BA7-B945-B175E46652DB}"/>
    <dgm:cxn modelId="{5555DEF9-FA6E-4DFE-B59C-4C212FEF310C}" type="presOf" srcId="{BD21A79B-2200-4BA7-B945-B175E46652DB}" destId="{D80982F7-8E5B-405E-B34B-A7098AFD838F}" srcOrd="0" destOrd="0" presId="urn:microsoft.com/office/officeart/2005/8/layout/radial6"/>
    <dgm:cxn modelId="{A29549FE-4AEA-4D38-881C-2F2360A598DE}" type="presOf" srcId="{59A475E5-AF5F-4C29-B7F2-96CC05DD3E8C}" destId="{B39B90C2-7BB5-4C1F-A192-8E7308A13881}" srcOrd="0" destOrd="0" presId="urn:microsoft.com/office/officeart/2005/8/layout/radial6"/>
    <dgm:cxn modelId="{56D49FE5-D166-4687-901B-615DAFB4B4E3}" type="presParOf" srcId="{282C8FE5-3106-4C09-8643-6F815C96548F}" destId="{5DC7A24F-AE89-4AD4-9364-3C007D9C5913}" srcOrd="0" destOrd="0" presId="urn:microsoft.com/office/officeart/2005/8/layout/radial6"/>
    <dgm:cxn modelId="{FA2A3941-CC93-4C2D-BCBE-96AA6E7EF662}" type="presParOf" srcId="{282C8FE5-3106-4C09-8643-6F815C96548F}" destId="{AC5DD8F2-051F-41A7-BAAC-4EE9D5D30190}" srcOrd="1" destOrd="0" presId="urn:microsoft.com/office/officeart/2005/8/layout/radial6"/>
    <dgm:cxn modelId="{A8C8CA8D-6540-432A-9701-E4867BF2F50A}" type="presParOf" srcId="{282C8FE5-3106-4C09-8643-6F815C96548F}" destId="{DC51ECB7-2373-4B18-9076-74339C1EC3B9}" srcOrd="2" destOrd="0" presId="urn:microsoft.com/office/officeart/2005/8/layout/radial6"/>
    <dgm:cxn modelId="{9FB8335F-285E-4C1E-8698-2943B58C839A}" type="presParOf" srcId="{282C8FE5-3106-4C09-8643-6F815C96548F}" destId="{AFBFC060-6C31-4E5C-BF82-3B76D890B11B}" srcOrd="3" destOrd="0" presId="urn:microsoft.com/office/officeart/2005/8/layout/radial6"/>
    <dgm:cxn modelId="{BB48A5F2-2F76-46A5-9B1E-A3A900DAE35F}" type="presParOf" srcId="{282C8FE5-3106-4C09-8643-6F815C96548F}" destId="{B39B90C2-7BB5-4C1F-A192-8E7308A13881}" srcOrd="4" destOrd="0" presId="urn:microsoft.com/office/officeart/2005/8/layout/radial6"/>
    <dgm:cxn modelId="{BA51D97E-4332-4D72-BE32-112573792B06}" type="presParOf" srcId="{282C8FE5-3106-4C09-8643-6F815C96548F}" destId="{6CF98C74-C489-4E01-A974-52E09744F54F}" srcOrd="5" destOrd="0" presId="urn:microsoft.com/office/officeart/2005/8/layout/radial6"/>
    <dgm:cxn modelId="{E82314B9-763D-42FC-A666-BA96A8E8E97B}" type="presParOf" srcId="{282C8FE5-3106-4C09-8643-6F815C96548F}" destId="{80B04A89-7F5D-41E2-98EF-E9B7E08A7CFD}" srcOrd="6" destOrd="0" presId="urn:microsoft.com/office/officeart/2005/8/layout/radial6"/>
    <dgm:cxn modelId="{6DEC46DA-9C36-4EE8-9BBE-B910FDBFF52C}" type="presParOf" srcId="{282C8FE5-3106-4C09-8643-6F815C96548F}" destId="{694DCD60-EBB5-4380-BA0F-D95100B58BD7}" srcOrd="7" destOrd="0" presId="urn:microsoft.com/office/officeart/2005/8/layout/radial6"/>
    <dgm:cxn modelId="{65B67948-D54F-4DF9-AB3C-24ADE00E6BCE}" type="presParOf" srcId="{282C8FE5-3106-4C09-8643-6F815C96548F}" destId="{DF56FC4B-6CE4-4816-9802-9BB338EF7DDB}" srcOrd="8" destOrd="0" presId="urn:microsoft.com/office/officeart/2005/8/layout/radial6"/>
    <dgm:cxn modelId="{5FE772FF-C9C0-4566-86A0-CFA4BA68DDB6}" type="presParOf" srcId="{282C8FE5-3106-4C09-8643-6F815C96548F}" destId="{D80982F7-8E5B-405E-B34B-A7098AFD838F}" srcOrd="9" destOrd="0" presId="urn:microsoft.com/office/officeart/2005/8/layout/radial6"/>
    <dgm:cxn modelId="{E0C7B410-20F5-4E0D-ADB2-ABC2F2E7A398}" type="presParOf" srcId="{282C8FE5-3106-4C09-8643-6F815C96548F}" destId="{19463646-BDC9-4D22-9851-F1BFFF487963}" srcOrd="10" destOrd="0" presId="urn:microsoft.com/office/officeart/2005/8/layout/radial6"/>
    <dgm:cxn modelId="{73A22696-FD10-43C9-9076-D523485A04B5}" type="presParOf" srcId="{282C8FE5-3106-4C09-8643-6F815C96548F}" destId="{4FB9D2BD-FECA-4955-A4C6-64E8C8E0E4E5}" srcOrd="11" destOrd="0" presId="urn:microsoft.com/office/officeart/2005/8/layout/radial6"/>
    <dgm:cxn modelId="{496A1052-190D-410B-A290-B357197F43AD}" type="presParOf" srcId="{282C8FE5-3106-4C09-8643-6F815C96548F}" destId="{89D43EA6-6BC3-45BC-B274-0F61D8B8F45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43EA6-6BC3-45BC-B274-0F61D8B8F457}">
      <dsp:nvSpPr>
        <dsp:cNvPr id="0" name=""/>
        <dsp:cNvSpPr/>
      </dsp:nvSpPr>
      <dsp:spPr>
        <a:xfrm>
          <a:off x="1153789" y="482052"/>
          <a:ext cx="3213012" cy="3213012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982F7-8E5B-405E-B34B-A7098AFD838F}">
      <dsp:nvSpPr>
        <dsp:cNvPr id="0" name=""/>
        <dsp:cNvSpPr/>
      </dsp:nvSpPr>
      <dsp:spPr>
        <a:xfrm>
          <a:off x="1153789" y="482052"/>
          <a:ext cx="3213012" cy="3213012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04A89-7F5D-41E2-98EF-E9B7E08A7CFD}">
      <dsp:nvSpPr>
        <dsp:cNvPr id="0" name=""/>
        <dsp:cNvSpPr/>
      </dsp:nvSpPr>
      <dsp:spPr>
        <a:xfrm>
          <a:off x="1153789" y="482052"/>
          <a:ext cx="3213012" cy="3213012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FC060-6C31-4E5C-BF82-3B76D890B11B}">
      <dsp:nvSpPr>
        <dsp:cNvPr id="0" name=""/>
        <dsp:cNvSpPr/>
      </dsp:nvSpPr>
      <dsp:spPr>
        <a:xfrm>
          <a:off x="1153789" y="482052"/>
          <a:ext cx="3213012" cy="3213012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7A24F-AE89-4AD4-9364-3C007D9C5913}">
      <dsp:nvSpPr>
        <dsp:cNvPr id="0" name=""/>
        <dsp:cNvSpPr/>
      </dsp:nvSpPr>
      <dsp:spPr>
        <a:xfrm>
          <a:off x="2020353" y="1348616"/>
          <a:ext cx="1479884" cy="14798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Q learning</a:t>
          </a:r>
        </a:p>
      </dsp:txBody>
      <dsp:txXfrm>
        <a:off x="2237077" y="1565340"/>
        <a:ext cx="1046436" cy="1046436"/>
      </dsp:txXfrm>
    </dsp:sp>
    <dsp:sp modelId="{AC5DD8F2-051F-41A7-BAAC-4EE9D5D30190}">
      <dsp:nvSpPr>
        <dsp:cNvPr id="0" name=""/>
        <dsp:cNvSpPr/>
      </dsp:nvSpPr>
      <dsp:spPr>
        <a:xfrm>
          <a:off x="2242335" y="1386"/>
          <a:ext cx="1035919" cy="1035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Simulator</a:t>
          </a:r>
        </a:p>
      </dsp:txBody>
      <dsp:txXfrm>
        <a:off x="2394042" y="153093"/>
        <a:ext cx="732505" cy="732505"/>
      </dsp:txXfrm>
    </dsp:sp>
    <dsp:sp modelId="{B39B90C2-7BB5-4C1F-A192-8E7308A13881}">
      <dsp:nvSpPr>
        <dsp:cNvPr id="0" name=""/>
        <dsp:cNvSpPr/>
      </dsp:nvSpPr>
      <dsp:spPr>
        <a:xfrm>
          <a:off x="3811548" y="1570599"/>
          <a:ext cx="1035919" cy="1035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Pre-processing</a:t>
          </a:r>
        </a:p>
      </dsp:txBody>
      <dsp:txXfrm>
        <a:off x="3963255" y="1722306"/>
        <a:ext cx="732505" cy="732505"/>
      </dsp:txXfrm>
    </dsp:sp>
    <dsp:sp modelId="{694DCD60-EBB5-4380-BA0F-D95100B58BD7}">
      <dsp:nvSpPr>
        <dsp:cNvPr id="0" name=""/>
        <dsp:cNvSpPr/>
      </dsp:nvSpPr>
      <dsp:spPr>
        <a:xfrm>
          <a:off x="2242335" y="3139812"/>
          <a:ext cx="1035919" cy="1035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Reward,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CNN</a:t>
          </a:r>
        </a:p>
      </dsp:txBody>
      <dsp:txXfrm>
        <a:off x="2394042" y="3291519"/>
        <a:ext cx="732505" cy="732505"/>
      </dsp:txXfrm>
    </dsp:sp>
    <dsp:sp modelId="{19463646-BDC9-4D22-9851-F1BFFF487963}">
      <dsp:nvSpPr>
        <dsp:cNvPr id="0" name=""/>
        <dsp:cNvSpPr/>
      </dsp:nvSpPr>
      <dsp:spPr>
        <a:xfrm>
          <a:off x="673122" y="1570599"/>
          <a:ext cx="1035919" cy="1035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Action</a:t>
          </a:r>
        </a:p>
      </dsp:txBody>
      <dsp:txXfrm>
        <a:off x="824829" y="1722306"/>
        <a:ext cx="732505" cy="732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6A5036-3A63-4729-91A9-8E66629920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A9E05-FD99-491F-B6D5-D57CDDEE49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126C5-A6A0-457A-9491-7467B287410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C1B4E-37EA-41C3-A938-4141D26523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0BE6A-7DC3-4937-A388-2107F1400C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EF73C-5FF8-4C72-AD72-8FCA78E9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41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A16DA-5BB4-47DF-BE56-0D033D3C73A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53963-DD74-4FF7-8A43-8EAF2DC9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945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Rendszer</a:t>
            </a:r>
            <a:r>
              <a:rPr lang="en-US" dirty="0"/>
              <a:t> és </a:t>
            </a:r>
            <a:r>
              <a:rPr lang="en-US" dirty="0" err="1"/>
              <a:t>irányítástechnika</a:t>
            </a:r>
            <a:r>
              <a:rPr lang="en-US" dirty="0"/>
              <a:t>, </a:t>
            </a:r>
            <a:r>
              <a:rPr lang="en-US" dirty="0" err="1"/>
              <a:t>szabályzás</a:t>
            </a:r>
            <a:r>
              <a:rPr lang="en-US" dirty="0"/>
              <a:t>/</a:t>
            </a:r>
            <a:r>
              <a:rPr lang="en-US" dirty="0" err="1"/>
              <a:t>vezérlés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53963-DD74-4FF7-8A43-8EAF2DC90F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9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53963-DD74-4FF7-8A43-8EAF2DC90F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7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532-EA77-406D-AD30-2A9D6DD599C5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A3EA-8E48-45F3-80D8-35985408869F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72D0-DF13-40FE-9930-CE93DC1EA0BE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96A3-5EC6-49BD-BCD8-A31F4B6C3F40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</a:t>
            </a:r>
            <a:r>
              <a:rPr lang="en-US" dirty="0" err="1"/>
              <a:t>sok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9620-C99A-410A-92DA-6D35F52AEA25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7AE0-BDBB-44D7-9363-15B440156150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AC68-311C-4E62-9088-8F19894A170F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F10E-646A-4C67-BA0F-DCE6693CAFD7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8DC3-C2DF-4375-BD46-6D36BFBF3DAB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C5035CFE-834A-4D87-B947-0EF34E577A58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FA41-2389-450E-924C-0B9CEB190BF8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ABACB6-460A-47BB-8E27-66080231F535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/</a:t>
            </a:r>
            <a:r>
              <a:rPr lang="en-US" dirty="0" err="1"/>
              <a:t>sok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Önvezető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autózás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duckietown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környezetben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 err="1"/>
              <a:t>Endrész</a:t>
            </a:r>
            <a:r>
              <a:rPr lang="en-US" sz="2000" dirty="0"/>
              <a:t> </a:t>
            </a:r>
            <a:r>
              <a:rPr lang="en-US" sz="2000" dirty="0" err="1"/>
              <a:t>Balázs</a:t>
            </a:r>
            <a:r>
              <a:rPr lang="en-US" sz="2000" dirty="0"/>
              <a:t> – F10RLU</a:t>
            </a:r>
          </a:p>
          <a:p>
            <a:r>
              <a:rPr lang="en-US" sz="2000" dirty="0"/>
              <a:t>MONORI J. BENCE – PVUZ1Z</a:t>
            </a:r>
          </a:p>
          <a:p>
            <a:r>
              <a:rPr lang="en-US" sz="2000" dirty="0"/>
              <a:t>WENESZ DOMINIK – NBMU7U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Duckietown · GitHub">
            <a:extLst>
              <a:ext uri="{FF2B5EF4-FFF2-40B4-BE49-F238E27FC236}">
                <a16:creationId xmlns:a16="http://schemas.microsoft.com/office/drawing/2014/main" id="{DC1C983D-2B4A-4941-80C1-D36988A78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373" y="610185"/>
            <a:ext cx="5354489" cy="535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E9D18ED-DE49-47AA-8957-E45AF99669E4}"/>
              </a:ext>
            </a:extLst>
          </p:cNvPr>
          <p:cNvSpPr txBox="1">
            <a:spLocks/>
          </p:cNvSpPr>
          <p:nvPr/>
        </p:nvSpPr>
        <p:spPr>
          <a:xfrm>
            <a:off x="8109235" y="4385219"/>
            <a:ext cx="3511233" cy="11470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u="sng" dirty="0">
                <a:solidFill>
                  <a:schemeClr val="tx1"/>
                </a:solidFill>
              </a:rPr>
              <a:t>K </a:t>
            </a:r>
            <a:r>
              <a:rPr lang="en-US" sz="2000" b="1" u="sng" dirty="0" err="1">
                <a:solidFill>
                  <a:schemeClr val="tx1"/>
                </a:solidFill>
              </a:rPr>
              <a:t>épület</a:t>
            </a:r>
            <a:endParaRPr 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9DB14-8ECC-49B0-8874-D51D4F53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BF19-730E-4240-AA0D-34073301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696" y="1116622"/>
            <a:ext cx="5731803" cy="5179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solidFill>
                  <a:srgbClr val="465359"/>
                </a:solidFill>
              </a:rPr>
              <a:t>Köszönjük</a:t>
            </a:r>
            <a:r>
              <a:rPr lang="en-US" sz="3200" dirty="0">
                <a:solidFill>
                  <a:srgbClr val="465359"/>
                </a:solidFill>
              </a:rPr>
              <a:t> a </a:t>
            </a:r>
            <a:r>
              <a:rPr lang="en-US" sz="3200" dirty="0" err="1">
                <a:solidFill>
                  <a:srgbClr val="465359"/>
                </a:solidFill>
              </a:rPr>
              <a:t>figyelmet</a:t>
            </a:r>
            <a:r>
              <a:rPr lang="en-US" sz="3200" dirty="0">
                <a:solidFill>
                  <a:srgbClr val="465359"/>
                </a:solidFill>
              </a:rPr>
              <a:t>!</a:t>
            </a:r>
            <a:r>
              <a:rPr lang="en-US" sz="3200" dirty="0"/>
              <a:t>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1E34E-E17F-4A89-98A7-0D63C928E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154115"/>
            <a:ext cx="3031852" cy="4097216"/>
          </a:xfrm>
        </p:spPr>
        <p:txBody>
          <a:bodyPr>
            <a:normAutofit/>
          </a:bodyPr>
          <a:lstStyle/>
          <a:p>
            <a:r>
              <a:rPr lang="en-US" b="1" u="sng" dirty="0"/>
              <a:t>K </a:t>
            </a:r>
            <a:r>
              <a:rPr lang="en-US" b="1" u="sng" dirty="0" err="1"/>
              <a:t>épület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Endrész</a:t>
            </a:r>
            <a:r>
              <a:rPr lang="en-US" dirty="0"/>
              <a:t> </a:t>
            </a:r>
            <a:r>
              <a:rPr lang="en-US" dirty="0" err="1"/>
              <a:t>Balázs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Monori J. Bence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Wenesz</a:t>
            </a:r>
            <a:r>
              <a:rPr lang="en-US" dirty="0"/>
              <a:t> Dominik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2021. 12. 14.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C6A50-9375-4544-815E-68394FC5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85AC1F-4D27-41C1-81D6-3D80C2967AF9}"/>
              </a:ext>
            </a:extLst>
          </p:cNvPr>
          <p:cNvSpPr txBox="1">
            <a:spLocks/>
          </p:cNvSpPr>
          <p:nvPr/>
        </p:nvSpPr>
        <p:spPr>
          <a:xfrm>
            <a:off x="431606" y="813288"/>
            <a:ext cx="3683194" cy="8892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u="sng" dirty="0" err="1"/>
              <a:t>Önvezető</a:t>
            </a:r>
            <a:r>
              <a:rPr lang="en-US" sz="1800" u="sng" dirty="0"/>
              <a:t> </a:t>
            </a:r>
            <a:r>
              <a:rPr lang="en-US" sz="1800" u="sng" dirty="0" err="1"/>
              <a:t>autózás</a:t>
            </a:r>
            <a:r>
              <a:rPr lang="en-US" sz="1800" u="sng" dirty="0"/>
              <a:t> </a:t>
            </a:r>
            <a:r>
              <a:rPr lang="en-US" sz="1800" u="sng" dirty="0" err="1"/>
              <a:t>duckietown</a:t>
            </a:r>
            <a:r>
              <a:rPr lang="en-US" sz="1800" u="sng" dirty="0"/>
              <a:t> </a:t>
            </a:r>
            <a:r>
              <a:rPr lang="en-US" sz="1800" u="sng" dirty="0" err="1"/>
              <a:t>környezetben</a:t>
            </a:r>
            <a:endParaRPr lang="en-US" sz="2000" dirty="0"/>
          </a:p>
        </p:txBody>
      </p:sp>
      <p:pic>
        <p:nvPicPr>
          <p:cNvPr id="12" name="Picture 11" descr="A toy car on a track&#10;&#10;Description automatically generated with medium confidence">
            <a:extLst>
              <a:ext uri="{FF2B5EF4-FFF2-40B4-BE49-F238E27FC236}">
                <a16:creationId xmlns:a16="http://schemas.microsoft.com/office/drawing/2014/main" id="{639429AB-5838-4A05-88FF-80C5B5508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696" y="2001200"/>
            <a:ext cx="6167315" cy="374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5D7F-E69B-4D00-A9C8-46A2F6E4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CÉLKITŰZÉSEK – MOTIVÁCIÓ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4D30D-3E2B-445D-8FCA-491E0607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7200000" cy="3634486"/>
          </a:xfrm>
        </p:spPr>
        <p:txBody>
          <a:bodyPr/>
          <a:lstStyle/>
          <a:p>
            <a:r>
              <a:rPr lang="en-US" sz="1800" dirty="0" err="1"/>
              <a:t>Önvezetés</a:t>
            </a:r>
            <a:r>
              <a:rPr lang="en-US" sz="1800" dirty="0"/>
              <a:t>: </a:t>
            </a:r>
            <a:r>
              <a:rPr lang="en-US" sz="1800" dirty="0" err="1"/>
              <a:t>érdekes</a:t>
            </a:r>
            <a:r>
              <a:rPr lang="en-US" sz="1800" dirty="0"/>
              <a:t> </a:t>
            </a:r>
            <a:r>
              <a:rPr lang="en-US" sz="1800" dirty="0" err="1"/>
              <a:t>probléma</a:t>
            </a:r>
            <a:r>
              <a:rPr lang="en-US" sz="1800" dirty="0"/>
              <a:t> </a:t>
            </a:r>
            <a:r>
              <a:rPr lang="en-US" sz="1800" dirty="0" err="1"/>
              <a:t>mechatronikai</a:t>
            </a:r>
            <a:r>
              <a:rPr lang="en-US" sz="1800" dirty="0"/>
              <a:t> </a:t>
            </a:r>
            <a:r>
              <a:rPr lang="en-US" sz="1800" dirty="0" err="1"/>
              <a:t>szempontból</a:t>
            </a:r>
            <a:endParaRPr lang="en-US" sz="1800" dirty="0"/>
          </a:p>
          <a:p>
            <a:r>
              <a:rPr lang="en-US" sz="1800" dirty="0" err="1"/>
              <a:t>Megismerkedés</a:t>
            </a:r>
            <a:r>
              <a:rPr lang="en-US" sz="1800" dirty="0"/>
              <a:t> a Reinforcement </a:t>
            </a:r>
            <a:r>
              <a:rPr lang="en-US" sz="1800" dirty="0" err="1"/>
              <a:t>Learninggel</a:t>
            </a:r>
            <a:endParaRPr lang="en-US" sz="1800" dirty="0"/>
          </a:p>
          <a:p>
            <a:r>
              <a:rPr lang="en-US" sz="1800" dirty="0"/>
              <a:t>AI beats Chrome Dino. </a:t>
            </a:r>
          </a:p>
          <a:p>
            <a:r>
              <a:rPr lang="en-US" sz="1800" dirty="0" err="1"/>
              <a:t>Kísérletezés</a:t>
            </a:r>
            <a:r>
              <a:rPr lang="en-US" sz="1800" dirty="0"/>
              <a:t> a Q </a:t>
            </a:r>
            <a:r>
              <a:rPr lang="en-US" sz="1800" dirty="0" err="1"/>
              <a:t>learninggel</a:t>
            </a:r>
            <a:r>
              <a:rPr lang="en-US" sz="1800" dirty="0"/>
              <a:t>,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algoritmust</a:t>
            </a:r>
            <a:r>
              <a:rPr lang="en-US" sz="1800" dirty="0"/>
              <a:t> </a:t>
            </a:r>
            <a:r>
              <a:rPr lang="en-US" sz="1800" dirty="0" err="1"/>
              <a:t>alapjaitól</a:t>
            </a:r>
            <a:r>
              <a:rPr lang="en-US" sz="1800" dirty="0"/>
              <a:t> </a:t>
            </a:r>
            <a:r>
              <a:rPr lang="en-US" sz="1800" dirty="0" err="1"/>
              <a:t>felépíteni</a:t>
            </a:r>
            <a:endParaRPr lang="en-US" sz="1800" dirty="0"/>
          </a:p>
          <a:p>
            <a:r>
              <a:rPr lang="en-US" sz="1800" dirty="0" err="1"/>
              <a:t>Cél</a:t>
            </a:r>
            <a:r>
              <a:rPr lang="en-US" sz="1800" dirty="0"/>
              <a:t>: Q-learning </a:t>
            </a:r>
            <a:r>
              <a:rPr lang="en-US" sz="1800" dirty="0" err="1"/>
              <a:t>sikeres</a:t>
            </a:r>
            <a:r>
              <a:rPr lang="en-US" sz="1800" dirty="0"/>
              <a:t> </a:t>
            </a:r>
            <a:r>
              <a:rPr lang="en-US" sz="1800" dirty="0" err="1"/>
              <a:t>implementálása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0DA98-6603-46D7-BCE4-4001912A7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570" y="2438400"/>
            <a:ext cx="4412191" cy="31228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7E972-9E4E-4796-ACFF-4472F794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8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186A-ED03-4B73-BBE6-E45A08FA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ELŐZŐ MEGOLDÁSOK - INFORMÁCIÓSZERZÉS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44BDA-F826-4B70-AF1D-E6D840857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754" y="4544043"/>
            <a:ext cx="7935246" cy="1781419"/>
          </a:xfrm>
        </p:spPr>
        <p:txBody>
          <a:bodyPr>
            <a:normAutofit/>
          </a:bodyPr>
          <a:lstStyle/>
          <a:p>
            <a:r>
              <a:rPr lang="en-US" sz="1400" b="0" i="0" dirty="0" err="1">
                <a:effectLst/>
                <a:latin typeface="Arial" panose="020B0604020202020204" pitchFamily="34" charset="0"/>
              </a:rPr>
              <a:t>Péter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Almási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Róbert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Moni, and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Bálint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Gyires-Tóth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. Robust reinforcement learning-based</a:t>
            </a:r>
            <a:br>
              <a:rPr lang="en-US" sz="1400" dirty="0"/>
            </a:br>
            <a:r>
              <a:rPr lang="en-US" sz="1400" b="0" i="0" dirty="0">
                <a:effectLst/>
                <a:latin typeface="Arial" panose="020B0604020202020204" pitchFamily="34" charset="0"/>
              </a:rPr>
              <a:t>autonomous driving agent for simulation and real world. In 2020 International Joint Conference</a:t>
            </a:r>
            <a:br>
              <a:rPr lang="en-US" sz="1400" dirty="0"/>
            </a:br>
            <a:r>
              <a:rPr lang="en-US" sz="1400" b="0" i="0" dirty="0">
                <a:effectLst/>
                <a:latin typeface="Arial" panose="020B0604020202020204" pitchFamily="34" charset="0"/>
              </a:rPr>
              <a:t>on Neural Networks (IJCNN), pages 1–8, 2020.</a:t>
            </a:r>
          </a:p>
          <a:p>
            <a:r>
              <a:rPr lang="en-US" sz="1400" b="0" i="0" dirty="0" err="1">
                <a:effectLst/>
                <a:latin typeface="Arial" panose="020B0604020202020204" pitchFamily="34" charset="0"/>
              </a:rPr>
              <a:t>András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Kalapos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Csaba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Gór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Róbert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Moni, and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István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Harmati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. Sim-to-real reinforcement</a:t>
            </a:r>
            <a:br>
              <a:rPr lang="en-US" sz="1400" dirty="0"/>
            </a:br>
            <a:r>
              <a:rPr lang="en-US" sz="1400" b="0" i="0" dirty="0">
                <a:effectLst/>
                <a:latin typeface="Arial" panose="020B0604020202020204" pitchFamily="34" charset="0"/>
              </a:rPr>
              <a:t>learning applied to end-to-end vehicle control. In 2020 23rd International Symposium on</a:t>
            </a:r>
            <a:br>
              <a:rPr lang="en-US" sz="1400" dirty="0"/>
            </a:br>
            <a:r>
              <a:rPr lang="en-US" sz="1400" b="0" i="0" dirty="0">
                <a:effectLst/>
                <a:latin typeface="Arial" panose="020B0604020202020204" pitchFamily="34" charset="0"/>
              </a:rPr>
              <a:t>Measurement and Control in Robotics (ISMCR), pages 1–6, 2020.</a:t>
            </a:r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56CDB9-FB3A-4C25-8F82-12C0D35672AE}"/>
              </a:ext>
            </a:extLst>
          </p:cNvPr>
          <p:cNvSpPr txBox="1">
            <a:spLocks/>
          </p:cNvSpPr>
          <p:nvPr/>
        </p:nvSpPr>
        <p:spPr>
          <a:xfrm>
            <a:off x="2269316" y="2408540"/>
            <a:ext cx="7200000" cy="3634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Alul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 </a:t>
            </a:r>
            <a:r>
              <a:rPr lang="en-US" dirty="0" err="1"/>
              <a:t>kutatási</a:t>
            </a:r>
            <a:r>
              <a:rPr lang="en-US" dirty="0"/>
              <a:t> </a:t>
            </a:r>
            <a:r>
              <a:rPr lang="en-US" dirty="0" err="1"/>
              <a:t>eredmények</a:t>
            </a:r>
            <a:r>
              <a:rPr lang="en-US" dirty="0"/>
              <a:t> </a:t>
            </a:r>
            <a:r>
              <a:rPr lang="en-US" dirty="0" err="1"/>
              <a:t>voltak</a:t>
            </a:r>
            <a:r>
              <a:rPr lang="en-US" dirty="0"/>
              <a:t> a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kiinduló</a:t>
            </a:r>
            <a:r>
              <a:rPr lang="en-US" dirty="0"/>
              <a:t> </a:t>
            </a:r>
            <a:r>
              <a:rPr lang="en-US" dirty="0" err="1"/>
              <a:t>pontok</a:t>
            </a:r>
            <a:endParaRPr lang="en-US" dirty="0"/>
          </a:p>
          <a:p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magunk</a:t>
            </a:r>
            <a:r>
              <a:rPr lang="en-US" dirty="0"/>
              <a:t> </a:t>
            </a:r>
            <a:r>
              <a:rPr lang="en-US" dirty="0" err="1"/>
              <a:t>által</a:t>
            </a:r>
            <a:r>
              <a:rPr lang="en-US" dirty="0"/>
              <a:t> </a:t>
            </a:r>
            <a:r>
              <a:rPr lang="en-US" dirty="0" err="1"/>
              <a:t>implementált</a:t>
            </a:r>
            <a:r>
              <a:rPr lang="en-US" dirty="0"/>
              <a:t> </a:t>
            </a:r>
            <a:r>
              <a:rPr lang="en-US" dirty="0" err="1"/>
              <a:t>algoritmussal</a:t>
            </a:r>
            <a:r>
              <a:rPr lang="en-US" dirty="0"/>
              <a:t> </a:t>
            </a:r>
            <a:r>
              <a:rPr lang="en-US" dirty="0" err="1"/>
              <a:t>akartunk</a:t>
            </a:r>
            <a:r>
              <a:rPr lang="en-US" dirty="0"/>
              <a:t> </a:t>
            </a:r>
            <a:r>
              <a:rPr lang="en-US" dirty="0" err="1"/>
              <a:t>dolgozni</a:t>
            </a:r>
            <a:endParaRPr lang="en-US" dirty="0"/>
          </a:p>
          <a:p>
            <a:r>
              <a:rPr lang="en-US" dirty="0"/>
              <a:t>Q-learning </a:t>
            </a:r>
            <a:r>
              <a:rPr lang="en-US" dirty="0" err="1"/>
              <a:t>kapcsán</a:t>
            </a:r>
            <a:r>
              <a:rPr lang="en-US" dirty="0"/>
              <a:t> </a:t>
            </a:r>
            <a:r>
              <a:rPr lang="en-US" dirty="0" err="1"/>
              <a:t>tanulmányok</a:t>
            </a:r>
            <a:r>
              <a:rPr lang="en-US" dirty="0"/>
              <a:t> </a:t>
            </a:r>
            <a:r>
              <a:rPr lang="en-US" dirty="0" err="1"/>
              <a:t>olvasása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83356-D3D2-42BD-A042-6C9ADC83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5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Rendszerterv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EFC805-97F5-4241-8F20-DFB3E02CF7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216956"/>
              </p:ext>
            </p:extLst>
          </p:nvPr>
        </p:nvGraphicFramePr>
        <p:xfrm>
          <a:off x="5821486" y="1890876"/>
          <a:ext cx="5520591" cy="417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8704EF-0C89-448B-9D47-4B3C54F6BCD6}"/>
              </a:ext>
            </a:extLst>
          </p:cNvPr>
          <p:cNvSpPr txBox="1">
            <a:spLocks/>
          </p:cNvSpPr>
          <p:nvPr/>
        </p:nvSpPr>
        <p:spPr>
          <a:xfrm>
            <a:off x="1328538" y="2162192"/>
            <a:ext cx="4668794" cy="3634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Minden </a:t>
            </a:r>
            <a:r>
              <a:rPr lang="en-US" dirty="0" err="1"/>
              <a:t>lépésben</a:t>
            </a:r>
            <a:r>
              <a:rPr lang="en-US" dirty="0"/>
              <a:t> </a:t>
            </a:r>
            <a:r>
              <a:rPr lang="en-US" dirty="0" err="1"/>
              <a:t>elmentjük</a:t>
            </a:r>
            <a:r>
              <a:rPr lang="en-US" dirty="0"/>
              <a:t> a </a:t>
            </a:r>
            <a:r>
              <a:rPr lang="en-US" dirty="0" err="1"/>
              <a:t>képernyőképet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kacsára</a:t>
            </a:r>
            <a:r>
              <a:rPr lang="en-US" dirty="0"/>
              <a:t> </a:t>
            </a:r>
            <a:r>
              <a:rPr lang="en-US" dirty="0" err="1"/>
              <a:t>rárukjuk</a:t>
            </a:r>
            <a:r>
              <a:rPr lang="en-US" dirty="0"/>
              <a:t> a ‘</a:t>
            </a:r>
            <a:r>
              <a:rPr lang="en-US" dirty="0" err="1"/>
              <a:t>szemüveget</a:t>
            </a:r>
            <a:r>
              <a:rPr lang="en-US" dirty="0"/>
              <a:t>’</a:t>
            </a:r>
          </a:p>
          <a:p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konvolúciós</a:t>
            </a:r>
            <a:r>
              <a:rPr lang="en-US" dirty="0"/>
              <a:t> </a:t>
            </a:r>
            <a:r>
              <a:rPr lang="en-US" dirty="0" err="1"/>
              <a:t>hálóval</a:t>
            </a:r>
            <a:r>
              <a:rPr lang="en-US" dirty="0"/>
              <a:t> </a:t>
            </a:r>
            <a:r>
              <a:rPr lang="en-US" dirty="0" err="1"/>
              <a:t>tanítjuk</a:t>
            </a:r>
            <a:r>
              <a:rPr lang="en-US" dirty="0"/>
              <a:t> a </a:t>
            </a:r>
            <a:r>
              <a:rPr lang="en-US" dirty="0" err="1"/>
              <a:t>rendszert</a:t>
            </a:r>
            <a:endParaRPr lang="en-US" dirty="0"/>
          </a:p>
          <a:p>
            <a:r>
              <a:rPr lang="en-US" dirty="0" err="1"/>
              <a:t>Rewardot</a:t>
            </a:r>
            <a:r>
              <a:rPr lang="en-US" dirty="0"/>
              <a:t> </a:t>
            </a:r>
            <a:r>
              <a:rPr lang="en-US" dirty="0" err="1"/>
              <a:t>számolunk</a:t>
            </a:r>
            <a:endParaRPr lang="en-US" dirty="0"/>
          </a:p>
          <a:p>
            <a:r>
              <a:rPr lang="en-US" dirty="0" err="1"/>
              <a:t>Meghatározzuk</a:t>
            </a:r>
            <a:r>
              <a:rPr lang="en-US" dirty="0"/>
              <a:t> a </a:t>
            </a:r>
            <a:r>
              <a:rPr lang="en-US" dirty="0" err="1"/>
              <a:t>legjobb</a:t>
            </a:r>
            <a:r>
              <a:rPr lang="en-US" dirty="0"/>
              <a:t> </a:t>
            </a:r>
            <a:r>
              <a:rPr lang="en-US" dirty="0" err="1"/>
              <a:t>kimenetelt</a:t>
            </a:r>
            <a:endParaRPr lang="en-US" dirty="0"/>
          </a:p>
          <a:p>
            <a:r>
              <a:rPr lang="en-US" dirty="0" err="1"/>
              <a:t>Visszaadjuk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dirty="0" err="1"/>
              <a:t>rendszernek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3F1B7-3D97-4146-9C68-B0B5ABDC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4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9B74-A27B-47DD-87D0-1CF0F2CE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‘</a:t>
            </a:r>
            <a:r>
              <a:rPr lang="en-US" dirty="0" err="1"/>
              <a:t>szemüveg</a:t>
            </a:r>
            <a:r>
              <a:rPr lang="en-US" dirty="0"/>
              <a:t>’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3A5CA-773A-4D21-A7D3-A3DD723AE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21358"/>
            <a:ext cx="11029615" cy="3634486"/>
          </a:xfrm>
        </p:spPr>
        <p:txBody>
          <a:bodyPr anchor="t"/>
          <a:lstStyle/>
          <a:p>
            <a:r>
              <a:rPr lang="en-US" dirty="0"/>
              <a:t>A </a:t>
            </a:r>
            <a:r>
              <a:rPr lang="en-US" dirty="0" err="1"/>
              <a:t>hatékony</a:t>
            </a:r>
            <a:r>
              <a:rPr lang="en-US" dirty="0"/>
              <a:t> </a:t>
            </a:r>
            <a:r>
              <a:rPr lang="en-US" dirty="0" err="1"/>
              <a:t>tanítás</a:t>
            </a:r>
            <a:r>
              <a:rPr lang="en-US" dirty="0"/>
              <a:t> </a:t>
            </a:r>
            <a:r>
              <a:rPr lang="en-US" dirty="0" err="1"/>
              <a:t>érdekében</a:t>
            </a:r>
            <a:r>
              <a:rPr lang="en-US" dirty="0"/>
              <a:t> a </a:t>
            </a:r>
            <a:r>
              <a:rPr lang="en-US" dirty="0" err="1"/>
              <a:t>képeket</a:t>
            </a:r>
            <a:r>
              <a:rPr lang="en-US" dirty="0"/>
              <a:t> </a:t>
            </a:r>
            <a:r>
              <a:rPr lang="en-US" dirty="0" err="1"/>
              <a:t>feldolgozzuk</a:t>
            </a:r>
            <a:endParaRPr lang="en-US" dirty="0"/>
          </a:p>
          <a:p>
            <a:r>
              <a:rPr lang="en-US" dirty="0" err="1"/>
              <a:t>Szegmentáljuk</a:t>
            </a:r>
            <a:r>
              <a:rPr lang="en-US" dirty="0"/>
              <a:t> a </a:t>
            </a:r>
            <a:r>
              <a:rPr lang="en-US" dirty="0" err="1"/>
              <a:t>felfestett</a:t>
            </a:r>
            <a:r>
              <a:rPr lang="en-US" dirty="0"/>
              <a:t> </a:t>
            </a:r>
            <a:r>
              <a:rPr lang="en-US" dirty="0" err="1"/>
              <a:t>vonalakat</a:t>
            </a:r>
            <a:r>
              <a:rPr lang="en-US" dirty="0"/>
              <a:t> – R/B </a:t>
            </a:r>
            <a:r>
              <a:rPr lang="en-US" dirty="0" err="1"/>
              <a:t>csatorna</a:t>
            </a:r>
            <a:endParaRPr lang="en-US" dirty="0"/>
          </a:p>
          <a:p>
            <a:r>
              <a:rPr lang="en-US" dirty="0" err="1"/>
              <a:t>Átméretezés</a:t>
            </a:r>
            <a:r>
              <a:rPr lang="en-US" dirty="0"/>
              <a:t>, </a:t>
            </a:r>
            <a:r>
              <a:rPr lang="en-US" dirty="0" err="1"/>
              <a:t>normalizálás</a:t>
            </a:r>
            <a:r>
              <a:rPr lang="en-US" dirty="0"/>
              <a:t>: 80x60 pixel</a:t>
            </a:r>
          </a:p>
          <a:p>
            <a:r>
              <a:rPr lang="en-US" dirty="0" err="1"/>
              <a:t>Bővítési</a:t>
            </a:r>
            <a:r>
              <a:rPr lang="en-US" dirty="0"/>
              <a:t> </a:t>
            </a:r>
            <a:r>
              <a:rPr lang="en-US" dirty="0" err="1"/>
              <a:t>lehetőség</a:t>
            </a:r>
            <a:r>
              <a:rPr lang="en-US" dirty="0"/>
              <a:t>: </a:t>
            </a:r>
            <a:r>
              <a:rPr lang="en-US" dirty="0" err="1"/>
              <a:t>akadályok</a:t>
            </a:r>
            <a:r>
              <a:rPr lang="en-US" dirty="0"/>
              <a:t> </a:t>
            </a:r>
            <a:r>
              <a:rPr lang="en-US" dirty="0" err="1"/>
              <a:t>szegmentálása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EC184-1244-4FBF-8479-1C20DEEC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r>
              <a:rPr lang="en-US"/>
              <a:t>/sok</a:t>
            </a:r>
            <a:endParaRPr lang="en-US" dirty="0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7E0A1022-A7C8-4C69-9A08-63B337F1C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817" y="1778701"/>
            <a:ext cx="4845981" cy="36344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4AF04C-60A5-46BE-87B4-13DC552C9C3F}"/>
              </a:ext>
            </a:extLst>
          </p:cNvPr>
          <p:cNvSpPr txBox="1">
            <a:spLocks/>
          </p:cNvSpPr>
          <p:nvPr/>
        </p:nvSpPr>
        <p:spPr>
          <a:xfrm>
            <a:off x="6353814" y="5152959"/>
            <a:ext cx="5871985" cy="178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effectLst/>
                <a:latin typeface="Arial" panose="020B0604020202020204" pitchFamily="34" charset="0"/>
              </a:rPr>
              <a:t>C.K. Chow and T. Kaneko. Boundary detection of radiographic images by a threshold method. In</a:t>
            </a:r>
            <a:br>
              <a:rPr lang="en-US" sz="1400" dirty="0"/>
            </a:br>
            <a:r>
              <a:rPr lang="en-US" sz="1400" b="0" i="0" dirty="0" err="1">
                <a:effectLst/>
                <a:latin typeface="Arial" panose="020B0604020202020204" pitchFamily="34" charset="0"/>
              </a:rPr>
              <a:t>Satosi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Watanabe, editor, Frontiers of Pattern Recognition, pages 61–82. Academic Press, 1972.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985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1F63-59F3-4EF7-81D3-333CDD7F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CNN </a:t>
            </a:r>
            <a:r>
              <a:rPr lang="en-US" dirty="0" err="1"/>
              <a:t>hálózat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33FB8-7428-4A99-BEB6-22B6FA31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53059"/>
            <a:ext cx="6285600" cy="2795425"/>
          </a:xfrm>
        </p:spPr>
        <p:txBody>
          <a:bodyPr anchor="t"/>
          <a:lstStyle/>
          <a:p>
            <a:r>
              <a:rPr lang="en-US" dirty="0" err="1"/>
              <a:t>Vizuális</a:t>
            </a:r>
            <a:r>
              <a:rPr lang="en-US" dirty="0"/>
              <a:t> </a:t>
            </a:r>
            <a:r>
              <a:rPr lang="en-US" dirty="0" err="1"/>
              <a:t>környezet</a:t>
            </a:r>
            <a:r>
              <a:rPr lang="en-US" dirty="0"/>
              <a:t>: </a:t>
            </a:r>
            <a:r>
              <a:rPr lang="en-US" dirty="0" err="1"/>
              <a:t>konvolúciós</a:t>
            </a:r>
            <a:r>
              <a:rPr lang="en-US" dirty="0"/>
              <a:t> </a:t>
            </a:r>
            <a:r>
              <a:rPr lang="en-US" dirty="0" err="1"/>
              <a:t>háló</a:t>
            </a:r>
            <a:r>
              <a:rPr lang="en-US" dirty="0"/>
              <a:t> </a:t>
            </a:r>
          </a:p>
          <a:p>
            <a:r>
              <a:rPr lang="en-US" dirty="0"/>
              <a:t>Max pooling </a:t>
            </a:r>
            <a:r>
              <a:rPr lang="en-US" dirty="0" err="1"/>
              <a:t>hatása</a:t>
            </a:r>
            <a:r>
              <a:rPr lang="en-US" dirty="0"/>
              <a:t>: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feltétlenül</a:t>
            </a:r>
            <a:r>
              <a:rPr lang="en-US" dirty="0"/>
              <a:t> </a:t>
            </a:r>
            <a:r>
              <a:rPr lang="en-US" dirty="0" err="1"/>
              <a:t>javít</a:t>
            </a:r>
            <a:r>
              <a:rPr lang="en-US" dirty="0"/>
              <a:t> a </a:t>
            </a:r>
            <a:r>
              <a:rPr lang="en-US" dirty="0" err="1"/>
              <a:t>hálón</a:t>
            </a:r>
            <a:endParaRPr lang="en-US" dirty="0"/>
          </a:p>
          <a:p>
            <a:r>
              <a:rPr lang="en-US" dirty="0" err="1"/>
              <a:t>Hiperparaméteroptimalizálás</a:t>
            </a:r>
            <a:r>
              <a:rPr lang="en-US" dirty="0"/>
              <a:t>: </a:t>
            </a:r>
            <a:r>
              <a:rPr lang="en-US" dirty="0" err="1"/>
              <a:t>mekkora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a </a:t>
            </a:r>
            <a:r>
              <a:rPr lang="en-US" dirty="0" err="1"/>
              <a:t>háló</a:t>
            </a:r>
            <a:endParaRPr lang="en-US" dirty="0"/>
          </a:p>
          <a:p>
            <a:pPr lvl="1"/>
            <a:r>
              <a:rPr lang="en-US" dirty="0" err="1"/>
              <a:t>LeNet</a:t>
            </a:r>
            <a:r>
              <a:rPr lang="en-US" dirty="0"/>
              <a:t>: </a:t>
            </a:r>
            <a:r>
              <a:rPr lang="en-US" dirty="0" err="1"/>
              <a:t>LeCun</a:t>
            </a:r>
            <a:r>
              <a:rPr lang="en-US" dirty="0"/>
              <a:t>, Y., &amp; </a:t>
            </a:r>
            <a:r>
              <a:rPr lang="en-US" dirty="0" err="1"/>
              <a:t>Bengio</a:t>
            </a:r>
            <a:r>
              <a:rPr lang="en-US" dirty="0"/>
              <a:t>, Y. (1995). Convolutional networks for images, speech, and time series. The handbook of brain theory and neural networks, 3361(10), 1995.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038A-83BC-4D79-8839-D77FD5C2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r>
              <a:rPr lang="en-US"/>
              <a:t>/sok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1E7743-4EF0-4A2B-AA72-D30A2B18C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332" y="2119476"/>
            <a:ext cx="358190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0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18704EF-0C89-448B-9D47-4B3C54F6BC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2124468"/>
                <a:ext cx="5160185" cy="260906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060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Egy </a:t>
                </a:r>
                <a:r>
                  <a:rPr lang="en-US" dirty="0" err="1"/>
                  <a:t>szimulátoron</a:t>
                </a:r>
                <a:r>
                  <a:rPr lang="en-US" dirty="0"/>
                  <a:t> </a:t>
                </a:r>
                <a:r>
                  <a:rPr lang="en-US" dirty="0" err="1"/>
                  <a:t>belül</a:t>
                </a:r>
                <a:r>
                  <a:rPr lang="en-US" dirty="0"/>
                  <a:t> </a:t>
                </a:r>
                <a:r>
                  <a:rPr lang="en-US" dirty="0" err="1"/>
                  <a:t>dolgozunk</a:t>
                </a:r>
                <a:r>
                  <a:rPr lang="en-US" dirty="0"/>
                  <a:t>: gym-</a:t>
                </a:r>
                <a:r>
                  <a:rPr lang="en-US" dirty="0" err="1"/>
                  <a:t>duckietown</a:t>
                </a:r>
                <a:endParaRPr lang="en-US" dirty="0"/>
              </a:p>
              <a:p>
                <a:r>
                  <a:rPr lang="en-US" dirty="0"/>
                  <a:t>Q learning </a:t>
                </a:r>
                <a:r>
                  <a:rPr lang="en-US" dirty="0" err="1"/>
                  <a:t>alapja</a:t>
                </a:r>
                <a:r>
                  <a:rPr lang="en-US" dirty="0"/>
                  <a:t>: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𝑒𝑠𝑡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func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𝑑𝑖𝑠𝑐𝑜𝑢𝑛𝑡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Epsilon-greedy policy</a:t>
                </a:r>
                <a:endParaRPr lang="hu-HU" b="0" dirty="0"/>
              </a:p>
              <a:p>
                <a:r>
                  <a:rPr lang="hu-HU" dirty="0" err="1"/>
                  <a:t>Experience</a:t>
                </a:r>
                <a:r>
                  <a:rPr lang="hu-HU" dirty="0"/>
                  <a:t> </a:t>
                </a:r>
                <a:r>
                  <a:rPr lang="hu-HU" dirty="0" err="1"/>
                  <a:t>replay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18704EF-0C89-448B-9D47-4B3C54F6B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124468"/>
                <a:ext cx="5160185" cy="2609063"/>
              </a:xfrm>
              <a:prstGeom prst="rect">
                <a:avLst/>
              </a:prstGeom>
              <a:blipFill>
                <a:blip r:embed="rId3"/>
                <a:stretch>
                  <a:fillRect l="-354" t="-70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8841FA-88FE-4D89-98A7-3CA44C22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4931" y="5102431"/>
            <a:ext cx="6117055" cy="1504045"/>
          </a:xfrm>
        </p:spPr>
        <p:txBody>
          <a:bodyPr>
            <a:norm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Christopher JCH Watkins and Peter Dayan. Q-learning. Machine learning, 8(3-4):279–292,</a:t>
            </a:r>
            <a:br>
              <a:rPr lang="en-US" sz="1400" dirty="0"/>
            </a:br>
            <a:r>
              <a:rPr lang="en-US" sz="1400" b="0" i="0" dirty="0">
                <a:effectLst/>
                <a:latin typeface="Arial" panose="020B0604020202020204" pitchFamily="34" charset="0"/>
              </a:rPr>
              <a:t>1992</a:t>
            </a:r>
            <a:r>
              <a:rPr lang="en-US" sz="1400" dirty="0">
                <a:latin typeface="Arial" panose="020B0604020202020204" pitchFamily="34" charset="0"/>
              </a:rPr>
              <a:t>.</a:t>
            </a:r>
            <a:endParaRPr lang="en-US" sz="14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28984F-A54F-499E-BC5A-41FAB6E3D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986" y="1296516"/>
            <a:ext cx="2988822" cy="388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F27213-676F-4D4A-A11E-60032F4AC5F9}"/>
              </a:ext>
            </a:extLst>
          </p:cNvPr>
          <p:cNvSpPr txBox="1"/>
          <p:nvPr/>
        </p:nvSpPr>
        <p:spPr>
          <a:xfrm>
            <a:off x="8975031" y="5181984"/>
            <a:ext cx="2282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100" i="1" dirty="0"/>
              <a:t>Andrej Andrejevics Markov (matematikus, 1856–1922)</a:t>
            </a:r>
            <a:endParaRPr lang="en-US" sz="1100" i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395CD-BE35-4834-B15E-1FA98F37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r>
              <a:rPr lang="hu-HU" dirty="0"/>
              <a:t>/sok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5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2A31-AC59-487A-9C2C-21838D09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Nehézségek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DC8AD-A16D-47DC-9D6C-3E653A1CF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2831" y="1739859"/>
            <a:ext cx="4506622" cy="3634486"/>
          </a:xfrm>
        </p:spPr>
        <p:txBody>
          <a:bodyPr/>
          <a:lstStyle/>
          <a:p>
            <a:r>
              <a:rPr lang="en-US" dirty="0"/>
              <a:t>Q learning: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implementálás</a:t>
            </a:r>
            <a:endParaRPr lang="en-US" dirty="0"/>
          </a:p>
          <a:p>
            <a:r>
              <a:rPr lang="en-US" dirty="0" err="1"/>
              <a:t>Magasfokú</a:t>
            </a:r>
            <a:r>
              <a:rPr lang="en-US" dirty="0"/>
              <a:t> </a:t>
            </a:r>
            <a:r>
              <a:rPr lang="en-US" dirty="0" err="1"/>
              <a:t>sztochaszticitás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modellnek</a:t>
            </a:r>
            <a:r>
              <a:rPr lang="en-US" dirty="0"/>
              <a:t> </a:t>
            </a:r>
            <a:r>
              <a:rPr lang="en-US" dirty="0" err="1"/>
              <a:t>folyamatosan</a:t>
            </a:r>
            <a:r>
              <a:rPr lang="en-US" dirty="0"/>
              <a:t> </a:t>
            </a:r>
            <a:r>
              <a:rPr lang="en-US" dirty="0" err="1"/>
              <a:t>számolni</a:t>
            </a:r>
            <a:r>
              <a:rPr lang="en-US" dirty="0"/>
              <a:t> </a:t>
            </a:r>
            <a:r>
              <a:rPr lang="en-US" dirty="0" err="1"/>
              <a:t>kell</a:t>
            </a:r>
            <a:endParaRPr lang="en-US" dirty="0"/>
          </a:p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feltétlen</a:t>
            </a:r>
            <a:r>
              <a:rPr lang="en-US" dirty="0"/>
              <a:t> </a:t>
            </a:r>
            <a:r>
              <a:rPr lang="en-US" dirty="0" err="1"/>
              <a:t>optimális</a:t>
            </a:r>
            <a:r>
              <a:rPr lang="en-US" dirty="0"/>
              <a:t> a DT </a:t>
            </a:r>
            <a:r>
              <a:rPr lang="en-US" dirty="0" err="1"/>
              <a:t>környezetben</a:t>
            </a:r>
            <a:endParaRPr lang="en-US" dirty="0"/>
          </a:p>
          <a:p>
            <a:r>
              <a:rPr lang="en-US" dirty="0" err="1"/>
              <a:t>Hiperparaméteroptimalizálás</a:t>
            </a:r>
            <a:br>
              <a:rPr lang="en-US" dirty="0"/>
            </a:br>
            <a:r>
              <a:rPr lang="en-US" dirty="0"/>
              <a:t>learning rate, discount factor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25229-272A-46E9-A526-B6A2D499A2C4}"/>
              </a:ext>
            </a:extLst>
          </p:cNvPr>
          <p:cNvSpPr txBox="1">
            <a:spLocks/>
          </p:cNvSpPr>
          <p:nvPr/>
        </p:nvSpPr>
        <p:spPr>
          <a:xfrm>
            <a:off x="6822832" y="4967125"/>
            <a:ext cx="4787976" cy="150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 err="1">
                <a:effectLst/>
                <a:latin typeface="Arial" panose="020B0604020202020204" pitchFamily="34" charset="0"/>
              </a:rPr>
              <a:t>Eyal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Even-Dar,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Yishay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Mansour, and Peter Bartlett. Learning rates for q-learning. Journal of</a:t>
            </a:r>
            <a:br>
              <a:rPr lang="en-US" sz="1400" dirty="0"/>
            </a:br>
            <a:r>
              <a:rPr lang="en-US" sz="1400" b="0" i="0" dirty="0">
                <a:effectLst/>
                <a:latin typeface="Arial" panose="020B0604020202020204" pitchFamily="34" charset="0"/>
              </a:rPr>
              <a:t>machine learning Research, 5(1), 2003.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0EC36E-21AA-47C7-A263-E17BD2878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937" y="2056839"/>
            <a:ext cx="4239217" cy="4201111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BCEAB21-ADDE-42FE-9A9F-647560E1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r>
              <a:rPr lang="hu-HU" dirty="0"/>
              <a:t>/sok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5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716B-93A0-4EA9-8E07-0EBDC367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Eredmények</a:t>
            </a:r>
            <a:r>
              <a:rPr lang="en-US" dirty="0"/>
              <a:t>	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0D7E9BCC-37D5-4749-A8A7-610D9D823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7597" y="702691"/>
            <a:ext cx="3591458" cy="24596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28CC8-EA52-4796-8163-5825AFF6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r>
              <a:rPr lang="en-US"/>
              <a:t>/sok</a:t>
            </a:r>
            <a:endParaRPr lang="en-US" dirty="0"/>
          </a:p>
        </p:txBody>
      </p:sp>
      <p:pic>
        <p:nvPicPr>
          <p:cNvPr id="2050" name="Picture 2" descr="Nincs elérhető leírás.">
            <a:extLst>
              <a:ext uri="{FF2B5EF4-FFF2-40B4-BE49-F238E27FC236}">
                <a16:creationId xmlns:a16="http://schemas.microsoft.com/office/drawing/2014/main" id="{00724698-E084-4B72-A073-6288345CC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153" y="3288030"/>
            <a:ext cx="3956440" cy="296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6E54DCE-048A-4911-BB0C-9A263F1B3906}"/>
              </a:ext>
            </a:extLst>
          </p:cNvPr>
          <p:cNvSpPr txBox="1">
            <a:spLocks/>
          </p:cNvSpPr>
          <p:nvPr/>
        </p:nvSpPr>
        <p:spPr>
          <a:xfrm>
            <a:off x="2318167" y="1691840"/>
            <a:ext cx="4506622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Loss function: </a:t>
            </a:r>
            <a:r>
              <a:rPr lang="en-US" dirty="0" err="1"/>
              <a:t>konvergál</a:t>
            </a:r>
            <a:endParaRPr lang="en-US" dirty="0"/>
          </a:p>
          <a:p>
            <a:r>
              <a:rPr lang="en-US" dirty="0"/>
              <a:t>Reward: </a:t>
            </a:r>
            <a:r>
              <a:rPr lang="en-US" dirty="0" err="1"/>
              <a:t>törekedik</a:t>
            </a:r>
            <a:r>
              <a:rPr lang="en-US" dirty="0"/>
              <a:t> a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rewardra</a:t>
            </a:r>
            <a:endParaRPr lang="en-US" dirty="0"/>
          </a:p>
          <a:p>
            <a:r>
              <a:rPr lang="en-US" dirty="0" err="1"/>
              <a:t>Fejlesztési</a:t>
            </a:r>
            <a:r>
              <a:rPr lang="en-US" dirty="0"/>
              <a:t> </a:t>
            </a:r>
            <a:r>
              <a:rPr lang="en-US" dirty="0" err="1"/>
              <a:t>lehetőségek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megírt</a:t>
            </a:r>
            <a:r>
              <a:rPr lang="en-US" dirty="0"/>
              <a:t> </a:t>
            </a:r>
            <a:r>
              <a:rPr lang="en-US" dirty="0" err="1"/>
              <a:t>algoritmusok</a:t>
            </a:r>
            <a:endParaRPr lang="en-US" dirty="0"/>
          </a:p>
          <a:p>
            <a:pPr lvl="1"/>
            <a:r>
              <a:rPr lang="en-US" dirty="0" err="1"/>
              <a:t>Hiperparaméteroptimalizálás</a:t>
            </a:r>
            <a:endParaRPr lang="en-US" dirty="0"/>
          </a:p>
          <a:p>
            <a:pPr lvl="1"/>
            <a:r>
              <a:rPr lang="en-US" dirty="0" err="1"/>
              <a:t>További</a:t>
            </a:r>
            <a:r>
              <a:rPr lang="en-US" dirty="0"/>
              <a:t> </a:t>
            </a:r>
            <a:r>
              <a:rPr lang="en-US" dirty="0" err="1"/>
              <a:t>challengek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4CD386-EA7D-4067-90C5-E8BDA0EDEC89}"/>
              </a:ext>
            </a:extLst>
          </p:cNvPr>
          <p:cNvSpPr txBox="1">
            <a:spLocks/>
          </p:cNvSpPr>
          <p:nvPr/>
        </p:nvSpPr>
        <p:spPr>
          <a:xfrm>
            <a:off x="8810021" y="3162352"/>
            <a:ext cx="4789215" cy="3795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/>
              <a:t>loss function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br>
              <a:rPr lang="en-US" sz="1600" i="1" dirty="0"/>
            </a:b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    reward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518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{2E4AE97D-923F-4BA0-9C5E-78C8B15C2791}tf11964407_win32</Template>
  <TotalTime>570</TotalTime>
  <Words>529</Words>
  <Application>Microsoft Office PowerPoint</Application>
  <PresentationFormat>Widescreen</PresentationFormat>
  <Paragraphs>96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Franklin Gothic Book</vt:lpstr>
      <vt:lpstr>Franklin Gothic Demi</vt:lpstr>
      <vt:lpstr>Gill Sans MT</vt:lpstr>
      <vt:lpstr>Wingdings 2</vt:lpstr>
      <vt:lpstr>DividendVTI</vt:lpstr>
      <vt:lpstr>Önvezető autózás duckietown környezetben</vt:lpstr>
      <vt:lpstr>CÉLKITŰZÉSEK – MOTIVÁCIÓ </vt:lpstr>
      <vt:lpstr>ELŐZŐ MEGOLDÁSOK - INFORMÁCIÓSZERZÉS</vt:lpstr>
      <vt:lpstr>Rendszerterv</vt:lpstr>
      <vt:lpstr>A ‘szemüveg’ </vt:lpstr>
      <vt:lpstr>A CNN hálózat</vt:lpstr>
      <vt:lpstr>Q learning</vt:lpstr>
      <vt:lpstr>Nehézségek</vt:lpstr>
      <vt:lpstr> Eredmények </vt:lpstr>
      <vt:lpstr>Köszönjük a figyelmet!!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Önvezető autózás duckietown környezetben</dc:title>
  <dc:creator>Bence Monori</dc:creator>
  <cp:lastModifiedBy>Bence Monori</cp:lastModifiedBy>
  <cp:revision>6</cp:revision>
  <dcterms:created xsi:type="dcterms:W3CDTF">2021-12-13T20:30:54Z</dcterms:created>
  <dcterms:modified xsi:type="dcterms:W3CDTF">2021-12-14T19:48:35Z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