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59" r:id="rId6"/>
    <p:sldId id="266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5B882-D8A5-484C-9B35-6156E2573C8D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70B5E-0F5D-9A4D-8870-7E2D78E4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1/31/14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Multipath for Outbound Delay Reduction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Each switch has a default “next-hop” rule and TOS byte marking to fast </a:t>
            </a:r>
            <a:r>
              <a:rPr lang="en-US" altLang="zh-CN" dirty="0" err="1" smtClean="0"/>
              <a:t>fwd</a:t>
            </a:r>
            <a:r>
              <a:rPr lang="en-US" altLang="zh-CN" dirty="0" smtClean="0"/>
              <a:t> to proxy node</a:t>
            </a:r>
          </a:p>
          <a:p>
            <a:pPr lvl="1"/>
            <a:r>
              <a:rPr lang="en-US" altLang="zh-CN" dirty="0" smtClean="0"/>
              <a:t>One action of the rule: </a:t>
            </a:r>
            <a:r>
              <a:rPr lang="en-US" altLang="zh-CN" dirty="0" err="1" smtClean="0"/>
              <a:t>send_to_next_hop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“next hop” switch (probabilistically determined) sends the first packet to proxy with </a:t>
            </a:r>
            <a:r>
              <a:rPr lang="en-US" altLang="zh-CN" dirty="0" smtClean="0">
                <a:solidFill>
                  <a:srgbClr val="FF0000"/>
                </a:solidFill>
              </a:rPr>
              <a:t>input port number as part of the IPID field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Proxy sends </a:t>
            </a:r>
            <a:r>
              <a:rPr lang="en-US" altLang="zh-CN" dirty="0" err="1" smtClean="0"/>
              <a:t>packet_In</a:t>
            </a:r>
            <a:r>
              <a:rPr lang="en-US" altLang="zh-CN" dirty="0" smtClean="0"/>
              <a:t> message with IPID field to controller for path set up </a:t>
            </a:r>
          </a:p>
          <a:p>
            <a:r>
              <a:rPr lang="en-US" altLang="zh-CN" dirty="0" smtClean="0"/>
              <a:t>Controller setup multiple paths in parallel </a:t>
            </a:r>
          </a:p>
          <a:p>
            <a:r>
              <a:rPr lang="en-US" altLang="zh-CN" dirty="0" smtClean="0"/>
              <a:t>Core switch rule is simplified to reduce overhead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251520" y="1099468"/>
            <a:ext cx="3456384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7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03724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/>
          <p:cNvCxnSpPr/>
          <p:nvPr/>
        </p:nvCxnSpPr>
        <p:spPr>
          <a:xfrm>
            <a:off x="6660232" y="3125220"/>
            <a:ext cx="1152128" cy="4945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5179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/>
          <p:nvPr/>
        </p:nvCxnSpPr>
        <p:spPr>
          <a:xfrm flipV="1">
            <a:off x="4644008" y="883444"/>
            <a:ext cx="720080" cy="3240362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11" y="297202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4" y="2955322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>
            <a:endCxn id="61" idx="1"/>
          </p:cNvCxnSpPr>
          <p:nvPr/>
        </p:nvCxnSpPr>
        <p:spPr>
          <a:xfrm flipV="1">
            <a:off x="4788024" y="3115692"/>
            <a:ext cx="1254987" cy="73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3"/>
            <a:endCxn id="54" idx="1"/>
          </p:cNvCxnSpPr>
          <p:nvPr/>
        </p:nvCxnSpPr>
        <p:spPr>
          <a:xfrm>
            <a:off x="4745236" y="4195465"/>
            <a:ext cx="126692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1" idx="1"/>
          </p:cNvCxnSpPr>
          <p:nvPr/>
        </p:nvCxnSpPr>
        <p:spPr>
          <a:xfrm flipH="1">
            <a:off x="4716016" y="3115692"/>
            <a:ext cx="1326995" cy="10081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2" idx="3"/>
            <a:endCxn id="103" idx="1"/>
          </p:cNvCxnSpPr>
          <p:nvPr/>
        </p:nvCxnSpPr>
        <p:spPr>
          <a:xfrm>
            <a:off x="2030016" y="3544653"/>
            <a:ext cx="669776" cy="274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1"/>
          </p:cNvCxnSpPr>
          <p:nvPr/>
        </p:nvCxnSpPr>
        <p:spPr>
          <a:xfrm flipH="1">
            <a:off x="3275856" y="3098991"/>
            <a:ext cx="828288" cy="45127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588224" y="3619748"/>
            <a:ext cx="1224136" cy="6480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54" idx="1"/>
          </p:cNvCxnSpPr>
          <p:nvPr/>
        </p:nvCxnSpPr>
        <p:spPr>
          <a:xfrm>
            <a:off x="4751824" y="3132046"/>
            <a:ext cx="1260336" cy="106341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1" idx="0"/>
          </p:cNvCxnSpPr>
          <p:nvPr/>
        </p:nvCxnSpPr>
        <p:spPr>
          <a:xfrm flipH="1" flipV="1">
            <a:off x="5364088" y="883444"/>
            <a:ext cx="1053573" cy="208857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5" idx="2"/>
          </p:cNvCxnSpPr>
          <p:nvPr/>
        </p:nvCxnSpPr>
        <p:spPr>
          <a:xfrm flipH="1" flipV="1">
            <a:off x="5338101" y="890995"/>
            <a:ext cx="1059006" cy="3258424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85" idx="1"/>
          </p:cNvCxnSpPr>
          <p:nvPr/>
        </p:nvCxnSpPr>
        <p:spPr>
          <a:xfrm>
            <a:off x="3275856" y="3619748"/>
            <a:ext cx="720080" cy="57571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9" idx="0"/>
            <a:endCxn id="105" idx="2"/>
          </p:cNvCxnSpPr>
          <p:nvPr/>
        </p:nvCxnSpPr>
        <p:spPr>
          <a:xfrm flipV="1">
            <a:off x="4478794" y="890995"/>
            <a:ext cx="859307" cy="2064327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05" idx="2"/>
          </p:cNvCxnSpPr>
          <p:nvPr/>
        </p:nvCxnSpPr>
        <p:spPr>
          <a:xfrm flipV="1">
            <a:off x="3257966" y="890995"/>
            <a:ext cx="2080135" cy="2706494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707904" y="188640"/>
            <a:ext cx="3260393" cy="70235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644008" y="260648"/>
            <a:ext cx="144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pic>
        <p:nvPicPr>
          <p:cNvPr id="85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5179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59708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0372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2876370" y="3043684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3995936" y="3115692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14" name="Rectangle 113"/>
          <p:cNvSpPr/>
          <p:nvPr/>
        </p:nvSpPr>
        <p:spPr>
          <a:xfrm>
            <a:off x="6444208" y="3115692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16" name="Rectangle 115"/>
          <p:cNvSpPr/>
          <p:nvPr/>
        </p:nvSpPr>
        <p:spPr>
          <a:xfrm>
            <a:off x="3995936" y="3619748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7" name="Rectangle 116"/>
          <p:cNvSpPr/>
          <p:nvPr/>
        </p:nvSpPr>
        <p:spPr>
          <a:xfrm>
            <a:off x="6444208" y="3619748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25216"/>
              </p:ext>
            </p:extLst>
          </p:nvPr>
        </p:nvGraphicFramePr>
        <p:xfrm>
          <a:off x="747912" y="4716140"/>
          <a:ext cx="3200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780"/>
                <a:gridCol w="1154479"/>
                <a:gridCol w="130414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Switch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Match 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............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899592" y="3835772"/>
            <a:ext cx="1293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10.1.1.1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7524328" y="3979788"/>
            <a:ext cx="1293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10.2.2.2</a:t>
            </a:r>
            <a:endParaRPr lang="en-US" sz="1400" dirty="0"/>
          </a:p>
        </p:txBody>
      </p:sp>
      <p:sp>
        <p:nvSpPr>
          <p:cNvPr id="122" name="Notched Right Arrow 121"/>
          <p:cNvSpPr/>
          <p:nvPr/>
        </p:nvSpPr>
        <p:spPr>
          <a:xfrm rot="18466927">
            <a:off x="3266974" y="3050628"/>
            <a:ext cx="387927" cy="158833"/>
          </a:xfrm>
          <a:prstGeom prst="notch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059832" y="2924944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9512" y="1099468"/>
            <a:ext cx="3600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baseline="-25000" dirty="0"/>
              <a:t>1</a:t>
            </a:r>
            <a:r>
              <a:rPr lang="en-US" dirty="0" smtClean="0"/>
              <a:t> sends </a:t>
            </a:r>
            <a:r>
              <a:rPr lang="en-US" i="1" dirty="0" err="1"/>
              <a:t>p</a:t>
            </a:r>
            <a:r>
              <a:rPr lang="en-US" i="1" dirty="0" err="1" smtClean="0"/>
              <a:t>acket_in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Parallel </a:t>
            </a:r>
            <a:r>
              <a:rPr lang="en-US" i="1" dirty="0" err="1" smtClean="0"/>
              <a:t>flow_mod</a:t>
            </a:r>
            <a:r>
              <a:rPr lang="en-US" dirty="0" smtClean="0"/>
              <a:t> to 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table entries in 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3</a:t>
            </a:r>
            <a:r>
              <a:rPr lang="en-US" dirty="0" smtClean="0"/>
              <a:t>,S</a:t>
            </a:r>
            <a:r>
              <a:rPr lang="en-US" baseline="-25000" dirty="0" smtClean="0"/>
              <a:t>5</a:t>
            </a:r>
            <a:r>
              <a:rPr lang="en-US" dirty="0" smtClean="0"/>
              <a:t> for path P</a:t>
            </a:r>
            <a:r>
              <a:rPr lang="en-US" baseline="-25000" dirty="0" smtClean="0"/>
              <a:t>1 </a:t>
            </a:r>
            <a:r>
              <a:rPr lang="en-US" dirty="0" smtClean="0"/>
              <a:t>complete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table entries in S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 for Path P</a:t>
            </a:r>
            <a:r>
              <a:rPr lang="en-US" baseline="-25000" dirty="0" smtClean="0"/>
              <a:t>2</a:t>
            </a:r>
            <a:r>
              <a:rPr lang="en-US" dirty="0" smtClean="0"/>
              <a:t> will time out</a:t>
            </a:r>
            <a:endParaRPr lang="en-US" dirty="0"/>
          </a:p>
        </p:txBody>
      </p:sp>
      <p:sp>
        <p:nvSpPr>
          <p:cNvPr id="126" name="Notched Right Arrow 125"/>
          <p:cNvSpPr/>
          <p:nvPr/>
        </p:nvSpPr>
        <p:spPr>
          <a:xfrm rot="5400000">
            <a:off x="5026446" y="1049858"/>
            <a:ext cx="636934" cy="182365"/>
          </a:xfrm>
          <a:prstGeom prst="notched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860032" y="811436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19920" y="5796260"/>
            <a:ext cx="2048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Initial Flow Tables</a:t>
            </a:r>
            <a:endParaRPr lang="en-US" sz="2000" dirty="0"/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92365"/>
              </p:ext>
            </p:extLst>
          </p:nvPr>
        </p:nvGraphicFramePr>
        <p:xfrm>
          <a:off x="4716016" y="4411836"/>
          <a:ext cx="3960441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997"/>
                <a:gridCol w="1257017"/>
                <a:gridCol w="1944427"/>
              </a:tblGrid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Switch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Match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6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Forward</a:t>
                      </a:r>
                      <a:r>
                        <a:rPr lang="en-US" sz="1400" baseline="0" smtClean="0"/>
                        <a:t> to </a:t>
                      </a:r>
                      <a:r>
                        <a:rPr lang="en-US" sz="1600" b="1" smtClean="0"/>
                        <a:t>S</a:t>
                      </a:r>
                      <a:r>
                        <a:rPr lang="en-US" sz="1600" b="1" baseline="-2500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64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Forward to </a:t>
                      </a: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Forward to </a:t>
                      </a: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04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r>
                        <a:rPr lang="en-US" sz="1400" baseline="0" dirty="0" smtClean="0"/>
                        <a:t> to 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69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…………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7" name="Notched Right Arrow 136"/>
          <p:cNvSpPr/>
          <p:nvPr/>
        </p:nvSpPr>
        <p:spPr>
          <a:xfrm rot="1013770">
            <a:off x="3908935" y="5623737"/>
            <a:ext cx="821851" cy="181655"/>
          </a:xfrm>
          <a:prstGeom prst="notch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132288" y="5724252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1749376" y="2661976"/>
            <a:ext cx="5791200" cy="504375"/>
          </a:xfrm>
          <a:custGeom>
            <a:avLst/>
            <a:gdLst>
              <a:gd name="connsiteX0" fmla="*/ 0 w 5791200"/>
              <a:gd name="connsiteY0" fmla="*/ 461604 h 504375"/>
              <a:gd name="connsiteX1" fmla="*/ 1524000 w 5791200"/>
              <a:gd name="connsiteY1" fmla="*/ 461604 h 504375"/>
              <a:gd name="connsiteX2" fmla="*/ 2692400 w 5791200"/>
              <a:gd name="connsiteY2" fmla="*/ 17104 h 504375"/>
              <a:gd name="connsiteX3" fmla="*/ 5092700 w 5791200"/>
              <a:gd name="connsiteY3" fmla="*/ 118704 h 504375"/>
              <a:gd name="connsiteX4" fmla="*/ 5791200 w 5791200"/>
              <a:gd name="connsiteY4" fmla="*/ 372704 h 50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504375">
                <a:moveTo>
                  <a:pt x="0" y="461604"/>
                </a:moveTo>
                <a:cubicBezTo>
                  <a:pt x="537633" y="498645"/>
                  <a:pt x="1075267" y="535687"/>
                  <a:pt x="1524000" y="461604"/>
                </a:cubicBezTo>
                <a:cubicBezTo>
                  <a:pt x="1972733" y="387521"/>
                  <a:pt x="2097617" y="74254"/>
                  <a:pt x="2692400" y="17104"/>
                </a:cubicBezTo>
                <a:cubicBezTo>
                  <a:pt x="3287183" y="-40046"/>
                  <a:pt x="4576233" y="59437"/>
                  <a:pt x="5092700" y="118704"/>
                </a:cubicBezTo>
                <a:cubicBezTo>
                  <a:pt x="5609167" y="177971"/>
                  <a:pt x="5791200" y="372704"/>
                  <a:pt x="5791200" y="3727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372200" y="2323604"/>
            <a:ext cx="937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Path P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2" name="Rectangle 151"/>
          <p:cNvSpPr/>
          <p:nvPr/>
        </p:nvSpPr>
        <p:spPr>
          <a:xfrm>
            <a:off x="5508104" y="6425842"/>
            <a:ext cx="1958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Final Flow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encrypted-tbn1.gstatic.com/images?q=tbn:ANd9GcT77P69zyELkOBabFQFTO0dnZL4P5p99t_WA_GzQwDDJuCuzz9X8B-RW-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56474"/>
            <a:ext cx="928352" cy="9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40" y="1628800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708920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708920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3933056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21" y="3933056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stCxn id="5" idx="1"/>
            <a:endCxn id="6" idx="0"/>
          </p:cNvCxnSpPr>
          <p:nvPr/>
        </p:nvCxnSpPr>
        <p:spPr>
          <a:xfrm flipH="1">
            <a:off x="503548" y="1880828"/>
            <a:ext cx="828092" cy="828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0"/>
          </p:cNvCxnSpPr>
          <p:nvPr/>
        </p:nvCxnSpPr>
        <p:spPr>
          <a:xfrm flipH="1" flipV="1">
            <a:off x="477787" y="3231367"/>
            <a:ext cx="385801" cy="701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  <a:endCxn id="5" idx="3"/>
          </p:cNvCxnSpPr>
          <p:nvPr/>
        </p:nvCxnSpPr>
        <p:spPr>
          <a:xfrm flipH="1" flipV="1">
            <a:off x="1979712" y="1880828"/>
            <a:ext cx="900100" cy="828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</p:cNvCxnSpPr>
          <p:nvPr/>
        </p:nvCxnSpPr>
        <p:spPr>
          <a:xfrm flipH="1">
            <a:off x="2475757" y="3212976"/>
            <a:ext cx="404055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21" y="5297510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连接符 19"/>
          <p:cNvCxnSpPr>
            <a:stCxn id="9" idx="2"/>
            <a:endCxn id="18" idx="0"/>
          </p:cNvCxnSpPr>
          <p:nvPr/>
        </p:nvCxnSpPr>
        <p:spPr>
          <a:xfrm flipH="1">
            <a:off x="1694521" y="4437112"/>
            <a:ext cx="781236" cy="8603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>
            <a:off x="863588" y="4437112"/>
            <a:ext cx="830933" cy="8695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86" y="476672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>
            <a:stCxn id="23" idx="2"/>
            <a:endCxn id="5" idx="0"/>
          </p:cNvCxnSpPr>
          <p:nvPr/>
        </p:nvCxnSpPr>
        <p:spPr>
          <a:xfrm flipH="1">
            <a:off x="1655676" y="1046562"/>
            <a:ext cx="7810" cy="58223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2"/>
          </p:cNvCxnSpPr>
          <p:nvPr/>
        </p:nvCxnSpPr>
        <p:spPr>
          <a:xfrm flipH="1">
            <a:off x="827585" y="3212976"/>
            <a:ext cx="2052227" cy="729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0"/>
          </p:cNvCxnSpPr>
          <p:nvPr/>
        </p:nvCxnSpPr>
        <p:spPr>
          <a:xfrm flipH="1" flipV="1">
            <a:off x="477788" y="3231367"/>
            <a:ext cx="1997969" cy="701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45362" y="-27384"/>
            <a:ext cx="547260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Sw1 receives the packet pkt1, it marks the packet with TOS setting to fast </a:t>
            </a:r>
            <a:r>
              <a:rPr lang="en-US" dirty="0" err="1" smtClean="0"/>
              <a:t>fwd</a:t>
            </a:r>
            <a:r>
              <a:rPr lang="en-US" dirty="0" smtClean="0"/>
              <a:t> in data plane towards proxy.</a:t>
            </a:r>
          </a:p>
          <a:p>
            <a:pPr marL="342900" indent="-342900">
              <a:buAutoNum type="arabicPeriod"/>
            </a:pPr>
            <a:r>
              <a:rPr lang="en-US" dirty="0" smtClean="0"/>
              <a:t>Proxy sends the </a:t>
            </a:r>
            <a:r>
              <a:rPr lang="en-US" dirty="0" err="1" smtClean="0"/>
              <a:t>packet_in</a:t>
            </a:r>
            <a:r>
              <a:rPr lang="en-US" dirty="0" smtClean="0"/>
              <a:t> message with IPID field set with input port info to the controller </a:t>
            </a:r>
          </a:p>
          <a:p>
            <a:r>
              <a:rPr lang="en-US" dirty="0" smtClean="0"/>
              <a:t>3. Controller install rules into </a:t>
            </a:r>
            <a:r>
              <a:rPr lang="en-US" dirty="0" smtClean="0">
                <a:solidFill>
                  <a:srgbClr val="FF0000"/>
                </a:solidFill>
              </a:rPr>
              <a:t>sw1, sw3, sw5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 sw2, sw4 </a:t>
            </a:r>
          </a:p>
          <a:p>
            <a:r>
              <a:rPr lang="en-US" dirty="0" smtClean="0"/>
              <a:t>simultaneously (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/>
              <a:t>has higher priority, </a:t>
            </a:r>
            <a:r>
              <a:rPr lang="en-US" dirty="0" smtClean="0">
                <a:solidFill>
                  <a:srgbClr val="00B050"/>
                </a:solidFill>
              </a:rPr>
              <a:t>green </a:t>
            </a:r>
          </a:p>
          <a:p>
            <a:r>
              <a:rPr lang="en-US" dirty="0" smtClean="0"/>
              <a:t>Has lower priority)</a:t>
            </a:r>
          </a:p>
          <a:p>
            <a:r>
              <a:rPr lang="en-US" dirty="0" smtClean="0"/>
              <a:t>4.So potentially, there are two paths sw1 -&gt; sw3 -&gt;</a:t>
            </a:r>
          </a:p>
          <a:p>
            <a:r>
              <a:rPr lang="en-US" dirty="0" smtClean="0"/>
              <a:t>Sw5 (PATH1) and sw1 -&gt; sw2 -&gt; sw4 (PATH2). </a:t>
            </a:r>
          </a:p>
          <a:p>
            <a:r>
              <a:rPr lang="en-US" dirty="0" smtClean="0"/>
              <a:t>5. If controller receives barrier messages from every switch in PATH1, the controller will send PACKET_OUT message to sw1 then sw1 will send buffered pkt1 out. Subsequent packets will follow PATH1.</a:t>
            </a:r>
          </a:p>
          <a:p>
            <a:r>
              <a:rPr lang="en-US" dirty="0" smtClean="0"/>
              <a:t>6. If controller receives barrier messages from every switch in PATH2, the controller will send PACKET_OUT message to sw2 and then sw</a:t>
            </a:r>
            <a:r>
              <a:rPr lang="en-US" dirty="0"/>
              <a:t>2</a:t>
            </a:r>
            <a:r>
              <a:rPr lang="en-US" dirty="0" smtClean="0"/>
              <a:t> send pkt1 out, and ask sw1 to discard buffered pkt1. If later on all barrier messages from PATH1 arrives, packets will be switched to PATH1 from PATH2 </a:t>
            </a:r>
          </a:p>
          <a:p>
            <a:r>
              <a:rPr lang="en-US" dirty="0"/>
              <a:t>7</a:t>
            </a:r>
            <a:r>
              <a:rPr lang="en-US" dirty="0" smtClean="0"/>
              <a:t>. Redundant path is eliminated by “soft-timeout”. In 5., sw2 and sw4 rules are timed out. In 6., if PATH1 does not come back, sw1 (high priority rule), sw3 and sw5 will be timed out; if PATH1 Comes back, sw2, sw4 rules will be timed out.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it on the </a:t>
            </a:r>
            <a:r>
              <a:rPr lang="en-US" dirty="0" err="1" smtClean="0"/>
              <a:t>testbed</a:t>
            </a:r>
            <a:r>
              <a:rPr lang="en-US" dirty="0" smtClean="0"/>
              <a:t>. Does it make sense to simulate a network and show the gains?</a:t>
            </a:r>
          </a:p>
          <a:p>
            <a:r>
              <a:rPr lang="en-US" dirty="0" smtClean="0"/>
              <a:t>First, avoid PACKET_IN, just test the outbound latency reduction</a:t>
            </a:r>
          </a:p>
          <a:p>
            <a:pPr lvl="1"/>
            <a:r>
              <a:rPr lang="en-US" dirty="0" smtClean="0"/>
              <a:t>Compare with and without multipath idea</a:t>
            </a:r>
          </a:p>
          <a:p>
            <a:pPr lvl="1"/>
            <a:r>
              <a:rPr lang="en-US" dirty="0" smtClean="0"/>
              <a:t>Settings: change TCAM occupancy and installation rate; see which settings multipath helps</a:t>
            </a:r>
          </a:p>
          <a:p>
            <a:r>
              <a:rPr lang="en-US" dirty="0" smtClean="0"/>
              <a:t>Second, add PACKET_IN, does this make sense? It should be a fixed delay for both cases in the ideal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696" y="4725144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2348880"/>
            <a:ext cx="158417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 Offloading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976" y="3429000"/>
            <a:ext cx="158417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Optimal Rule Update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27784" y="5373216"/>
            <a:ext cx="0" cy="86409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96151" y="5445224"/>
            <a:ext cx="1330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Unmatched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Packets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259632" y="6237312"/>
            <a:ext cx="56886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Plane Hardware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2"/>
            <a:endCxn id="8" idx="0"/>
          </p:cNvCxnSpPr>
          <p:nvPr/>
        </p:nvCxnSpPr>
        <p:spPr>
          <a:xfrm>
            <a:off x="5148064" y="2996952"/>
            <a:ext cx="0" cy="432048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5148064" y="4077072"/>
            <a:ext cx="0" cy="158417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9632" y="1916832"/>
            <a:ext cx="568863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6"/>
          <p:cNvSpPr/>
          <p:nvPr/>
        </p:nvSpPr>
        <p:spPr>
          <a:xfrm>
            <a:off x="2267744" y="404664"/>
            <a:ext cx="3456384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148064" y="1412776"/>
            <a:ext cx="0" cy="936104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03648" y="2060848"/>
            <a:ext cx="115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067944" y="764704"/>
            <a:ext cx="165618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 Engineering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9648" y="476672"/>
            <a:ext cx="1748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solidFill>
                  <a:prstClr val="black"/>
                </a:solidFill>
              </a:rPr>
              <a:t>Controller App</a:t>
            </a:r>
          </a:p>
        </p:txBody>
      </p:sp>
      <p:sp>
        <p:nvSpPr>
          <p:cNvPr id="19" name="矩形 6"/>
          <p:cNvSpPr/>
          <p:nvPr/>
        </p:nvSpPr>
        <p:spPr>
          <a:xfrm>
            <a:off x="3635896" y="5661248"/>
            <a:ext cx="331236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Switch Agent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27784" y="4221088"/>
            <a:ext cx="0" cy="50405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03648" y="4293096"/>
            <a:ext cx="111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packet_in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0072" y="4437112"/>
            <a:ext cx="118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Flow_mod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696" y="4725144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Middlebox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2348880"/>
            <a:ext cx="158417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 Offloading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976" y="3429000"/>
            <a:ext cx="158417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Optimal Rule Update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2348880"/>
            <a:ext cx="158417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Multipath Probing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27784" y="5373216"/>
            <a:ext cx="0" cy="86409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96151" y="5445224"/>
            <a:ext cx="1330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Unmatched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Packets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259632" y="6237312"/>
            <a:ext cx="56886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Plane Hardware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5148064" y="2996952"/>
            <a:ext cx="720080" cy="432048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>
            <a:off x="4355976" y="2996952"/>
            <a:ext cx="792088" cy="432048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5148064" y="4077072"/>
            <a:ext cx="0" cy="158417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9632" y="1916832"/>
            <a:ext cx="568863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6"/>
          <p:cNvSpPr/>
          <p:nvPr/>
        </p:nvSpPr>
        <p:spPr>
          <a:xfrm>
            <a:off x="2267744" y="404664"/>
            <a:ext cx="3456384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995936" y="1412776"/>
            <a:ext cx="0" cy="50405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03648" y="2060848"/>
            <a:ext cx="115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067944" y="764704"/>
            <a:ext cx="165618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 Engineering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9648" y="476672"/>
            <a:ext cx="1748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solidFill>
                  <a:prstClr val="black"/>
                </a:solidFill>
              </a:rPr>
              <a:t>Controller App</a:t>
            </a:r>
          </a:p>
        </p:txBody>
      </p:sp>
      <p:sp>
        <p:nvSpPr>
          <p:cNvPr id="19" name="矩形 6"/>
          <p:cNvSpPr/>
          <p:nvPr/>
        </p:nvSpPr>
        <p:spPr>
          <a:xfrm>
            <a:off x="3635896" y="5661248"/>
            <a:ext cx="331236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Switch Agent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27784" y="4221088"/>
            <a:ext cx="0" cy="504056"/>
          </a:xfrm>
          <a:prstGeom prst="line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03648" y="4293096"/>
            <a:ext cx="111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packet_in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0072" y="4437112"/>
            <a:ext cx="118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Flow_mod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4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56445" y="587727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8135" y="5877272"/>
            <a:ext cx="4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2248533" y="587727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0223" y="5877272"/>
            <a:ext cx="4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56420" y="501317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8110" y="5013176"/>
            <a:ext cx="4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</a:t>
            </a:r>
            <a:r>
              <a:rPr lang="en-US" sz="2000" baseline="-25000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2248508" y="501317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67744" y="5013176"/>
            <a:ext cx="415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248533" y="422108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0223" y="4221088"/>
            <a:ext cx="4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2248558" y="335699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70248" y="3356992"/>
            <a:ext cx="4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cxnSp>
        <p:nvCxnSpPr>
          <p:cNvPr id="24" name="Straight Connector 23"/>
          <p:cNvCxnSpPr>
            <a:endCxn id="5" idx="0"/>
          </p:cNvCxnSpPr>
          <p:nvPr/>
        </p:nvCxnSpPr>
        <p:spPr>
          <a:xfrm flipH="1">
            <a:off x="1672469" y="5445224"/>
            <a:ext cx="25" cy="43204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64582" y="5445224"/>
            <a:ext cx="25" cy="43204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4"/>
            <a:endCxn id="18" idx="0"/>
          </p:cNvCxnSpPr>
          <p:nvPr/>
        </p:nvCxnSpPr>
        <p:spPr>
          <a:xfrm flipH="1">
            <a:off x="2464532" y="4653136"/>
            <a:ext cx="25" cy="360040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4"/>
            <a:endCxn id="20" idx="0"/>
          </p:cNvCxnSpPr>
          <p:nvPr/>
        </p:nvCxnSpPr>
        <p:spPr>
          <a:xfrm flipH="1">
            <a:off x="2464557" y="3789040"/>
            <a:ext cx="25" cy="43204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3"/>
            <a:endCxn id="16" idx="0"/>
          </p:cNvCxnSpPr>
          <p:nvPr/>
        </p:nvCxnSpPr>
        <p:spPr>
          <a:xfrm flipH="1">
            <a:off x="1672444" y="4589864"/>
            <a:ext cx="639361" cy="423312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752614" y="5877272"/>
            <a:ext cx="32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52614" y="5013176"/>
            <a:ext cx="32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52614" y="4293096"/>
            <a:ext cx="32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52614" y="3429000"/>
            <a:ext cx="32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96430" y="594928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96430" y="5085184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A</a:t>
            </a:r>
            <a:endParaRPr lang="en-US" dirty="0"/>
          </a:p>
        </p:txBody>
      </p:sp>
      <p:pic>
        <p:nvPicPr>
          <p:cNvPr id="45" name="Picture 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9" y="18898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72" y="17228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Connector 47"/>
          <p:cNvCxnSpPr>
            <a:endCxn id="46" idx="1"/>
          </p:cNvCxnSpPr>
          <p:nvPr/>
        </p:nvCxnSpPr>
        <p:spPr>
          <a:xfrm flipV="1">
            <a:off x="4139952" y="332656"/>
            <a:ext cx="1254987" cy="73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3"/>
            <a:endCxn id="45" idx="1"/>
          </p:cNvCxnSpPr>
          <p:nvPr/>
        </p:nvCxnSpPr>
        <p:spPr>
          <a:xfrm>
            <a:off x="4097164" y="1412429"/>
            <a:ext cx="126692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1"/>
          </p:cNvCxnSpPr>
          <p:nvPr/>
        </p:nvCxnSpPr>
        <p:spPr>
          <a:xfrm flipH="1">
            <a:off x="4067944" y="332656"/>
            <a:ext cx="1326995" cy="10081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1"/>
          </p:cNvCxnSpPr>
          <p:nvPr/>
        </p:nvCxnSpPr>
        <p:spPr>
          <a:xfrm flipH="1">
            <a:off x="2627784" y="315955"/>
            <a:ext cx="828288" cy="45127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5" idx="1"/>
          </p:cNvCxnSpPr>
          <p:nvPr/>
        </p:nvCxnSpPr>
        <p:spPr>
          <a:xfrm>
            <a:off x="4103752" y="349010"/>
            <a:ext cx="1260336" cy="106341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6" idx="1"/>
          </p:cNvCxnSpPr>
          <p:nvPr/>
        </p:nvCxnSpPr>
        <p:spPr>
          <a:xfrm>
            <a:off x="2627784" y="836712"/>
            <a:ext cx="720080" cy="57571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228299" y="260648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52435" y="332656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5756691" y="332656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3430769" y="1412776"/>
            <a:ext cx="38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5663468" y="1412776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11923092" y="2421235"/>
            <a:ext cx="1293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10.2.2.2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3950056" y="1751148"/>
            <a:ext cx="1482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(a) Topology</a:t>
            </a:r>
            <a:endParaRPr lang="en-US" sz="2000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2685480" y="23898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A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613472" y="959060"/>
            <a:ext cx="32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88438" y="6309320"/>
            <a:ext cx="2580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(b) Rules to install at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endParaRPr lang="en-US" sz="2000" baseline="-25000" dirty="0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68242"/>
              </p:ext>
            </p:extLst>
          </p:nvPr>
        </p:nvGraphicFramePr>
        <p:xfrm>
          <a:off x="4427984" y="2509621"/>
          <a:ext cx="3744416" cy="379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  <a:gridCol w="2808312"/>
              </a:tblGrid>
              <a:tr h="568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Switch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Rule (Match &amp; Action)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9192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9192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60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-250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60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-250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919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5919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-250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5919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</a:t>
                      </a:r>
                      <a:r>
                        <a:rPr lang="en-US" sz="1600" b="1" baseline="-25000" dirty="0" smtClean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919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-250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…………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5166364" y="6309320"/>
            <a:ext cx="2111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(c) Partition Result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563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251520" y="908720"/>
            <a:ext cx="3168352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7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645024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/>
          <p:cNvCxnSpPr/>
          <p:nvPr/>
        </p:nvCxnSpPr>
        <p:spPr>
          <a:xfrm>
            <a:off x="6660232" y="3366520"/>
            <a:ext cx="1152128" cy="4945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/>
          <p:nvPr/>
        </p:nvCxnSpPr>
        <p:spPr>
          <a:xfrm flipV="1">
            <a:off x="4644008" y="1124744"/>
            <a:ext cx="720080" cy="3240362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11" y="321332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4" y="3196622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>
            <a:endCxn id="61" idx="1"/>
          </p:cNvCxnSpPr>
          <p:nvPr/>
        </p:nvCxnSpPr>
        <p:spPr>
          <a:xfrm flipV="1">
            <a:off x="4788024" y="3356992"/>
            <a:ext cx="1254987" cy="73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3"/>
            <a:endCxn id="54" idx="1"/>
          </p:cNvCxnSpPr>
          <p:nvPr/>
        </p:nvCxnSpPr>
        <p:spPr>
          <a:xfrm>
            <a:off x="4745236" y="4436765"/>
            <a:ext cx="126692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1" idx="1"/>
          </p:cNvCxnSpPr>
          <p:nvPr/>
        </p:nvCxnSpPr>
        <p:spPr>
          <a:xfrm flipH="1">
            <a:off x="4716016" y="3356992"/>
            <a:ext cx="1326995" cy="10081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2" idx="3"/>
            <a:endCxn id="103" idx="1"/>
          </p:cNvCxnSpPr>
          <p:nvPr/>
        </p:nvCxnSpPr>
        <p:spPr>
          <a:xfrm>
            <a:off x="2030016" y="3785953"/>
            <a:ext cx="669776" cy="274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1"/>
          </p:cNvCxnSpPr>
          <p:nvPr/>
        </p:nvCxnSpPr>
        <p:spPr>
          <a:xfrm flipH="1">
            <a:off x="3275856" y="3340291"/>
            <a:ext cx="828288" cy="45127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588224" y="3861048"/>
            <a:ext cx="1224136" cy="6480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54" idx="1"/>
          </p:cNvCxnSpPr>
          <p:nvPr/>
        </p:nvCxnSpPr>
        <p:spPr>
          <a:xfrm>
            <a:off x="4751824" y="3373346"/>
            <a:ext cx="1260336" cy="106341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1" idx="0"/>
          </p:cNvCxnSpPr>
          <p:nvPr/>
        </p:nvCxnSpPr>
        <p:spPr>
          <a:xfrm flipH="1" flipV="1">
            <a:off x="5364088" y="1124744"/>
            <a:ext cx="1053573" cy="208857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5" idx="2"/>
          </p:cNvCxnSpPr>
          <p:nvPr/>
        </p:nvCxnSpPr>
        <p:spPr>
          <a:xfrm flipH="1" flipV="1">
            <a:off x="5338101" y="1132295"/>
            <a:ext cx="1059006" cy="3258424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85" idx="1"/>
          </p:cNvCxnSpPr>
          <p:nvPr/>
        </p:nvCxnSpPr>
        <p:spPr>
          <a:xfrm>
            <a:off x="3275856" y="3861048"/>
            <a:ext cx="720080" cy="57571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9" idx="0"/>
            <a:endCxn id="105" idx="2"/>
          </p:cNvCxnSpPr>
          <p:nvPr/>
        </p:nvCxnSpPr>
        <p:spPr>
          <a:xfrm flipV="1">
            <a:off x="4478794" y="1132295"/>
            <a:ext cx="859307" cy="2064327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05" idx="2"/>
          </p:cNvCxnSpPr>
          <p:nvPr/>
        </p:nvCxnSpPr>
        <p:spPr>
          <a:xfrm flipV="1">
            <a:off x="3257966" y="1132295"/>
            <a:ext cx="2080135" cy="2706494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707904" y="260648"/>
            <a:ext cx="3260393" cy="8716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644008" y="476672"/>
            <a:ext cx="144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pic>
        <p:nvPicPr>
          <p:cNvPr id="85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 descr="https://encrypted-tbn2.gstatic.com/images?q=tbn:ANd9GcQEFVQ2JGM9v2cg-2jWPwDJMsSMOZjLnjmD5X522UlStK7jFkrM8Y-P2_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914400" cy="5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2793466" y="3284984"/>
            <a:ext cx="554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sw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4017602" y="3356992"/>
            <a:ext cx="554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sw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14" name="Rectangle 113"/>
          <p:cNvSpPr/>
          <p:nvPr/>
        </p:nvSpPr>
        <p:spPr>
          <a:xfrm>
            <a:off x="6321858" y="3356992"/>
            <a:ext cx="554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sw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16" name="Rectangle 115"/>
          <p:cNvSpPr/>
          <p:nvPr/>
        </p:nvSpPr>
        <p:spPr>
          <a:xfrm>
            <a:off x="3995936" y="4437112"/>
            <a:ext cx="554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sw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7" name="Rectangle 116"/>
          <p:cNvSpPr/>
          <p:nvPr/>
        </p:nvSpPr>
        <p:spPr>
          <a:xfrm>
            <a:off x="6228184" y="4437112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sw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29586"/>
              </p:ext>
            </p:extLst>
          </p:nvPr>
        </p:nvGraphicFramePr>
        <p:xfrm>
          <a:off x="747912" y="4957440"/>
          <a:ext cx="32004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780"/>
                <a:gridCol w="1154479"/>
                <a:gridCol w="130414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Switch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Match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 to sw2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............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899592" y="4077072"/>
            <a:ext cx="1293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10.1.1.1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7524328" y="4221088"/>
            <a:ext cx="1293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10.2.2.2</a:t>
            </a:r>
            <a:endParaRPr lang="en-US" sz="1400" dirty="0"/>
          </a:p>
        </p:txBody>
      </p:sp>
      <p:sp>
        <p:nvSpPr>
          <p:cNvPr id="122" name="Notched Right Arrow 121"/>
          <p:cNvSpPr/>
          <p:nvPr/>
        </p:nvSpPr>
        <p:spPr>
          <a:xfrm rot="16823004">
            <a:off x="4347095" y="3914725"/>
            <a:ext cx="387927" cy="158833"/>
          </a:xfrm>
          <a:prstGeom prst="notch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139952" y="3789040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125" name="Rectangle 124"/>
          <p:cNvSpPr/>
          <p:nvPr/>
        </p:nvSpPr>
        <p:spPr>
          <a:xfrm>
            <a:off x="179512" y="908720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sends </a:t>
            </a:r>
            <a:r>
              <a:rPr lang="en-US" i="1" dirty="0" err="1"/>
              <a:t>p</a:t>
            </a:r>
            <a:r>
              <a:rPr lang="en-US" i="1" dirty="0" err="1" smtClean="0"/>
              <a:t>acket_in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sw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Parallel </a:t>
            </a:r>
            <a:r>
              <a:rPr lang="en-US" dirty="0" err="1" smtClean="0"/>
              <a:t>f</a:t>
            </a:r>
            <a:r>
              <a:rPr lang="en-US" i="1" dirty="0" err="1" smtClean="0"/>
              <a:t>low_mod</a:t>
            </a:r>
            <a:r>
              <a:rPr lang="en-US" dirty="0" smtClean="0"/>
              <a:t> to sw</a:t>
            </a:r>
            <a:r>
              <a:rPr lang="en-US" baseline="-25000" dirty="0" smtClean="0"/>
              <a:t>1</a:t>
            </a:r>
            <a:r>
              <a:rPr lang="en-US" dirty="0" smtClean="0"/>
              <a:t>,sw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/>
              <a:t> </a:t>
            </a:r>
            <a:r>
              <a:rPr lang="en-US" dirty="0" smtClean="0"/>
              <a:t>sw</a:t>
            </a:r>
            <a:r>
              <a:rPr lang="en-US" baseline="-25000" dirty="0" smtClean="0"/>
              <a:t>5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table entries in </a:t>
            </a:r>
            <a:r>
              <a:rPr lang="en-US" dirty="0"/>
              <a:t>sw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sw</a:t>
            </a:r>
            <a:r>
              <a:rPr lang="en-US" baseline="-25000" dirty="0" smtClean="0"/>
              <a:t>3</a:t>
            </a:r>
            <a:r>
              <a:rPr lang="en-US" dirty="0" smtClean="0"/>
              <a:t>,sw</a:t>
            </a:r>
            <a:r>
              <a:rPr lang="en-US" baseline="-25000" dirty="0" smtClean="0"/>
              <a:t>5</a:t>
            </a:r>
            <a:r>
              <a:rPr lang="en-US" dirty="0" smtClean="0"/>
              <a:t> for Path</a:t>
            </a:r>
            <a:r>
              <a:rPr lang="en-US" baseline="-25000" dirty="0" smtClean="0"/>
              <a:t>1 </a:t>
            </a:r>
            <a:r>
              <a:rPr lang="en-US" dirty="0" smtClean="0"/>
              <a:t>complete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low table entries in </a:t>
            </a:r>
            <a:r>
              <a:rPr lang="en-US" dirty="0"/>
              <a:t>sw</a:t>
            </a:r>
            <a:r>
              <a:rPr lang="en-US" baseline="-25000" dirty="0"/>
              <a:t>2</a:t>
            </a:r>
            <a:r>
              <a:rPr lang="en-US" dirty="0"/>
              <a:t>, sw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 for Path</a:t>
            </a:r>
            <a:r>
              <a:rPr lang="en-US" baseline="-25000" dirty="0"/>
              <a:t>2</a:t>
            </a:r>
            <a:r>
              <a:rPr lang="en-US" dirty="0" smtClean="0"/>
              <a:t> will time out</a:t>
            </a:r>
            <a:endParaRPr lang="en-US" dirty="0"/>
          </a:p>
        </p:txBody>
      </p:sp>
      <p:sp>
        <p:nvSpPr>
          <p:cNvPr id="126" name="Notched Right Arrow 125"/>
          <p:cNvSpPr/>
          <p:nvPr/>
        </p:nvSpPr>
        <p:spPr>
          <a:xfrm rot="5400000">
            <a:off x="5026446" y="1291158"/>
            <a:ext cx="636934" cy="182365"/>
          </a:xfrm>
          <a:prstGeom prst="notched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860032" y="1052736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9" name="Rectangle 128"/>
          <p:cNvSpPr/>
          <p:nvPr/>
        </p:nvSpPr>
        <p:spPr>
          <a:xfrm>
            <a:off x="819920" y="6037560"/>
            <a:ext cx="2048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Initial Flow Tables</a:t>
            </a:r>
            <a:endParaRPr lang="en-US" sz="2000" dirty="0"/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05157"/>
              </p:ext>
            </p:extLst>
          </p:nvPr>
        </p:nvGraphicFramePr>
        <p:xfrm>
          <a:off x="4708352" y="4885432"/>
          <a:ext cx="3744416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97"/>
                <a:gridCol w="1188452"/>
                <a:gridCol w="183836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Switch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Match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Forward</a:t>
                      </a:r>
                      <a:r>
                        <a:rPr lang="en-US" sz="1400" baseline="0" smtClean="0"/>
                        <a:t> to sw3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 to sw2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 to sw5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r>
                        <a:rPr lang="en-US" sz="1400" baseline="0" dirty="0" smtClean="0"/>
                        <a:t> to 10.2.2.2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…………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7" name="Notched Right Arrow 136"/>
          <p:cNvSpPr/>
          <p:nvPr/>
        </p:nvSpPr>
        <p:spPr>
          <a:xfrm rot="1013770">
            <a:off x="3908935" y="5865037"/>
            <a:ext cx="821851" cy="181655"/>
          </a:xfrm>
          <a:prstGeom prst="notch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132288" y="5965552"/>
            <a:ext cx="379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145" name="Freeform 144"/>
          <p:cNvSpPr/>
          <p:nvPr/>
        </p:nvSpPr>
        <p:spPr>
          <a:xfrm>
            <a:off x="1749376" y="2903276"/>
            <a:ext cx="5791200" cy="504375"/>
          </a:xfrm>
          <a:custGeom>
            <a:avLst/>
            <a:gdLst>
              <a:gd name="connsiteX0" fmla="*/ 0 w 5791200"/>
              <a:gd name="connsiteY0" fmla="*/ 461604 h 504375"/>
              <a:gd name="connsiteX1" fmla="*/ 1524000 w 5791200"/>
              <a:gd name="connsiteY1" fmla="*/ 461604 h 504375"/>
              <a:gd name="connsiteX2" fmla="*/ 2692400 w 5791200"/>
              <a:gd name="connsiteY2" fmla="*/ 17104 h 504375"/>
              <a:gd name="connsiteX3" fmla="*/ 5092700 w 5791200"/>
              <a:gd name="connsiteY3" fmla="*/ 118704 h 504375"/>
              <a:gd name="connsiteX4" fmla="*/ 5791200 w 5791200"/>
              <a:gd name="connsiteY4" fmla="*/ 372704 h 50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504375">
                <a:moveTo>
                  <a:pt x="0" y="461604"/>
                </a:moveTo>
                <a:cubicBezTo>
                  <a:pt x="537633" y="498645"/>
                  <a:pt x="1075267" y="535687"/>
                  <a:pt x="1524000" y="461604"/>
                </a:cubicBezTo>
                <a:cubicBezTo>
                  <a:pt x="1972733" y="387521"/>
                  <a:pt x="2097617" y="74254"/>
                  <a:pt x="2692400" y="17104"/>
                </a:cubicBezTo>
                <a:cubicBezTo>
                  <a:pt x="3287183" y="-40046"/>
                  <a:pt x="4576233" y="59437"/>
                  <a:pt x="5092700" y="118704"/>
                </a:cubicBezTo>
                <a:cubicBezTo>
                  <a:pt x="5609167" y="177971"/>
                  <a:pt x="5791200" y="372704"/>
                  <a:pt x="5791200" y="3727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22070" y="2581176"/>
            <a:ext cx="747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Path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06910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728</Words>
  <Application>Microsoft Macintosh PowerPoint</Application>
  <PresentationFormat>On-screen Show (4:3)</PresentationFormat>
  <Paragraphs>169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Multipath for Outbound Delay Reduction</vt:lpstr>
      <vt:lpstr>Mechanism</vt:lpstr>
      <vt:lpstr>PowerPoint Presentation</vt:lpstr>
      <vt:lpstr>PowerPoint Presentation</vt:lpstr>
      <vt:lpstr>Experiments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Redundancy &amp; label</dc:title>
  <dc:creator>John</dc:creator>
  <cp:lastModifiedBy>Li  Li</cp:lastModifiedBy>
  <cp:revision>90</cp:revision>
  <dcterms:created xsi:type="dcterms:W3CDTF">2013-12-17T01:45:10Z</dcterms:created>
  <dcterms:modified xsi:type="dcterms:W3CDTF">2014-01-31T07:41:38Z</dcterms:modified>
</cp:coreProperties>
</file>