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52" autoAdjust="0"/>
    <p:restoredTop sz="94036" autoAdjust="0"/>
  </p:normalViewPr>
  <p:slideViewPr>
    <p:cSldViewPr snapToGrid="0" snapToObjects="1">
      <p:cViewPr>
        <p:scale>
          <a:sx n="30" d="100"/>
          <a:sy n="30" d="100"/>
        </p:scale>
        <p:origin x="1008" y="-376"/>
      </p:cViewPr>
      <p:guideLst>
        <p:guide orient="horz" pos="9072"/>
        <p:guide pos="12096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01F12-87B4-FD43-A02C-97FA85FAEDEF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8E5E5-6180-824B-998D-A8276C31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8E5E5-6180-824B-998D-A8276C319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947788"/>
            <a:ext cx="3264408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6322040"/>
            <a:ext cx="2688336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03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7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3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0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74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41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3025" y="5073972"/>
            <a:ext cx="40611740" cy="1081401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7794" y="5073972"/>
            <a:ext cx="121195151" cy="1081401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8508983"/>
            <a:ext cx="32644080" cy="5720715"/>
          </a:xfrm>
        </p:spPr>
        <p:txBody>
          <a:bodyPr anchor="t"/>
          <a:lstStyle>
            <a:lvl1pPr algn="l">
              <a:defRPr sz="1635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2208197"/>
            <a:ext cx="32644080" cy="6300786"/>
          </a:xfrm>
        </p:spPr>
        <p:txBody>
          <a:bodyPr anchor="b"/>
          <a:lstStyle>
            <a:lvl1pPr marL="0" indent="0">
              <a:buNone/>
              <a:defRPr sz="8132">
                <a:solidFill>
                  <a:schemeClr val="tx1">
                    <a:tint val="75000"/>
                  </a:schemeClr>
                </a:solidFill>
              </a:defRPr>
            </a:lvl1pPr>
            <a:lvl2pPr marL="1867718" indent="0">
              <a:buNone/>
              <a:defRPr sz="7328">
                <a:solidFill>
                  <a:schemeClr val="tx1">
                    <a:tint val="75000"/>
                  </a:schemeClr>
                </a:solidFill>
              </a:defRPr>
            </a:lvl2pPr>
            <a:lvl3pPr marL="3735437" indent="0">
              <a:buNone/>
              <a:defRPr sz="6524">
                <a:solidFill>
                  <a:schemeClr val="tx1">
                    <a:tint val="75000"/>
                  </a:schemeClr>
                </a:solidFill>
              </a:defRPr>
            </a:lvl3pPr>
            <a:lvl4pPr marL="5603156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4pPr>
            <a:lvl5pPr marL="7470874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5pPr>
            <a:lvl6pPr marL="9338591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6pPr>
            <a:lvl7pPr marL="11206310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7pPr>
            <a:lvl8pPr marL="13074029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8pPr>
            <a:lvl9pPr marL="14941747" indent="0">
              <a:buNone/>
              <a:defRPr sz="5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7798" y="29570368"/>
            <a:ext cx="80903445" cy="83643786"/>
          </a:xfrm>
        </p:spPr>
        <p:txBody>
          <a:bodyPr/>
          <a:lstStyle>
            <a:lvl1pPr>
              <a:defRPr sz="11438"/>
            </a:lvl1pPr>
            <a:lvl2pPr>
              <a:defRPr sz="9830"/>
            </a:lvl2pPr>
            <a:lvl3pPr>
              <a:defRPr sz="8132"/>
            </a:lvl3pPr>
            <a:lvl4pPr>
              <a:defRPr sz="7328"/>
            </a:lvl4pPr>
            <a:lvl5pPr>
              <a:defRPr sz="7328"/>
            </a:lvl5pPr>
            <a:lvl6pPr>
              <a:defRPr sz="7328"/>
            </a:lvl6pPr>
            <a:lvl7pPr>
              <a:defRPr sz="7328"/>
            </a:lvl7pPr>
            <a:lvl8pPr>
              <a:defRPr sz="7328"/>
            </a:lvl8pPr>
            <a:lvl9pPr>
              <a:defRPr sz="73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71322" y="29570368"/>
            <a:ext cx="80903445" cy="83643786"/>
          </a:xfrm>
        </p:spPr>
        <p:txBody>
          <a:bodyPr/>
          <a:lstStyle>
            <a:lvl1pPr>
              <a:defRPr sz="11438"/>
            </a:lvl1pPr>
            <a:lvl2pPr>
              <a:defRPr sz="9830"/>
            </a:lvl2pPr>
            <a:lvl3pPr>
              <a:defRPr sz="8132"/>
            </a:lvl3pPr>
            <a:lvl4pPr>
              <a:defRPr sz="7328"/>
            </a:lvl4pPr>
            <a:lvl5pPr>
              <a:defRPr sz="7328"/>
            </a:lvl5pPr>
            <a:lvl6pPr>
              <a:defRPr sz="7328"/>
            </a:lvl6pPr>
            <a:lvl7pPr>
              <a:defRPr sz="7328"/>
            </a:lvl7pPr>
            <a:lvl8pPr>
              <a:defRPr sz="7328"/>
            </a:lvl8pPr>
            <a:lvl9pPr>
              <a:defRPr sz="73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447477"/>
            <a:ext cx="16968791" cy="2687001"/>
          </a:xfrm>
        </p:spPr>
        <p:txBody>
          <a:bodyPr anchor="b"/>
          <a:lstStyle>
            <a:lvl1pPr marL="0" indent="0">
              <a:buNone/>
              <a:defRPr sz="9830" b="1"/>
            </a:lvl1pPr>
            <a:lvl2pPr marL="1867718" indent="0">
              <a:buNone/>
              <a:defRPr sz="8132" b="1"/>
            </a:lvl2pPr>
            <a:lvl3pPr marL="3735437" indent="0">
              <a:buNone/>
              <a:defRPr sz="7328" b="1"/>
            </a:lvl3pPr>
            <a:lvl4pPr marL="5603156" indent="0">
              <a:buNone/>
              <a:defRPr sz="6524" b="1"/>
            </a:lvl4pPr>
            <a:lvl5pPr marL="7470874" indent="0">
              <a:buNone/>
              <a:defRPr sz="6524" b="1"/>
            </a:lvl5pPr>
            <a:lvl6pPr marL="9338591" indent="0">
              <a:buNone/>
              <a:defRPr sz="6524" b="1"/>
            </a:lvl6pPr>
            <a:lvl7pPr marL="11206310" indent="0">
              <a:buNone/>
              <a:defRPr sz="6524" b="1"/>
            </a:lvl7pPr>
            <a:lvl8pPr marL="13074029" indent="0">
              <a:buNone/>
              <a:defRPr sz="6524" b="1"/>
            </a:lvl8pPr>
            <a:lvl9pPr marL="14941747" indent="0">
              <a:buNone/>
              <a:defRPr sz="65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134478"/>
            <a:ext cx="16968791" cy="16595409"/>
          </a:xfrm>
        </p:spPr>
        <p:txBody>
          <a:bodyPr/>
          <a:lstStyle>
            <a:lvl1pPr>
              <a:defRPr sz="9830"/>
            </a:lvl1pPr>
            <a:lvl2pPr>
              <a:defRPr sz="8132"/>
            </a:lvl2pPr>
            <a:lvl3pPr>
              <a:defRPr sz="7328"/>
            </a:lvl3pPr>
            <a:lvl4pPr>
              <a:defRPr sz="6524"/>
            </a:lvl4pPr>
            <a:lvl5pPr>
              <a:defRPr sz="6524"/>
            </a:lvl5pPr>
            <a:lvl6pPr>
              <a:defRPr sz="6524"/>
            </a:lvl6pPr>
            <a:lvl7pPr>
              <a:defRPr sz="6524"/>
            </a:lvl7pPr>
            <a:lvl8pPr>
              <a:defRPr sz="6524"/>
            </a:lvl8pPr>
            <a:lvl9pPr>
              <a:defRPr sz="65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8" y="6447477"/>
            <a:ext cx="16975455" cy="2687001"/>
          </a:xfrm>
        </p:spPr>
        <p:txBody>
          <a:bodyPr anchor="b"/>
          <a:lstStyle>
            <a:lvl1pPr marL="0" indent="0">
              <a:buNone/>
              <a:defRPr sz="9830" b="1"/>
            </a:lvl1pPr>
            <a:lvl2pPr marL="1867718" indent="0">
              <a:buNone/>
              <a:defRPr sz="8132" b="1"/>
            </a:lvl2pPr>
            <a:lvl3pPr marL="3735437" indent="0">
              <a:buNone/>
              <a:defRPr sz="7328" b="1"/>
            </a:lvl3pPr>
            <a:lvl4pPr marL="5603156" indent="0">
              <a:buNone/>
              <a:defRPr sz="6524" b="1"/>
            </a:lvl4pPr>
            <a:lvl5pPr marL="7470874" indent="0">
              <a:buNone/>
              <a:defRPr sz="6524" b="1"/>
            </a:lvl5pPr>
            <a:lvl6pPr marL="9338591" indent="0">
              <a:buNone/>
              <a:defRPr sz="6524" b="1"/>
            </a:lvl6pPr>
            <a:lvl7pPr marL="11206310" indent="0">
              <a:buNone/>
              <a:defRPr sz="6524" b="1"/>
            </a:lvl7pPr>
            <a:lvl8pPr marL="13074029" indent="0">
              <a:buNone/>
              <a:defRPr sz="6524" b="1"/>
            </a:lvl8pPr>
            <a:lvl9pPr marL="14941747" indent="0">
              <a:buNone/>
              <a:defRPr sz="65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8" y="9134478"/>
            <a:ext cx="16975455" cy="16595409"/>
          </a:xfrm>
        </p:spPr>
        <p:txBody>
          <a:bodyPr/>
          <a:lstStyle>
            <a:lvl1pPr>
              <a:defRPr sz="9830"/>
            </a:lvl1pPr>
            <a:lvl2pPr>
              <a:defRPr sz="8132"/>
            </a:lvl2pPr>
            <a:lvl3pPr>
              <a:defRPr sz="7328"/>
            </a:lvl3pPr>
            <a:lvl4pPr>
              <a:defRPr sz="6524"/>
            </a:lvl4pPr>
            <a:lvl5pPr>
              <a:defRPr sz="6524"/>
            </a:lvl5pPr>
            <a:lvl6pPr>
              <a:defRPr sz="6524"/>
            </a:lvl6pPr>
            <a:lvl7pPr>
              <a:defRPr sz="6524"/>
            </a:lvl7pPr>
            <a:lvl8pPr>
              <a:defRPr sz="6524"/>
            </a:lvl8pPr>
            <a:lvl9pPr>
              <a:defRPr sz="65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146810"/>
            <a:ext cx="12634915" cy="4880610"/>
          </a:xfrm>
        </p:spPr>
        <p:txBody>
          <a:bodyPr anchor="b"/>
          <a:lstStyle>
            <a:lvl1pPr algn="l">
              <a:defRPr sz="81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146814"/>
            <a:ext cx="21469350" cy="24583074"/>
          </a:xfrm>
        </p:spPr>
        <p:txBody>
          <a:bodyPr/>
          <a:lstStyle>
            <a:lvl1pPr>
              <a:defRPr sz="13048"/>
            </a:lvl1pPr>
            <a:lvl2pPr>
              <a:defRPr sz="11438"/>
            </a:lvl2pPr>
            <a:lvl3pPr>
              <a:defRPr sz="9830"/>
            </a:lvl3pPr>
            <a:lvl4pPr>
              <a:defRPr sz="8132"/>
            </a:lvl4pPr>
            <a:lvl5pPr>
              <a:defRPr sz="8132"/>
            </a:lvl5pPr>
            <a:lvl6pPr>
              <a:defRPr sz="8132"/>
            </a:lvl6pPr>
            <a:lvl7pPr>
              <a:defRPr sz="8132"/>
            </a:lvl7pPr>
            <a:lvl8pPr>
              <a:defRPr sz="8132"/>
            </a:lvl8pPr>
            <a:lvl9pPr>
              <a:defRPr sz="81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027424"/>
            <a:ext cx="12634915" cy="19702464"/>
          </a:xfrm>
        </p:spPr>
        <p:txBody>
          <a:bodyPr/>
          <a:lstStyle>
            <a:lvl1pPr marL="0" indent="0">
              <a:buNone/>
              <a:defRPr sz="5720"/>
            </a:lvl1pPr>
            <a:lvl2pPr marL="1867718" indent="0">
              <a:buNone/>
              <a:defRPr sz="4915"/>
            </a:lvl2pPr>
            <a:lvl3pPr marL="3735437" indent="0">
              <a:buNone/>
              <a:defRPr sz="4112"/>
            </a:lvl3pPr>
            <a:lvl4pPr marL="5603156" indent="0">
              <a:buNone/>
              <a:defRPr sz="3664"/>
            </a:lvl4pPr>
            <a:lvl5pPr marL="7470874" indent="0">
              <a:buNone/>
              <a:defRPr sz="3664"/>
            </a:lvl5pPr>
            <a:lvl6pPr marL="9338591" indent="0">
              <a:buNone/>
              <a:defRPr sz="3664"/>
            </a:lvl6pPr>
            <a:lvl7pPr marL="11206310" indent="0">
              <a:buNone/>
              <a:defRPr sz="3664"/>
            </a:lvl7pPr>
            <a:lvl8pPr marL="13074029" indent="0">
              <a:buNone/>
              <a:defRPr sz="3664"/>
            </a:lvl8pPr>
            <a:lvl9pPr marL="14941747" indent="0">
              <a:buNone/>
              <a:defRPr sz="36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0162523"/>
            <a:ext cx="23042880" cy="2380299"/>
          </a:xfrm>
        </p:spPr>
        <p:txBody>
          <a:bodyPr anchor="b"/>
          <a:lstStyle>
            <a:lvl1pPr algn="l">
              <a:defRPr sz="81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2573655"/>
            <a:ext cx="23042880" cy="17282160"/>
          </a:xfrm>
        </p:spPr>
        <p:txBody>
          <a:bodyPr/>
          <a:lstStyle>
            <a:lvl1pPr marL="0" indent="0">
              <a:buNone/>
              <a:defRPr sz="13048"/>
            </a:lvl1pPr>
            <a:lvl2pPr marL="1867718" indent="0">
              <a:buNone/>
              <a:defRPr sz="11438"/>
            </a:lvl2pPr>
            <a:lvl3pPr marL="3735437" indent="0">
              <a:buNone/>
              <a:defRPr sz="9830"/>
            </a:lvl3pPr>
            <a:lvl4pPr marL="5603156" indent="0">
              <a:buNone/>
              <a:defRPr sz="8132"/>
            </a:lvl4pPr>
            <a:lvl5pPr marL="7470874" indent="0">
              <a:buNone/>
              <a:defRPr sz="8132"/>
            </a:lvl5pPr>
            <a:lvl6pPr marL="9338591" indent="0">
              <a:buNone/>
              <a:defRPr sz="8132"/>
            </a:lvl6pPr>
            <a:lvl7pPr marL="11206310" indent="0">
              <a:buNone/>
              <a:defRPr sz="8132"/>
            </a:lvl7pPr>
            <a:lvl8pPr marL="13074029" indent="0">
              <a:buNone/>
              <a:defRPr sz="8132"/>
            </a:lvl8pPr>
            <a:lvl9pPr marL="14941747" indent="0">
              <a:buNone/>
              <a:defRPr sz="81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22542822"/>
            <a:ext cx="23042880" cy="3380421"/>
          </a:xfrm>
        </p:spPr>
        <p:txBody>
          <a:bodyPr/>
          <a:lstStyle>
            <a:lvl1pPr marL="0" indent="0">
              <a:buNone/>
              <a:defRPr sz="5720"/>
            </a:lvl1pPr>
            <a:lvl2pPr marL="1867718" indent="0">
              <a:buNone/>
              <a:defRPr sz="4915"/>
            </a:lvl2pPr>
            <a:lvl3pPr marL="3735437" indent="0">
              <a:buNone/>
              <a:defRPr sz="4112"/>
            </a:lvl3pPr>
            <a:lvl4pPr marL="5603156" indent="0">
              <a:buNone/>
              <a:defRPr sz="3664"/>
            </a:lvl4pPr>
            <a:lvl5pPr marL="7470874" indent="0">
              <a:buNone/>
              <a:defRPr sz="3664"/>
            </a:lvl5pPr>
            <a:lvl6pPr marL="9338591" indent="0">
              <a:buNone/>
              <a:defRPr sz="3664"/>
            </a:lvl6pPr>
            <a:lvl7pPr marL="11206310" indent="0">
              <a:buNone/>
              <a:defRPr sz="3664"/>
            </a:lvl7pPr>
            <a:lvl8pPr marL="13074029" indent="0">
              <a:buNone/>
              <a:defRPr sz="3664"/>
            </a:lvl8pPr>
            <a:lvl9pPr marL="14941747" indent="0">
              <a:buNone/>
              <a:defRPr sz="36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720844"/>
            <a:ext cx="34564320" cy="1900904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6696673"/>
            <a:ext cx="8961120" cy="153352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4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9376-9517-1C4B-A8E0-9E030DABA68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6696673"/>
            <a:ext cx="12161520" cy="153352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4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6696673"/>
            <a:ext cx="8961120" cy="153352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4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97DB-645F-BC47-9664-A669760E5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7718" rtl="0" eaLnBrk="1" latinLnBrk="0" hangingPunct="1">
        <a:spcBef>
          <a:spcPct val="0"/>
        </a:spcBef>
        <a:buNone/>
        <a:defRPr sz="17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0789" indent="-1400789" algn="l" defTabSz="1867718" rtl="0" eaLnBrk="1" latinLnBrk="0" hangingPunct="1">
        <a:spcBef>
          <a:spcPct val="20000"/>
        </a:spcBef>
        <a:buFont typeface="Arial"/>
        <a:buChar char="•"/>
        <a:defRPr sz="13048" kern="1200">
          <a:solidFill>
            <a:schemeClr val="tx1"/>
          </a:solidFill>
          <a:latin typeface="+mn-lt"/>
          <a:ea typeface="+mn-ea"/>
          <a:cs typeface="+mn-cs"/>
        </a:defRPr>
      </a:lvl1pPr>
      <a:lvl2pPr marL="3035043" indent="-1167324" algn="l" defTabSz="1867718" rtl="0" eaLnBrk="1" latinLnBrk="0" hangingPunct="1">
        <a:spcBef>
          <a:spcPct val="20000"/>
        </a:spcBef>
        <a:buFont typeface="Arial"/>
        <a:buChar char="–"/>
        <a:defRPr sz="11438" kern="1200">
          <a:solidFill>
            <a:schemeClr val="tx1"/>
          </a:solidFill>
          <a:latin typeface="+mn-lt"/>
          <a:ea typeface="+mn-ea"/>
          <a:cs typeface="+mn-cs"/>
        </a:defRPr>
      </a:lvl2pPr>
      <a:lvl3pPr marL="4669296" indent="-933860" algn="l" defTabSz="1867718" rtl="0" eaLnBrk="1" latinLnBrk="0" hangingPunct="1">
        <a:spcBef>
          <a:spcPct val="20000"/>
        </a:spcBef>
        <a:buFont typeface="Arial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3pPr>
      <a:lvl4pPr marL="6537014" indent="-933860" algn="l" defTabSz="1867718" rtl="0" eaLnBrk="1" latinLnBrk="0" hangingPunct="1">
        <a:spcBef>
          <a:spcPct val="20000"/>
        </a:spcBef>
        <a:buFont typeface="Arial"/>
        <a:buChar char="–"/>
        <a:defRPr sz="8132" kern="1200">
          <a:solidFill>
            <a:schemeClr val="tx1"/>
          </a:solidFill>
          <a:latin typeface="+mn-lt"/>
          <a:ea typeface="+mn-ea"/>
          <a:cs typeface="+mn-cs"/>
        </a:defRPr>
      </a:lvl4pPr>
      <a:lvl5pPr marL="8404732" indent="-933860" algn="l" defTabSz="1867718" rtl="0" eaLnBrk="1" latinLnBrk="0" hangingPunct="1">
        <a:spcBef>
          <a:spcPct val="20000"/>
        </a:spcBef>
        <a:buFont typeface="Arial"/>
        <a:buChar char="»"/>
        <a:defRPr sz="8132" kern="1200">
          <a:solidFill>
            <a:schemeClr val="tx1"/>
          </a:solidFill>
          <a:latin typeface="+mn-lt"/>
          <a:ea typeface="+mn-ea"/>
          <a:cs typeface="+mn-cs"/>
        </a:defRPr>
      </a:lvl5pPr>
      <a:lvl6pPr marL="10272451" indent="-933860" algn="l" defTabSz="1867718" rtl="0" eaLnBrk="1" latinLnBrk="0" hangingPunct="1">
        <a:spcBef>
          <a:spcPct val="20000"/>
        </a:spcBef>
        <a:buFont typeface="Arial"/>
        <a:buChar char="•"/>
        <a:defRPr sz="8132" kern="1200">
          <a:solidFill>
            <a:schemeClr val="tx1"/>
          </a:solidFill>
          <a:latin typeface="+mn-lt"/>
          <a:ea typeface="+mn-ea"/>
          <a:cs typeface="+mn-cs"/>
        </a:defRPr>
      </a:lvl6pPr>
      <a:lvl7pPr marL="12140170" indent="-933860" algn="l" defTabSz="1867718" rtl="0" eaLnBrk="1" latinLnBrk="0" hangingPunct="1">
        <a:spcBef>
          <a:spcPct val="20000"/>
        </a:spcBef>
        <a:buFont typeface="Arial"/>
        <a:buChar char="•"/>
        <a:defRPr sz="8132" kern="1200">
          <a:solidFill>
            <a:schemeClr val="tx1"/>
          </a:solidFill>
          <a:latin typeface="+mn-lt"/>
          <a:ea typeface="+mn-ea"/>
          <a:cs typeface="+mn-cs"/>
        </a:defRPr>
      </a:lvl7pPr>
      <a:lvl8pPr marL="14007888" indent="-933860" algn="l" defTabSz="1867718" rtl="0" eaLnBrk="1" latinLnBrk="0" hangingPunct="1">
        <a:spcBef>
          <a:spcPct val="20000"/>
        </a:spcBef>
        <a:buFont typeface="Arial"/>
        <a:buChar char="•"/>
        <a:defRPr sz="8132" kern="1200">
          <a:solidFill>
            <a:schemeClr val="tx1"/>
          </a:solidFill>
          <a:latin typeface="+mn-lt"/>
          <a:ea typeface="+mn-ea"/>
          <a:cs typeface="+mn-cs"/>
        </a:defRPr>
      </a:lvl8pPr>
      <a:lvl9pPr marL="15875606" indent="-933860" algn="l" defTabSz="1867718" rtl="0" eaLnBrk="1" latinLnBrk="0" hangingPunct="1">
        <a:spcBef>
          <a:spcPct val="20000"/>
        </a:spcBef>
        <a:buFont typeface="Arial"/>
        <a:buChar char="•"/>
        <a:defRPr sz="8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1pPr>
      <a:lvl2pPr marL="1867718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2pPr>
      <a:lvl3pPr marL="3735437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3pPr>
      <a:lvl4pPr marL="5603156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4pPr>
      <a:lvl5pPr marL="7470874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5pPr>
      <a:lvl6pPr marL="9338591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6pPr>
      <a:lvl7pPr marL="11206310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7pPr>
      <a:lvl8pPr marL="13074029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8pPr>
      <a:lvl9pPr marL="14941747" algn="l" defTabSz="1867718" rtl="0" eaLnBrk="1" latinLnBrk="0" hangingPunct="1">
        <a:defRPr sz="7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0"/>
            <a:ext cx="38404799" cy="7079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711" tIns="40855" rIns="81711" bIns="40855" anchor="ctr"/>
          <a:lstStyle/>
          <a:p>
            <a:pPr algn="ctr">
              <a:defRPr/>
            </a:pPr>
            <a:endParaRPr lang="en-US" sz="7328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30629" y="695391"/>
            <a:ext cx="38404799" cy="15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9600" b="1" dirty="0"/>
              <a:t>Improving Latency and Burst-tolerance for </a:t>
            </a:r>
            <a:r>
              <a:rPr lang="en-US" sz="9600" b="1" dirty="0" smtClean="0"/>
              <a:t>Software Rate </a:t>
            </a:r>
            <a:r>
              <a:rPr lang="en-US" sz="9600" b="1" dirty="0"/>
              <a:t>Limiters</a:t>
            </a:r>
            <a:endParaRPr lang="en-US" sz="10367" dirty="0">
              <a:latin typeface="Palatino" charset="0"/>
              <a:cs typeface="Palatino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2858373"/>
            <a:ext cx="38404800" cy="8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4825" dirty="0">
                <a:latin typeface="Palatino" charset="0"/>
                <a:cs typeface="Palatino" charset="0"/>
              </a:rPr>
              <a:t>Keqiang He, </a:t>
            </a:r>
            <a:r>
              <a:rPr lang="en-US" sz="4825" dirty="0" err="1" smtClean="0">
                <a:latin typeface="Palatino" charset="0"/>
                <a:cs typeface="Palatino" charset="0"/>
              </a:rPr>
              <a:t>Weite</a:t>
            </a:r>
            <a:r>
              <a:rPr lang="en-US" sz="4825" dirty="0" smtClean="0">
                <a:latin typeface="Palatino" charset="0"/>
                <a:cs typeface="Palatino" charset="0"/>
              </a:rPr>
              <a:t> Qin, </a:t>
            </a:r>
            <a:r>
              <a:rPr lang="en-US" sz="4825" dirty="0" err="1" smtClean="0">
                <a:latin typeface="Palatino" charset="0"/>
                <a:cs typeface="Palatino" charset="0"/>
              </a:rPr>
              <a:t>Qiwei</a:t>
            </a:r>
            <a:r>
              <a:rPr lang="en-US" sz="4825" dirty="0" smtClean="0">
                <a:latin typeface="Palatino" charset="0"/>
                <a:cs typeface="Palatino" charset="0"/>
              </a:rPr>
              <a:t> Zhang, </a:t>
            </a:r>
            <a:r>
              <a:rPr lang="en-US" sz="4825" dirty="0" err="1" smtClean="0">
                <a:latin typeface="Palatino" charset="0"/>
                <a:cs typeface="Palatino" charset="0"/>
              </a:rPr>
              <a:t>Wenfei</a:t>
            </a:r>
            <a:r>
              <a:rPr lang="en-US" sz="4825" dirty="0" smtClean="0">
                <a:latin typeface="Palatino" charset="0"/>
                <a:cs typeface="Palatino" charset="0"/>
              </a:rPr>
              <a:t> Wu, </a:t>
            </a:r>
            <a:r>
              <a:rPr lang="en-US" sz="4825" dirty="0" err="1" smtClean="0">
                <a:latin typeface="Palatino" charset="0"/>
                <a:cs typeface="Palatino" charset="0"/>
              </a:rPr>
              <a:t>Junjie</a:t>
            </a:r>
            <a:r>
              <a:rPr lang="en-US" sz="4825" dirty="0" smtClean="0">
                <a:latin typeface="Palatino" charset="0"/>
                <a:cs typeface="Palatino" charset="0"/>
              </a:rPr>
              <a:t> Yang, </a:t>
            </a:r>
            <a:r>
              <a:rPr lang="en-US" sz="4825" dirty="0" smtClean="0">
                <a:latin typeface="Palatino" charset="0"/>
                <a:cs typeface="Palatino" charset="0"/>
              </a:rPr>
              <a:t>Tian Pan</a:t>
            </a:r>
            <a:r>
              <a:rPr lang="en-US" altLang="zh-CN" sz="4825" dirty="0" smtClean="0">
                <a:latin typeface="Palatino" charset="0"/>
                <a:cs typeface="Palatino" charset="0"/>
              </a:rPr>
              <a:t>, </a:t>
            </a:r>
            <a:r>
              <a:rPr lang="en-US" altLang="zh-CN" sz="4825" dirty="0" err="1" smtClean="0">
                <a:latin typeface="Palatino" charset="0"/>
                <a:cs typeface="Palatino" charset="0"/>
              </a:rPr>
              <a:t>Chengchen</a:t>
            </a:r>
            <a:r>
              <a:rPr lang="en-US" altLang="zh-CN" sz="4825" dirty="0" smtClean="0">
                <a:latin typeface="Palatino" charset="0"/>
                <a:cs typeface="Palatino" charset="0"/>
              </a:rPr>
              <a:t> Hu, Jiao Zhang, </a:t>
            </a:r>
            <a:r>
              <a:rPr lang="en-US" altLang="zh-CN" sz="4825" dirty="0" smtClean="0">
                <a:latin typeface="Palatino" charset="0"/>
                <a:cs typeface="Palatino" charset="0"/>
              </a:rPr>
              <a:t>Aditya </a:t>
            </a:r>
            <a:r>
              <a:rPr lang="en-US" altLang="zh-CN" sz="4825" dirty="0" err="1" smtClean="0">
                <a:latin typeface="Palatino" charset="0"/>
                <a:cs typeface="Palatino" charset="0"/>
              </a:rPr>
              <a:t>Akella</a:t>
            </a:r>
            <a:r>
              <a:rPr lang="en-US" altLang="zh-CN" sz="4825" dirty="0" smtClean="0">
                <a:latin typeface="Palatino" charset="0"/>
                <a:cs typeface="Palatino" charset="0"/>
              </a:rPr>
              <a:t> </a:t>
            </a:r>
            <a:r>
              <a:rPr lang="en-US" sz="4825" dirty="0" smtClean="0">
                <a:latin typeface="Palatino" charset="0"/>
                <a:cs typeface="Palatino" charset="0"/>
              </a:rPr>
              <a:t>and Ying Zhang</a:t>
            </a:r>
            <a:endParaRPr lang="en-US" sz="4825" dirty="0">
              <a:latin typeface="Palatino" charset="0"/>
              <a:cs typeface="Palatino" charset="0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124933" y="7838172"/>
            <a:ext cx="9073019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dirty="0">
                <a:latin typeface="Palatino" charset="0"/>
                <a:cs typeface="Palatino" charset="0"/>
              </a:rPr>
              <a:t>Introduction &amp; Motivation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75906" y="8877466"/>
            <a:ext cx="8988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4"/>
          <p:cNvSpPr txBox="1">
            <a:spLocks noChangeArrowheads="1"/>
          </p:cNvSpPr>
          <p:nvPr/>
        </p:nvSpPr>
        <p:spPr bwMode="auto">
          <a:xfrm>
            <a:off x="26401269" y="7838172"/>
            <a:ext cx="10717395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dirty="0">
                <a:latin typeface="Palatino" charset="0"/>
                <a:cs typeface="Palatino" charset="0"/>
              </a:rPr>
              <a:t>Evaluation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6401269" y="8877466"/>
            <a:ext cx="107173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34"/>
          <p:cNvSpPr txBox="1">
            <a:spLocks noChangeArrowheads="1"/>
          </p:cNvSpPr>
          <p:nvPr/>
        </p:nvSpPr>
        <p:spPr bwMode="auto">
          <a:xfrm>
            <a:off x="26293592" y="19937689"/>
            <a:ext cx="10932748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dirty="0">
                <a:latin typeface="Palatino" charset="0"/>
                <a:cs typeface="Palatino" charset="0"/>
              </a:rPr>
              <a:t>Conclusion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6344357" y="20944298"/>
            <a:ext cx="10932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11703352" y="24513691"/>
            <a:ext cx="13362401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dirty="0">
                <a:latin typeface="Palatino" charset="0"/>
                <a:cs typeface="Palatino" charset="0"/>
              </a:rPr>
              <a:t>Implementation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1703352" y="29327606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06337" y="18678613"/>
            <a:ext cx="12736685" cy="578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2849" indent="-612849">
              <a:buFont typeface="Arial"/>
              <a:buChar char="•"/>
            </a:pPr>
            <a:r>
              <a:rPr lang="en-US" sz="4000" dirty="0" smtClean="0">
                <a:latin typeface="Palatino" charset="0"/>
                <a:ea typeface="Palatino" charset="0"/>
                <a:cs typeface="Palatino" charset="0"/>
              </a:rPr>
              <a:t>DEM (Direct ECE Marking): directly set TCP ECE bit based on real time rate limiter queue length to reduce control loop latency and avoid segment-level marking. DEM relies on DCTCP and ECN</a:t>
            </a:r>
          </a:p>
          <a:p>
            <a:pPr marL="612849" indent="-612849">
              <a:buFont typeface="Arial"/>
              <a:buChar char="•"/>
            </a:pPr>
            <a:endParaRPr lang="en-US" sz="4000" dirty="0" smtClean="0">
              <a:latin typeface="Palatino" charset="0"/>
              <a:ea typeface="Palatino" charset="0"/>
              <a:cs typeface="Palatino" charset="0"/>
            </a:endParaRPr>
          </a:p>
          <a:p>
            <a:pPr marL="612849" indent="-612849">
              <a:buFont typeface="Arial"/>
              <a:buChar char="•"/>
            </a:pPr>
            <a:r>
              <a:rPr lang="en-US" sz="4000" dirty="0" smtClean="0">
                <a:latin typeface="Palatino" charset="0"/>
                <a:ea typeface="Palatino" charset="0"/>
                <a:cs typeface="Palatino" charset="0"/>
              </a:rPr>
              <a:t>Spring: Window-based congestion control algorithm (e.g., TIMELY) based on real time rate limiter queue length. Enforcing congestion control decisions using RWND. Spring satisfies all design requirements.</a:t>
            </a:r>
            <a:endParaRPr lang="en-US" sz="4000" dirty="0" smtClean="0">
              <a:latin typeface="Palatino"/>
              <a:cs typeface="Palatino"/>
            </a:endParaRPr>
          </a:p>
          <a:p>
            <a:endParaRPr lang="en-US" sz="983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697" y="8815733"/>
            <a:ext cx="8946179" cy="647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0707" indent="-510707">
              <a:buFont typeface="Arial"/>
              <a:buChar char="•"/>
            </a:pPr>
            <a:endParaRPr lang="en-US" sz="3932" dirty="0" smtClean="0">
              <a:latin typeface="Palatino"/>
              <a:cs typeface="Palatino"/>
            </a:endParaRPr>
          </a:p>
          <a:p>
            <a:pPr marL="510707" indent="-510707">
              <a:buFont typeface="Arial"/>
              <a:buChar char="•"/>
            </a:pPr>
            <a:r>
              <a:rPr lang="en-US" sz="3932" dirty="0" smtClean="0">
                <a:latin typeface="Palatino"/>
                <a:cs typeface="Palatino"/>
              </a:rPr>
              <a:t>Bandwidth allocation is a must in virtualized Datacenter networks</a:t>
            </a:r>
          </a:p>
          <a:p>
            <a:pPr marL="510707" indent="-510707">
              <a:buFont typeface="Arial"/>
              <a:buChar char="•"/>
            </a:pPr>
            <a:r>
              <a:rPr lang="en-US" sz="3932" dirty="0" smtClean="0">
                <a:latin typeface="Palatino"/>
                <a:cs typeface="Palatino"/>
              </a:rPr>
              <a:t>Software/Hardware Rate limiters are employed to enforce bandwidth allocation</a:t>
            </a:r>
            <a:endParaRPr lang="en-US" sz="3932" dirty="0">
              <a:latin typeface="Palatino"/>
              <a:cs typeface="Palatino"/>
            </a:endParaRPr>
          </a:p>
          <a:p>
            <a:pPr marL="510707" indent="-510707">
              <a:buFont typeface="Arial"/>
              <a:buChar char="•"/>
            </a:pPr>
            <a:endParaRPr lang="en-US" sz="2145" dirty="0">
              <a:latin typeface="Palatino"/>
              <a:cs typeface="Palatino"/>
            </a:endParaRPr>
          </a:p>
          <a:p>
            <a:pPr marL="510707" indent="-510707">
              <a:buFont typeface="Arial"/>
              <a:buChar char="•"/>
            </a:pPr>
            <a:r>
              <a:rPr lang="en-US" sz="3932" dirty="0" smtClean="0">
                <a:latin typeface="Palatino"/>
                <a:cs typeface="Palatino"/>
              </a:rPr>
              <a:t>Rate limiters increase end-to-end latency - bandwidth allocation, low latency, loss packet loss rate can not be achieved at same time.</a:t>
            </a:r>
            <a:endParaRPr lang="en-US" sz="3932" dirty="0">
              <a:latin typeface="Palatino"/>
              <a:cs typeface="Palatino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0838334" y="8246146"/>
            <a:ext cx="0" cy="19464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715206" y="7969660"/>
            <a:ext cx="0" cy="19463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34"/>
          <p:cNvSpPr txBox="1">
            <a:spLocks noChangeArrowheads="1"/>
          </p:cNvSpPr>
          <p:nvPr/>
        </p:nvSpPr>
        <p:spPr bwMode="auto">
          <a:xfrm>
            <a:off x="11632866" y="7881715"/>
            <a:ext cx="13432888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5898" dirty="0" smtClean="0">
                <a:latin typeface="Palatino" charset="0"/>
                <a:cs typeface="Palatino" charset="0"/>
              </a:rPr>
              <a:t>Design Requirements</a:t>
            </a:r>
            <a:endParaRPr lang="en-US" sz="5898" dirty="0">
              <a:latin typeface="Palatino" charset="0"/>
              <a:cs typeface="Palatino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703352" y="8877466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703352" y="24477640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703352" y="7781507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75906" y="7781507"/>
            <a:ext cx="8988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6401269" y="7781507"/>
            <a:ext cx="107173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6293592" y="19868954"/>
            <a:ext cx="10932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390497" y="15102867"/>
            <a:ext cx="4999242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17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6" y="3999976"/>
            <a:ext cx="7157520" cy="244140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1212092" y="20890937"/>
            <a:ext cx="8988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12092" y="19794978"/>
            <a:ext cx="8988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15"/>
          <p:cNvSpPr txBox="1">
            <a:spLocks noChangeArrowheads="1"/>
          </p:cNvSpPr>
          <p:nvPr/>
        </p:nvSpPr>
        <p:spPr bwMode="auto">
          <a:xfrm>
            <a:off x="967178" y="19862611"/>
            <a:ext cx="9609898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smtClean="0">
                <a:latin typeface="Palatino" charset="0"/>
                <a:cs typeface="Palatino" charset="0"/>
              </a:rPr>
              <a:t>Measurement of Linux HTB</a:t>
            </a:r>
            <a:endParaRPr lang="en-US" sz="5898" dirty="0">
              <a:latin typeface="Palatino" charset="0"/>
              <a:cs typeface="Palatino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655586" y="21239199"/>
            <a:ext cx="11377649" cy="614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2849" indent="-612849">
              <a:buFont typeface="Arial"/>
              <a:buChar char="•"/>
            </a:pPr>
            <a:r>
              <a:rPr lang="en-US" sz="3932" dirty="0" smtClean="0">
                <a:latin typeface="Palatino"/>
                <a:cs typeface="Palatino"/>
              </a:rPr>
              <a:t>Rate limiters are employed to enforce bandwidth allocation but </a:t>
            </a:r>
            <a:r>
              <a:rPr lang="en-US" sz="3932" dirty="0">
                <a:latin typeface="Palatino"/>
                <a:cs typeface="Palatino"/>
              </a:rPr>
              <a:t>r</a:t>
            </a:r>
            <a:r>
              <a:rPr lang="en-US" sz="3932" dirty="0" smtClean="0">
                <a:latin typeface="Palatino"/>
                <a:cs typeface="Palatino"/>
              </a:rPr>
              <a:t>aw rate limiters inflate network latency significantly</a:t>
            </a:r>
            <a:endParaRPr lang="en-US" sz="3932" dirty="0">
              <a:latin typeface="Palatino"/>
              <a:cs typeface="Palatino"/>
            </a:endParaRPr>
          </a:p>
          <a:p>
            <a:pPr marL="612849" indent="-612849">
              <a:buFont typeface="Arial"/>
              <a:buChar char="•"/>
            </a:pPr>
            <a:r>
              <a:rPr lang="en-US" sz="3932" dirty="0">
                <a:latin typeface="Palatino" charset="0"/>
                <a:ea typeface="Palatino" charset="0"/>
                <a:cs typeface="Palatino" charset="0"/>
              </a:rPr>
              <a:t>D</a:t>
            </a:r>
            <a:r>
              <a:rPr lang="en-US" sz="3932" dirty="0" smtClean="0">
                <a:latin typeface="Palatino" charset="0"/>
                <a:ea typeface="Palatino" charset="0"/>
                <a:cs typeface="Palatino" charset="0"/>
              </a:rPr>
              <a:t>esign requirements: high throughput, low latency and generic. </a:t>
            </a:r>
          </a:p>
          <a:p>
            <a:pPr marL="612849" indent="-612849">
              <a:buFont typeface="Arial"/>
              <a:buChar char="•"/>
            </a:pPr>
            <a:r>
              <a:rPr lang="en-US" altLang="zh-CN" sz="3932" dirty="0" smtClean="0">
                <a:latin typeface="Palatino"/>
                <a:cs typeface="Palatino"/>
              </a:rPr>
              <a:t>DEM and Spring improve performance for software rate limiters. DEM relies on DCTCP/ECN support while Spring is a generic solution</a:t>
            </a:r>
            <a:endParaRPr lang="en-US" altLang="zh-CN" sz="3932" dirty="0">
              <a:latin typeface="Palatino"/>
              <a:cs typeface="Palatino"/>
            </a:endParaRPr>
          </a:p>
          <a:p>
            <a:pPr lvl="1"/>
            <a:endParaRPr lang="en-US" sz="3932" dirty="0">
              <a:latin typeface="Palatino"/>
              <a:cs typeface="Palatino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1839540" y="17161551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1806854" y="18349178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34"/>
          <p:cNvSpPr txBox="1">
            <a:spLocks noChangeArrowheads="1"/>
          </p:cNvSpPr>
          <p:nvPr/>
        </p:nvSpPr>
        <p:spPr bwMode="auto">
          <a:xfrm>
            <a:off x="12734790" y="17284798"/>
            <a:ext cx="10932748" cy="9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11" tIns="40855" rIns="81711" bIns="40855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898" dirty="0">
                <a:latin typeface="Palatino" charset="0"/>
                <a:cs typeface="Palatino" charset="0"/>
              </a:rPr>
              <a:t>Key Ideas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2220687" y="25685484"/>
            <a:ext cx="12376637" cy="163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0707" indent="-510707">
              <a:buFont typeface="Arial"/>
              <a:buChar char="•"/>
            </a:pPr>
            <a:r>
              <a:rPr lang="en-US" sz="3932" dirty="0">
                <a:latin typeface="Palatino"/>
                <a:cs typeface="Palatino"/>
              </a:rPr>
              <a:t>Implemented in </a:t>
            </a:r>
            <a:r>
              <a:rPr lang="en-US" sz="3932" dirty="0" smtClean="0">
                <a:latin typeface="Palatino"/>
                <a:cs typeface="Palatino"/>
              </a:rPr>
              <a:t>Linux HTB and OVS</a:t>
            </a:r>
            <a:endParaRPr lang="en-US" sz="3932" dirty="0" smtClean="0">
              <a:latin typeface="Palatino"/>
              <a:cs typeface="Palatino"/>
            </a:endParaRPr>
          </a:p>
          <a:p>
            <a:pPr marL="510707" indent="-510707">
              <a:buFont typeface="Arial"/>
              <a:buChar char="•"/>
            </a:pPr>
            <a:r>
              <a:rPr lang="en-US" sz="3932" dirty="0" smtClean="0">
                <a:latin typeface="Palatino"/>
                <a:cs typeface="Palatino"/>
              </a:rPr>
              <a:t>Tested in </a:t>
            </a:r>
            <a:r>
              <a:rPr lang="en-US" sz="3932" dirty="0" err="1" smtClean="0">
                <a:latin typeface="Palatino"/>
                <a:cs typeface="Palatino"/>
              </a:rPr>
              <a:t>CloudLab</a:t>
            </a:r>
            <a:endParaRPr lang="en-US" sz="3932" dirty="0">
              <a:latin typeface="Palatino"/>
              <a:cs typeface="Palatino"/>
            </a:endParaRPr>
          </a:p>
          <a:p>
            <a:pPr marL="510707" indent="-510707">
              <a:buFont typeface="Arial"/>
              <a:buChar char="•"/>
            </a:pPr>
            <a:endParaRPr lang="en-US" sz="2145" dirty="0">
              <a:latin typeface="Palatino"/>
              <a:cs typeface="Palatino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050877" y="15623623"/>
            <a:ext cx="1725868" cy="11067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VM1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5051648" y="15647056"/>
            <a:ext cx="1725868" cy="11067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VM2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7055994" y="15678502"/>
            <a:ext cx="1725868" cy="110679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VM3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725123" y="25544443"/>
            <a:ext cx="13362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75" y="3812293"/>
            <a:ext cx="3291840" cy="3291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159" y="3776582"/>
            <a:ext cx="3291840" cy="3291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386791" y="4582327"/>
            <a:ext cx="36444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HP Labs</a:t>
            </a:r>
            <a:endParaRPr lang="en-US" sz="88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877" y="17328341"/>
            <a:ext cx="5730985" cy="2089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server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35117" y="17558635"/>
            <a:ext cx="1725868" cy="1106791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RL</a:t>
            </a:r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7" name="Rounded Rectangle 56"/>
          <p:cNvSpPr/>
          <p:nvPr/>
        </p:nvSpPr>
        <p:spPr>
          <a:xfrm>
            <a:off x="5126692" y="17536966"/>
            <a:ext cx="1725868" cy="110679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RL</a:t>
            </a:r>
            <a:r>
              <a:rPr lang="en-US" sz="4000" dirty="0"/>
              <a:t>2</a:t>
            </a:r>
            <a:endParaRPr lang="en-US" sz="4000" dirty="0"/>
          </a:p>
        </p:txBody>
      </p:sp>
      <p:sp>
        <p:nvSpPr>
          <p:cNvPr id="58" name="Rounded Rectangle 57"/>
          <p:cNvSpPr/>
          <p:nvPr/>
        </p:nvSpPr>
        <p:spPr>
          <a:xfrm>
            <a:off x="6740382" y="17536965"/>
            <a:ext cx="1725868" cy="110679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RL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61" y="21172423"/>
            <a:ext cx="8112856" cy="6071724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43" idx="2"/>
            <a:endCxn id="55" idx="0"/>
          </p:cNvCxnSpPr>
          <p:nvPr/>
        </p:nvCxnSpPr>
        <p:spPr>
          <a:xfrm>
            <a:off x="3913811" y="16730414"/>
            <a:ext cx="484240" cy="828221"/>
          </a:xfrm>
          <a:prstGeom prst="line">
            <a:avLst/>
          </a:prstGeom>
          <a:ln w="1270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4" idx="2"/>
          </p:cNvCxnSpPr>
          <p:nvPr/>
        </p:nvCxnSpPr>
        <p:spPr>
          <a:xfrm flipH="1">
            <a:off x="5875365" y="16753847"/>
            <a:ext cx="39217" cy="80478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5" idx="2"/>
            <a:endCxn id="58" idx="0"/>
          </p:cNvCxnSpPr>
          <p:nvPr/>
        </p:nvCxnSpPr>
        <p:spPr>
          <a:xfrm flipH="1">
            <a:off x="7603316" y="16785293"/>
            <a:ext cx="315612" cy="751672"/>
          </a:xfrm>
          <a:prstGeom prst="line">
            <a:avLst/>
          </a:prstGeom>
          <a:ln w="1270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4331"/>
              </p:ext>
            </p:extLst>
          </p:nvPr>
        </p:nvGraphicFramePr>
        <p:xfrm>
          <a:off x="12269756" y="9130392"/>
          <a:ext cx="12458196" cy="321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49"/>
                <a:gridCol w="3114549"/>
                <a:gridCol w="3114549"/>
                <a:gridCol w="31145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High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baseline="0" dirty="0" err="1" smtClean="0"/>
                        <a:t>T</a:t>
                      </a:r>
                      <a:r>
                        <a:rPr lang="en-US" sz="4000" dirty="0" err="1" smtClean="0"/>
                        <a:t>put</a:t>
                      </a:r>
                      <a:endParaRPr 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Low Latency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Generic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Raw HTB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Y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HTB with DCTCP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916" y="12649980"/>
            <a:ext cx="9788507" cy="423799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1402423" y="12388284"/>
            <a:ext cx="42093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8566" indent="-408566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"/>
                <a:cs typeface="Palatino"/>
              </a:rPr>
              <a:t>2Gbps HTB rate limiter with different ECN marking thresholds</a:t>
            </a:r>
          </a:p>
          <a:p>
            <a:pPr marL="408566" indent="-408566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"/>
                <a:cs typeface="Palatino"/>
              </a:rPr>
              <a:t>Segment-level marking, instead of packet-level</a:t>
            </a:r>
          </a:p>
          <a:p>
            <a:pPr marL="408566" indent="-408566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"/>
                <a:cs typeface="Palatino"/>
              </a:rPr>
              <a:t>Large control loop latency, can be affected by “in-network” latency</a:t>
            </a:r>
            <a:endParaRPr lang="en-US" sz="2800" dirty="0">
              <a:latin typeface="Palatino"/>
              <a:cs typeface="Palatin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461" y="9278821"/>
            <a:ext cx="10772955" cy="46120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621" y="14468930"/>
            <a:ext cx="11098423" cy="46446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466897" y="13867730"/>
            <a:ext cx="480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DEM performance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30298779" y="18981273"/>
            <a:ext cx="480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Spring performance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17531" y="27292565"/>
            <a:ext cx="570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base: RTT without congestion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2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281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Abadi MT Condensed Extra Bold</vt:lpstr>
      <vt:lpstr>Arquitectura</vt:lpstr>
      <vt:lpstr>Calibri</vt:lpstr>
      <vt:lpstr>ＭＳ Ｐゴシック</vt:lpstr>
      <vt:lpstr>Palatino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Rasley</dc:creator>
  <cp:lastModifiedBy>Keqiang He</cp:lastModifiedBy>
  <cp:revision>520</cp:revision>
  <cp:lastPrinted>2017-03-23T21:39:05Z</cp:lastPrinted>
  <dcterms:created xsi:type="dcterms:W3CDTF">2014-03-25T18:41:04Z</dcterms:created>
  <dcterms:modified xsi:type="dcterms:W3CDTF">2017-03-24T02:21:45Z</dcterms:modified>
</cp:coreProperties>
</file>