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9" r:id="rId2"/>
    <p:sldId id="288" r:id="rId3"/>
    <p:sldId id="262" r:id="rId4"/>
    <p:sldId id="307" r:id="rId5"/>
    <p:sldId id="309" r:id="rId6"/>
    <p:sldId id="310" r:id="rId7"/>
    <p:sldId id="323" r:id="rId8"/>
    <p:sldId id="320" r:id="rId9"/>
    <p:sldId id="321" r:id="rId10"/>
    <p:sldId id="322" r:id="rId11"/>
    <p:sldId id="303" r:id="rId12"/>
    <p:sldId id="294" r:id="rId13"/>
    <p:sldId id="311" r:id="rId14"/>
    <p:sldId id="312" r:id="rId15"/>
    <p:sldId id="304" r:id="rId16"/>
    <p:sldId id="295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0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5D2"/>
    <a:srgbClr val="F5960B"/>
    <a:srgbClr val="2A65A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62034-4CED-48F9-9923-85BD8C746C38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1C64-28A0-4B4E-9334-49D08CA4F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4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亮亮图文旗舰店</a:t>
            </a:r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9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98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57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98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98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98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714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654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亮亮图文旗舰店</a:t>
            </a:r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47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86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8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8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0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57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98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AEDAE-52C9-4FF0-B00D-B04BAF3D09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98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41" y="2130826"/>
            <a:ext cx="10363518" cy="14706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483" y="3887117"/>
            <a:ext cx="8535035" cy="17520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82" y="275082"/>
            <a:ext cx="2742724" cy="58507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94" y="275082"/>
            <a:ext cx="8027123" cy="58507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3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14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8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18" y="4407656"/>
            <a:ext cx="10363516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18" y="2907402"/>
            <a:ext cx="10363516" cy="150025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2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494" y="1599707"/>
            <a:ext cx="5383865" cy="452615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524" y="1599707"/>
            <a:ext cx="5385982" cy="452615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5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94" y="1534111"/>
            <a:ext cx="5385982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94" y="2175262"/>
            <a:ext cx="5385982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09" y="1534111"/>
            <a:ext cx="538809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09" y="2175262"/>
            <a:ext cx="538809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6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95" y="272967"/>
            <a:ext cx="4010388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906" y="272967"/>
            <a:ext cx="6816600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95" y="1434657"/>
            <a:ext cx="4010388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5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303" y="4801235"/>
            <a:ext cx="7316045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303" y="613644"/>
            <a:ext cx="7316045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303" y="5368327"/>
            <a:ext cx="7316045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CAAD9D8-7C41-4E82-8408-3BDF7E30F19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r="8651"/>
          <a:stretch/>
        </p:blipFill>
        <p:spPr>
          <a:xfrm>
            <a:off x="-45595" y="7649"/>
            <a:ext cx="12237596" cy="685035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94" y="275082"/>
            <a:ext cx="10973012" cy="114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94" y="1599707"/>
            <a:ext cx="10973012" cy="452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94" y="6356504"/>
            <a:ext cx="2844306" cy="36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9BA8-8BC3-4BB2-99B2-6939EF23E1F6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877" y="6356504"/>
            <a:ext cx="3862247" cy="36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200" y="6356504"/>
            <a:ext cx="2844306" cy="36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2A5A-B847-46A6-AB2D-7102E36A4C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9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emf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/>
        </p:blipFill>
        <p:spPr>
          <a:xfrm>
            <a:off x="823" y="0"/>
            <a:ext cx="3988150" cy="29173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98672" y="2639083"/>
            <a:ext cx="7016448" cy="707872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zh-CN" altLang="en-US" sz="4000" smtClean="0">
                <a:solidFill>
                  <a:srgbClr val="4685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基于</a:t>
            </a:r>
            <a:r>
              <a:rPr lang="en-US" altLang="zh-CN" sz="4000" smtClean="0">
                <a:solidFill>
                  <a:srgbClr val="4685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TensorFlow</a:t>
            </a:r>
            <a:r>
              <a:rPr lang="zh-CN" altLang="en-US" sz="4000" smtClean="0">
                <a:solidFill>
                  <a:srgbClr val="4685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实现神经网络</a:t>
            </a: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 rot="2107153">
            <a:off x="10385884" y="1863715"/>
            <a:ext cx="875274" cy="556074"/>
            <a:chOff x="4695" y="752"/>
            <a:chExt cx="880" cy="559"/>
          </a:xfrm>
          <a:solidFill>
            <a:schemeClr val="bg1"/>
          </a:solidFill>
        </p:grpSpPr>
        <p:sp>
          <p:nvSpPr>
            <p:cNvPr id="20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25" name="Group 15"/>
          <p:cNvGrpSpPr>
            <a:grpSpLocks noChangeAspect="1"/>
          </p:cNvGrpSpPr>
          <p:nvPr/>
        </p:nvGrpSpPr>
        <p:grpSpPr bwMode="auto">
          <a:xfrm rot="20784109">
            <a:off x="10060937" y="5001878"/>
            <a:ext cx="613105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26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30" name="Group 22"/>
          <p:cNvGrpSpPr>
            <a:grpSpLocks noChangeAspect="1"/>
          </p:cNvGrpSpPr>
          <p:nvPr/>
        </p:nvGrpSpPr>
        <p:grpSpPr bwMode="auto">
          <a:xfrm rot="20737309">
            <a:off x="1536472" y="4057632"/>
            <a:ext cx="1827013" cy="653457"/>
            <a:chOff x="3582" y="1042"/>
            <a:chExt cx="1661" cy="594"/>
          </a:xfrm>
          <a:solidFill>
            <a:schemeClr val="bg1"/>
          </a:solidFill>
        </p:grpSpPr>
        <p:sp>
          <p:nvSpPr>
            <p:cNvPr id="31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81" y="1252424"/>
            <a:ext cx="1133617" cy="1068358"/>
          </a:xfrm>
          <a:prstGeom prst="rect">
            <a:avLst/>
          </a:prstGeom>
        </p:spPr>
      </p:pic>
      <p:grpSp>
        <p:nvGrpSpPr>
          <p:cNvPr id="55" name="Group 371"/>
          <p:cNvGrpSpPr>
            <a:grpSpLocks noChangeAspect="1"/>
          </p:cNvGrpSpPr>
          <p:nvPr/>
        </p:nvGrpSpPr>
        <p:grpSpPr bwMode="auto">
          <a:xfrm>
            <a:off x="2833552" y="3425308"/>
            <a:ext cx="7025502" cy="60940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/>
            <p:cNvSpPr>
              <a:spLocks/>
            </p:cNvSpPr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373"/>
            <p:cNvSpPr>
              <a:spLocks/>
            </p:cNvSpPr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374"/>
            <p:cNvSpPr>
              <a:spLocks/>
            </p:cNvSpPr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375"/>
            <p:cNvSpPr>
              <a:spLocks/>
            </p:cNvSpPr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376"/>
            <p:cNvSpPr>
              <a:spLocks/>
            </p:cNvSpPr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377"/>
            <p:cNvSpPr>
              <a:spLocks/>
            </p:cNvSpPr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378"/>
            <p:cNvSpPr>
              <a:spLocks/>
            </p:cNvSpPr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379"/>
            <p:cNvSpPr>
              <a:spLocks/>
            </p:cNvSpPr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380"/>
            <p:cNvSpPr>
              <a:spLocks/>
            </p:cNvSpPr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381"/>
            <p:cNvSpPr>
              <a:spLocks/>
            </p:cNvSpPr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382"/>
            <p:cNvSpPr>
              <a:spLocks/>
            </p:cNvSpPr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7" name="Freeform 383"/>
            <p:cNvSpPr>
              <a:spLocks/>
            </p:cNvSpPr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8" name="Freeform 384"/>
            <p:cNvSpPr>
              <a:spLocks/>
            </p:cNvSpPr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9" name="Freeform 385"/>
            <p:cNvSpPr>
              <a:spLocks/>
            </p:cNvSpPr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0" name="Freeform 386"/>
            <p:cNvSpPr>
              <a:spLocks/>
            </p:cNvSpPr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1" name="Freeform 387"/>
            <p:cNvSpPr>
              <a:spLocks/>
            </p:cNvSpPr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2" name="Freeform 388"/>
            <p:cNvSpPr>
              <a:spLocks/>
            </p:cNvSpPr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3" name="Freeform 389"/>
            <p:cNvSpPr>
              <a:spLocks/>
            </p:cNvSpPr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4" name="Freeform 390"/>
            <p:cNvSpPr>
              <a:spLocks/>
            </p:cNvSpPr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5" name="Freeform 391"/>
            <p:cNvSpPr>
              <a:spLocks/>
            </p:cNvSpPr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6" name="Freeform 392"/>
            <p:cNvSpPr>
              <a:spLocks/>
            </p:cNvSpPr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7" name="Freeform 393"/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8" name="Freeform 394"/>
            <p:cNvSpPr>
              <a:spLocks/>
            </p:cNvSpPr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9" name="Freeform 395"/>
            <p:cNvSpPr>
              <a:spLocks/>
            </p:cNvSpPr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0" name="Freeform 396"/>
            <p:cNvSpPr>
              <a:spLocks/>
            </p:cNvSpPr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1" name="Freeform 397"/>
            <p:cNvSpPr>
              <a:spLocks/>
            </p:cNvSpPr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2" name="Freeform 398"/>
            <p:cNvSpPr>
              <a:spLocks/>
            </p:cNvSpPr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3" name="Freeform 399"/>
            <p:cNvSpPr>
              <a:spLocks/>
            </p:cNvSpPr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4" name="Freeform 400"/>
            <p:cNvSpPr>
              <a:spLocks/>
            </p:cNvSpPr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5" name="Freeform 401"/>
            <p:cNvSpPr>
              <a:spLocks/>
            </p:cNvSpPr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6" name="Freeform 402"/>
            <p:cNvSpPr>
              <a:spLocks/>
            </p:cNvSpPr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7" name="Freeform 403"/>
            <p:cNvSpPr>
              <a:spLocks/>
            </p:cNvSpPr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8" name="Freeform 404"/>
            <p:cNvSpPr>
              <a:spLocks/>
            </p:cNvSpPr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9" name="Freeform 405"/>
            <p:cNvSpPr>
              <a:spLocks/>
            </p:cNvSpPr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0" name="Freeform 406"/>
            <p:cNvSpPr>
              <a:spLocks/>
            </p:cNvSpPr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1" name="Freeform 407"/>
            <p:cNvSpPr>
              <a:spLocks/>
            </p:cNvSpPr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2" name="Freeform 408"/>
            <p:cNvSpPr>
              <a:spLocks/>
            </p:cNvSpPr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3" name="Freeform 409"/>
            <p:cNvSpPr>
              <a:spLocks/>
            </p:cNvSpPr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4" name="Freeform 410"/>
            <p:cNvSpPr>
              <a:spLocks/>
            </p:cNvSpPr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5" name="Freeform 411"/>
            <p:cNvSpPr>
              <a:spLocks/>
            </p:cNvSpPr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6" name="Freeform 412"/>
            <p:cNvSpPr>
              <a:spLocks/>
            </p:cNvSpPr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7" name="Freeform 413"/>
            <p:cNvSpPr>
              <a:spLocks/>
            </p:cNvSpPr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8" name="Freeform 414"/>
            <p:cNvSpPr>
              <a:spLocks/>
            </p:cNvSpPr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9" name="Freeform 415"/>
            <p:cNvSpPr>
              <a:spLocks/>
            </p:cNvSpPr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0" name="Freeform 416"/>
            <p:cNvSpPr>
              <a:spLocks/>
            </p:cNvSpPr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1" name="Freeform 417"/>
            <p:cNvSpPr>
              <a:spLocks/>
            </p:cNvSpPr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2" name="Freeform 418"/>
            <p:cNvSpPr>
              <a:spLocks/>
            </p:cNvSpPr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3" name="Freeform 419"/>
            <p:cNvSpPr>
              <a:spLocks/>
            </p:cNvSpPr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4" name="Freeform 420"/>
            <p:cNvSpPr>
              <a:spLocks/>
            </p:cNvSpPr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5" name="Freeform 421"/>
            <p:cNvSpPr>
              <a:spLocks/>
            </p:cNvSpPr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6" name="Freeform 422"/>
            <p:cNvSpPr>
              <a:spLocks/>
            </p:cNvSpPr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7" name="Freeform 423"/>
            <p:cNvSpPr>
              <a:spLocks/>
            </p:cNvSpPr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8" name="Freeform 424"/>
            <p:cNvSpPr>
              <a:spLocks/>
            </p:cNvSpPr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9" name="Freeform 425"/>
            <p:cNvSpPr>
              <a:spLocks/>
            </p:cNvSpPr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0" name="Freeform 426"/>
            <p:cNvSpPr>
              <a:spLocks/>
            </p:cNvSpPr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1" name="Freeform 427"/>
            <p:cNvSpPr>
              <a:spLocks/>
            </p:cNvSpPr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2" name="Freeform 428"/>
            <p:cNvSpPr>
              <a:spLocks/>
            </p:cNvSpPr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3" name="Rectangle 429"/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4" name="Freeform 430"/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5" name="Freeform 431"/>
            <p:cNvSpPr>
              <a:spLocks/>
            </p:cNvSpPr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6" name="Freeform 432"/>
            <p:cNvSpPr>
              <a:spLocks/>
            </p:cNvSpPr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7" name="Freeform 433"/>
            <p:cNvSpPr>
              <a:spLocks/>
            </p:cNvSpPr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8" name="Freeform 434"/>
            <p:cNvSpPr>
              <a:spLocks/>
            </p:cNvSpPr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9" name="Freeform 435"/>
            <p:cNvSpPr>
              <a:spLocks/>
            </p:cNvSpPr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0" name="Freeform 436"/>
            <p:cNvSpPr>
              <a:spLocks/>
            </p:cNvSpPr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1" name="Freeform 437"/>
            <p:cNvSpPr>
              <a:spLocks/>
            </p:cNvSpPr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2" name="Freeform 438"/>
            <p:cNvSpPr>
              <a:spLocks/>
            </p:cNvSpPr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3" name="Freeform 439"/>
            <p:cNvSpPr>
              <a:spLocks/>
            </p:cNvSpPr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4" name="Freeform 440"/>
            <p:cNvSpPr>
              <a:spLocks/>
            </p:cNvSpPr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5" name="Freeform 441"/>
            <p:cNvSpPr>
              <a:spLocks/>
            </p:cNvSpPr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6" name="Freeform 442"/>
            <p:cNvSpPr>
              <a:spLocks/>
            </p:cNvSpPr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7" name="Freeform 443"/>
            <p:cNvSpPr>
              <a:spLocks/>
            </p:cNvSpPr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8" name="Freeform 444"/>
            <p:cNvSpPr>
              <a:spLocks/>
            </p:cNvSpPr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9" name="Freeform 445"/>
            <p:cNvSpPr>
              <a:spLocks/>
            </p:cNvSpPr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0" name="Freeform 446"/>
            <p:cNvSpPr>
              <a:spLocks/>
            </p:cNvSpPr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1" name="Freeform 447"/>
            <p:cNvSpPr>
              <a:spLocks/>
            </p:cNvSpPr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2" name="Freeform 448"/>
            <p:cNvSpPr>
              <a:spLocks/>
            </p:cNvSpPr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3" name="Freeform 449"/>
            <p:cNvSpPr>
              <a:spLocks/>
            </p:cNvSpPr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4" name="Freeform 450"/>
            <p:cNvSpPr>
              <a:spLocks/>
            </p:cNvSpPr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5" name="Freeform 451"/>
            <p:cNvSpPr>
              <a:spLocks/>
            </p:cNvSpPr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6" name="Freeform 452"/>
            <p:cNvSpPr>
              <a:spLocks/>
            </p:cNvSpPr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7" name="Freeform 453"/>
            <p:cNvSpPr>
              <a:spLocks/>
            </p:cNvSpPr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8" name="Freeform 454"/>
            <p:cNvSpPr>
              <a:spLocks/>
            </p:cNvSpPr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9" name="Freeform 455"/>
            <p:cNvSpPr>
              <a:spLocks/>
            </p:cNvSpPr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0" name="Freeform 456"/>
            <p:cNvSpPr>
              <a:spLocks/>
            </p:cNvSpPr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1" name="Freeform 457"/>
            <p:cNvSpPr>
              <a:spLocks/>
            </p:cNvSpPr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2" name="Freeform 458"/>
            <p:cNvSpPr>
              <a:spLocks/>
            </p:cNvSpPr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3" name="Freeform 459"/>
            <p:cNvSpPr>
              <a:spLocks/>
            </p:cNvSpPr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4" name="Freeform 460"/>
            <p:cNvSpPr>
              <a:spLocks/>
            </p:cNvSpPr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5" name="Freeform 461"/>
            <p:cNvSpPr>
              <a:spLocks/>
            </p:cNvSpPr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6" name="Freeform 462"/>
            <p:cNvSpPr>
              <a:spLocks/>
            </p:cNvSpPr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7" name="Freeform 463"/>
            <p:cNvSpPr>
              <a:spLocks/>
            </p:cNvSpPr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8" name="Freeform 464"/>
            <p:cNvSpPr>
              <a:spLocks/>
            </p:cNvSpPr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9" name="Freeform 465"/>
            <p:cNvSpPr>
              <a:spLocks/>
            </p:cNvSpPr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0" name="Freeform 466"/>
            <p:cNvSpPr>
              <a:spLocks/>
            </p:cNvSpPr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1" name="Freeform 467"/>
            <p:cNvSpPr>
              <a:spLocks/>
            </p:cNvSpPr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2" name="Freeform 468"/>
            <p:cNvSpPr>
              <a:spLocks/>
            </p:cNvSpPr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3" name="Freeform 469"/>
            <p:cNvSpPr>
              <a:spLocks/>
            </p:cNvSpPr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4" name="Freeform 470"/>
            <p:cNvSpPr>
              <a:spLocks/>
            </p:cNvSpPr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5" name="Freeform 471"/>
            <p:cNvSpPr>
              <a:spLocks/>
            </p:cNvSpPr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6" name="Freeform 472"/>
            <p:cNvSpPr>
              <a:spLocks/>
            </p:cNvSpPr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7" name="Freeform 473"/>
            <p:cNvSpPr>
              <a:spLocks/>
            </p:cNvSpPr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8" name="Freeform 474"/>
            <p:cNvSpPr>
              <a:spLocks/>
            </p:cNvSpPr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9" name="Freeform 475"/>
            <p:cNvSpPr>
              <a:spLocks/>
            </p:cNvSpPr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0" name="Freeform 476"/>
            <p:cNvSpPr>
              <a:spLocks/>
            </p:cNvSpPr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1" name="Freeform 477"/>
            <p:cNvSpPr>
              <a:spLocks/>
            </p:cNvSpPr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2" name="Freeform 478"/>
            <p:cNvSpPr>
              <a:spLocks/>
            </p:cNvSpPr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3" name="Freeform 479"/>
            <p:cNvSpPr>
              <a:spLocks/>
            </p:cNvSpPr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4" name="Freeform 480"/>
            <p:cNvSpPr>
              <a:spLocks/>
            </p:cNvSpPr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5" name="Freeform 481"/>
            <p:cNvSpPr>
              <a:spLocks/>
            </p:cNvSpPr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6" name="Freeform 482"/>
            <p:cNvSpPr>
              <a:spLocks/>
            </p:cNvSpPr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7" name="Freeform 483"/>
            <p:cNvSpPr>
              <a:spLocks/>
            </p:cNvSpPr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8" name="Freeform 484"/>
            <p:cNvSpPr>
              <a:spLocks/>
            </p:cNvSpPr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9" name="Freeform 485"/>
            <p:cNvSpPr>
              <a:spLocks/>
            </p:cNvSpPr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0" name="Freeform 486"/>
            <p:cNvSpPr>
              <a:spLocks/>
            </p:cNvSpPr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1" name="Freeform 487"/>
            <p:cNvSpPr>
              <a:spLocks/>
            </p:cNvSpPr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2" name="Freeform 488"/>
            <p:cNvSpPr>
              <a:spLocks/>
            </p:cNvSpPr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3" name="Freeform 489"/>
            <p:cNvSpPr>
              <a:spLocks/>
            </p:cNvSpPr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4" name="Freeform 490"/>
            <p:cNvSpPr>
              <a:spLocks/>
            </p:cNvSpPr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5" name="Freeform 491"/>
            <p:cNvSpPr>
              <a:spLocks/>
            </p:cNvSpPr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6" name="Freeform 492"/>
            <p:cNvSpPr>
              <a:spLocks/>
            </p:cNvSpPr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7" name="Freeform 493"/>
            <p:cNvSpPr>
              <a:spLocks/>
            </p:cNvSpPr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8" name="Freeform 494"/>
            <p:cNvSpPr>
              <a:spLocks/>
            </p:cNvSpPr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213582" y="0"/>
            <a:ext cx="1530332" cy="1470380"/>
            <a:chOff x="420293" y="510314"/>
            <a:chExt cx="622233" cy="576220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" contrast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4069120" y="3581233"/>
            <a:ext cx="4108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/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学术界和工业界十年一遇的颠覆性技术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pic>
        <p:nvPicPr>
          <p:cNvPr id="180" name="图片 179">
            <a:extLst>
              <a:ext uri="{FF2B5EF4-FFF2-40B4-BE49-F238E27FC236}">
                <a16:creationId xmlns:a16="http://schemas.microsoft.com/office/drawing/2014/main" id="{7DC37A52-33ED-43F9-8631-D1E4EBFFC6F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9" t="27420" r="5218" b="16486"/>
          <a:stretch>
            <a:fillRect/>
          </a:stretch>
        </p:blipFill>
        <p:spPr>
          <a:xfrm>
            <a:off x="4320944" y="4191947"/>
            <a:ext cx="441901" cy="46352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CCFF70BA-63A0-4F95-9062-C20DD2F9241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9" t="27420" r="5218" b="16486"/>
          <a:stretch>
            <a:fillRect/>
          </a:stretch>
        </p:blipFill>
        <p:spPr>
          <a:xfrm>
            <a:off x="4332453" y="4710926"/>
            <a:ext cx="441901" cy="463520"/>
          </a:xfrm>
          <a:prstGeom prst="rect">
            <a:avLst/>
          </a:prstGeom>
        </p:spPr>
      </p:pic>
      <p:sp>
        <p:nvSpPr>
          <p:cNvPr id="182" name="文本框 181">
            <a:extLst>
              <a:ext uri="{FF2B5EF4-FFF2-40B4-BE49-F238E27FC236}">
                <a16:creationId xmlns:a16="http://schemas.microsoft.com/office/drawing/2014/main" id="{53ACBA8B-C260-453B-959E-19BB13F012B7}"/>
              </a:ext>
            </a:extLst>
          </p:cNvPr>
          <p:cNvSpPr txBox="1"/>
          <p:nvPr/>
        </p:nvSpPr>
        <p:spPr>
          <a:xfrm>
            <a:off x="4762846" y="4159052"/>
            <a:ext cx="3217467" cy="461522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zh-CN" altLang="en-US" sz="2399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汇报人</a:t>
            </a:r>
            <a:r>
              <a:rPr lang="zh-CN" altLang="en-US" sz="23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：贾克强</a:t>
            </a:r>
            <a:endParaRPr lang="zh-CN" altLang="en-US" sz="23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25A59F-9858-45F2-9D29-AE6B62EBD5C8}"/>
              </a:ext>
            </a:extLst>
          </p:cNvPr>
          <p:cNvSpPr txBox="1"/>
          <p:nvPr/>
        </p:nvSpPr>
        <p:spPr>
          <a:xfrm>
            <a:off x="4774354" y="4677437"/>
            <a:ext cx="3507041" cy="461522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zh-CN" altLang="en-US" sz="2399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时间</a:t>
            </a:r>
            <a:r>
              <a:rPr lang="zh-CN" altLang="en-US" sz="23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：</a:t>
            </a:r>
            <a:r>
              <a:rPr lang="en-US" altLang="zh-CN" sz="23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2019</a:t>
            </a:r>
            <a:r>
              <a:rPr lang="zh-CN" altLang="en-US" sz="23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年</a:t>
            </a:r>
            <a:r>
              <a:rPr lang="en-US" altLang="zh-CN" sz="23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4</a:t>
            </a:r>
            <a:r>
              <a:rPr lang="zh-CN" altLang="en-US" sz="23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月</a:t>
            </a:r>
            <a:r>
              <a:rPr lang="en-US" altLang="zh-CN" sz="23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23</a:t>
            </a:r>
            <a:r>
              <a:rPr lang="zh-CN" altLang="en-US" sz="23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日</a:t>
            </a:r>
            <a:endParaRPr lang="zh-CN" altLang="en-US" sz="23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2085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神经网络实例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2055" name="Picture 7" descr="C:\Users\F1232170\Desktop\pictures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846" y="1073274"/>
            <a:ext cx="4665070" cy="2332536"/>
          </a:xfrm>
          <a:prstGeom prst="rect">
            <a:avLst/>
          </a:prstGeom>
          <a:noFill/>
        </p:spPr>
      </p:pic>
      <p:pic>
        <p:nvPicPr>
          <p:cNvPr id="2056" name="Picture 8" descr="C:\Users\F1232170\Desktop\pictures\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303" y="1062435"/>
            <a:ext cx="4633739" cy="2316870"/>
          </a:xfrm>
          <a:prstGeom prst="rect">
            <a:avLst/>
          </a:prstGeom>
          <a:noFill/>
        </p:spPr>
      </p:pic>
      <p:pic>
        <p:nvPicPr>
          <p:cNvPr id="2057" name="Picture 9" descr="C:\Users\F1232170\Desktop\pictures\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2872" y="3972487"/>
            <a:ext cx="4519301" cy="2259651"/>
          </a:xfrm>
          <a:prstGeom prst="rect">
            <a:avLst/>
          </a:prstGeom>
          <a:noFill/>
        </p:spPr>
      </p:pic>
      <p:pic>
        <p:nvPicPr>
          <p:cNvPr id="2058" name="Picture 10" descr="C:\Users\F1232170\Desktop\pictures\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90850" y="3967671"/>
            <a:ext cx="4601214" cy="2300608"/>
          </a:xfrm>
          <a:prstGeom prst="rect">
            <a:avLst/>
          </a:prstGeom>
          <a:noFill/>
        </p:spPr>
      </p:pic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480044" y="6318600"/>
            <a:ext cx="4618652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结果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040025" y="3489261"/>
            <a:ext cx="4843940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更复杂情况，线性“决策边界”不可分的情况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6506547" y="3495887"/>
            <a:ext cx="4618652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加入隐藏层，增加权重影响因子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1026774" y="6285470"/>
            <a:ext cx="4618652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加入激活函数，去线性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73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0587198" y="1279841"/>
            <a:ext cx="875274" cy="556074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561829" y="2485692"/>
            <a:ext cx="613105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1042449" y="5083253"/>
            <a:ext cx="1827013" cy="653457"/>
            <a:chOff x="3582" y="1042"/>
            <a:chExt cx="1661" cy="594"/>
          </a:xfrm>
          <a:solidFill>
            <a:schemeClr val="bg1">
              <a:lumMod val="95000"/>
            </a:schemeClr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03" y="2538375"/>
            <a:ext cx="1693456" cy="1595969"/>
          </a:xfrm>
          <a:prstGeom prst="rect">
            <a:avLst/>
          </a:prstGeom>
        </p:spPr>
      </p:pic>
      <p:sp>
        <p:nvSpPr>
          <p:cNvPr id="41" name="Rectangle 47"/>
          <p:cNvSpPr/>
          <p:nvPr/>
        </p:nvSpPr>
        <p:spPr>
          <a:xfrm>
            <a:off x="4443244" y="3411068"/>
            <a:ext cx="3155929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914224"/>
            <a:r>
              <a:rPr lang="en-US" altLang="zh-CN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TensorFlow</a:t>
            </a:r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入门</a:t>
            </a:r>
            <a:endParaRPr lang="zh-CN" altLang="en-US" sz="31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818061" y="2133315"/>
            <a:ext cx="3716622" cy="1117984"/>
          </a:xfrm>
          <a:prstGeom prst="rect">
            <a:avLst/>
          </a:prstGeom>
          <a:noFill/>
          <a:effectLst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en-US" altLang="zh-CN" sz="6665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Part 3</a:t>
            </a:r>
            <a:endParaRPr lang="zh-CN" altLang="en-US" sz="6665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770901" y="1865980"/>
            <a:ext cx="1530332" cy="1470380"/>
            <a:chOff x="420293" y="510314"/>
            <a:chExt cx="622233" cy="57622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9000" contrast="1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</p:grpSp>
      <p:grpSp>
        <p:nvGrpSpPr>
          <p:cNvPr id="48" name="Group 371"/>
          <p:cNvGrpSpPr>
            <a:grpSpLocks noChangeAspect="1"/>
          </p:cNvGrpSpPr>
          <p:nvPr/>
        </p:nvGrpSpPr>
        <p:grpSpPr bwMode="auto">
          <a:xfrm>
            <a:off x="2483356" y="3231211"/>
            <a:ext cx="7025502" cy="60940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/>
            <p:cNvSpPr>
              <a:spLocks/>
            </p:cNvSpPr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373"/>
            <p:cNvSpPr>
              <a:spLocks/>
            </p:cNvSpPr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374"/>
            <p:cNvSpPr>
              <a:spLocks/>
            </p:cNvSpPr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375"/>
            <p:cNvSpPr>
              <a:spLocks/>
            </p:cNvSpPr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376"/>
            <p:cNvSpPr>
              <a:spLocks/>
            </p:cNvSpPr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377"/>
            <p:cNvSpPr>
              <a:spLocks/>
            </p:cNvSpPr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378"/>
            <p:cNvSpPr>
              <a:spLocks/>
            </p:cNvSpPr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379"/>
            <p:cNvSpPr>
              <a:spLocks/>
            </p:cNvSpPr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380"/>
            <p:cNvSpPr>
              <a:spLocks/>
            </p:cNvSpPr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381"/>
            <p:cNvSpPr>
              <a:spLocks/>
            </p:cNvSpPr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382"/>
            <p:cNvSpPr>
              <a:spLocks/>
            </p:cNvSpPr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383"/>
            <p:cNvSpPr>
              <a:spLocks/>
            </p:cNvSpPr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384"/>
            <p:cNvSpPr>
              <a:spLocks/>
            </p:cNvSpPr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385"/>
            <p:cNvSpPr>
              <a:spLocks/>
            </p:cNvSpPr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386"/>
            <p:cNvSpPr>
              <a:spLocks/>
            </p:cNvSpPr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387"/>
            <p:cNvSpPr>
              <a:spLocks/>
            </p:cNvSpPr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388"/>
            <p:cNvSpPr>
              <a:spLocks/>
            </p:cNvSpPr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389"/>
            <p:cNvSpPr>
              <a:spLocks/>
            </p:cNvSpPr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7" name="Freeform 390"/>
            <p:cNvSpPr>
              <a:spLocks/>
            </p:cNvSpPr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8" name="Freeform 391"/>
            <p:cNvSpPr>
              <a:spLocks/>
            </p:cNvSpPr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9" name="Freeform 392"/>
            <p:cNvSpPr>
              <a:spLocks/>
            </p:cNvSpPr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0" name="Freeform 393"/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1" name="Freeform 394"/>
            <p:cNvSpPr>
              <a:spLocks/>
            </p:cNvSpPr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2" name="Freeform 395"/>
            <p:cNvSpPr>
              <a:spLocks/>
            </p:cNvSpPr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3" name="Freeform 396"/>
            <p:cNvSpPr>
              <a:spLocks/>
            </p:cNvSpPr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4" name="Freeform 397"/>
            <p:cNvSpPr>
              <a:spLocks/>
            </p:cNvSpPr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5" name="Freeform 398"/>
            <p:cNvSpPr>
              <a:spLocks/>
            </p:cNvSpPr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6" name="Freeform 399"/>
            <p:cNvSpPr>
              <a:spLocks/>
            </p:cNvSpPr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7" name="Freeform 400"/>
            <p:cNvSpPr>
              <a:spLocks/>
            </p:cNvSpPr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8" name="Freeform 401"/>
            <p:cNvSpPr>
              <a:spLocks/>
            </p:cNvSpPr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9" name="Freeform 402"/>
            <p:cNvSpPr>
              <a:spLocks/>
            </p:cNvSpPr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0" name="Freeform 403"/>
            <p:cNvSpPr>
              <a:spLocks/>
            </p:cNvSpPr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1" name="Freeform 404"/>
            <p:cNvSpPr>
              <a:spLocks/>
            </p:cNvSpPr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2" name="Freeform 405"/>
            <p:cNvSpPr>
              <a:spLocks/>
            </p:cNvSpPr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3" name="Freeform 406"/>
            <p:cNvSpPr>
              <a:spLocks/>
            </p:cNvSpPr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4" name="Freeform 407"/>
            <p:cNvSpPr>
              <a:spLocks/>
            </p:cNvSpPr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5" name="Freeform 408"/>
            <p:cNvSpPr>
              <a:spLocks/>
            </p:cNvSpPr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6" name="Freeform 409"/>
            <p:cNvSpPr>
              <a:spLocks/>
            </p:cNvSpPr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7" name="Freeform 410"/>
            <p:cNvSpPr>
              <a:spLocks/>
            </p:cNvSpPr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8" name="Freeform 411"/>
            <p:cNvSpPr>
              <a:spLocks/>
            </p:cNvSpPr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0" name="Freeform 412"/>
            <p:cNvSpPr>
              <a:spLocks/>
            </p:cNvSpPr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2" name="Freeform 413"/>
            <p:cNvSpPr>
              <a:spLocks/>
            </p:cNvSpPr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3" name="Freeform 414"/>
            <p:cNvSpPr>
              <a:spLocks/>
            </p:cNvSpPr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4" name="Freeform 415"/>
            <p:cNvSpPr>
              <a:spLocks/>
            </p:cNvSpPr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5" name="Freeform 416"/>
            <p:cNvSpPr>
              <a:spLocks/>
            </p:cNvSpPr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6" name="Freeform 417"/>
            <p:cNvSpPr>
              <a:spLocks/>
            </p:cNvSpPr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7" name="Freeform 418"/>
            <p:cNvSpPr>
              <a:spLocks/>
            </p:cNvSpPr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8" name="Freeform 419"/>
            <p:cNvSpPr>
              <a:spLocks/>
            </p:cNvSpPr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9" name="Freeform 420"/>
            <p:cNvSpPr>
              <a:spLocks/>
            </p:cNvSpPr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0" name="Freeform 421"/>
            <p:cNvSpPr>
              <a:spLocks/>
            </p:cNvSpPr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1" name="Freeform 422"/>
            <p:cNvSpPr>
              <a:spLocks/>
            </p:cNvSpPr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2" name="Freeform 423"/>
            <p:cNvSpPr>
              <a:spLocks/>
            </p:cNvSpPr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3" name="Freeform 424"/>
            <p:cNvSpPr>
              <a:spLocks/>
            </p:cNvSpPr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4" name="Freeform 425"/>
            <p:cNvSpPr>
              <a:spLocks/>
            </p:cNvSpPr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5" name="Freeform 426"/>
            <p:cNvSpPr>
              <a:spLocks/>
            </p:cNvSpPr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6" name="Freeform 427"/>
            <p:cNvSpPr>
              <a:spLocks/>
            </p:cNvSpPr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7" name="Freeform 428"/>
            <p:cNvSpPr>
              <a:spLocks/>
            </p:cNvSpPr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8" name="Rectangle 429"/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9" name="Freeform 430"/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0" name="Freeform 431"/>
            <p:cNvSpPr>
              <a:spLocks/>
            </p:cNvSpPr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1" name="Freeform 432"/>
            <p:cNvSpPr>
              <a:spLocks/>
            </p:cNvSpPr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2" name="Freeform 433"/>
            <p:cNvSpPr>
              <a:spLocks/>
            </p:cNvSpPr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3" name="Freeform 434"/>
            <p:cNvSpPr>
              <a:spLocks/>
            </p:cNvSpPr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4" name="Freeform 435"/>
            <p:cNvSpPr>
              <a:spLocks/>
            </p:cNvSpPr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5" name="Freeform 436"/>
            <p:cNvSpPr>
              <a:spLocks/>
            </p:cNvSpPr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6" name="Freeform 437"/>
            <p:cNvSpPr>
              <a:spLocks/>
            </p:cNvSpPr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7" name="Freeform 438"/>
            <p:cNvSpPr>
              <a:spLocks/>
            </p:cNvSpPr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8" name="Freeform 439"/>
            <p:cNvSpPr>
              <a:spLocks/>
            </p:cNvSpPr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9" name="Freeform 440"/>
            <p:cNvSpPr>
              <a:spLocks/>
            </p:cNvSpPr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0" name="Freeform 441"/>
            <p:cNvSpPr>
              <a:spLocks/>
            </p:cNvSpPr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1" name="Freeform 442"/>
            <p:cNvSpPr>
              <a:spLocks/>
            </p:cNvSpPr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2" name="Freeform 443"/>
            <p:cNvSpPr>
              <a:spLocks/>
            </p:cNvSpPr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3" name="Freeform 444"/>
            <p:cNvSpPr>
              <a:spLocks/>
            </p:cNvSpPr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4" name="Freeform 445"/>
            <p:cNvSpPr>
              <a:spLocks/>
            </p:cNvSpPr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5" name="Freeform 446"/>
            <p:cNvSpPr>
              <a:spLocks/>
            </p:cNvSpPr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6" name="Freeform 447"/>
            <p:cNvSpPr>
              <a:spLocks/>
            </p:cNvSpPr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7" name="Freeform 448"/>
            <p:cNvSpPr>
              <a:spLocks/>
            </p:cNvSpPr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8" name="Freeform 449"/>
            <p:cNvSpPr>
              <a:spLocks/>
            </p:cNvSpPr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9" name="Freeform 450"/>
            <p:cNvSpPr>
              <a:spLocks/>
            </p:cNvSpPr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0" name="Freeform 451"/>
            <p:cNvSpPr>
              <a:spLocks/>
            </p:cNvSpPr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1" name="Freeform 452"/>
            <p:cNvSpPr>
              <a:spLocks/>
            </p:cNvSpPr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2" name="Freeform 453"/>
            <p:cNvSpPr>
              <a:spLocks/>
            </p:cNvSpPr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3" name="Freeform 454"/>
            <p:cNvSpPr>
              <a:spLocks/>
            </p:cNvSpPr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4" name="Freeform 455"/>
            <p:cNvSpPr>
              <a:spLocks/>
            </p:cNvSpPr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5" name="Freeform 456"/>
            <p:cNvSpPr>
              <a:spLocks/>
            </p:cNvSpPr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6" name="Freeform 457"/>
            <p:cNvSpPr>
              <a:spLocks/>
            </p:cNvSpPr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7" name="Freeform 458"/>
            <p:cNvSpPr>
              <a:spLocks/>
            </p:cNvSpPr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8" name="Freeform 459"/>
            <p:cNvSpPr>
              <a:spLocks/>
            </p:cNvSpPr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9" name="Freeform 460"/>
            <p:cNvSpPr>
              <a:spLocks/>
            </p:cNvSpPr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0" name="Freeform 461"/>
            <p:cNvSpPr>
              <a:spLocks/>
            </p:cNvSpPr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1" name="Freeform 462"/>
            <p:cNvSpPr>
              <a:spLocks/>
            </p:cNvSpPr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2" name="Freeform 463"/>
            <p:cNvSpPr>
              <a:spLocks/>
            </p:cNvSpPr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3" name="Freeform 464"/>
            <p:cNvSpPr>
              <a:spLocks/>
            </p:cNvSpPr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4" name="Freeform 465"/>
            <p:cNvSpPr>
              <a:spLocks/>
            </p:cNvSpPr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5" name="Freeform 466"/>
            <p:cNvSpPr>
              <a:spLocks/>
            </p:cNvSpPr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6" name="Freeform 467"/>
            <p:cNvSpPr>
              <a:spLocks/>
            </p:cNvSpPr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7" name="Freeform 468"/>
            <p:cNvSpPr>
              <a:spLocks/>
            </p:cNvSpPr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8" name="Freeform 469"/>
            <p:cNvSpPr>
              <a:spLocks/>
            </p:cNvSpPr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9" name="Freeform 470"/>
            <p:cNvSpPr>
              <a:spLocks/>
            </p:cNvSpPr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0" name="Freeform 471"/>
            <p:cNvSpPr>
              <a:spLocks/>
            </p:cNvSpPr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1" name="Freeform 472"/>
            <p:cNvSpPr>
              <a:spLocks/>
            </p:cNvSpPr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2" name="Freeform 473"/>
            <p:cNvSpPr>
              <a:spLocks/>
            </p:cNvSpPr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3" name="Freeform 474"/>
            <p:cNvSpPr>
              <a:spLocks/>
            </p:cNvSpPr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4" name="Freeform 475"/>
            <p:cNvSpPr>
              <a:spLocks/>
            </p:cNvSpPr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5" name="Freeform 476"/>
            <p:cNvSpPr>
              <a:spLocks/>
            </p:cNvSpPr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6" name="Freeform 477"/>
            <p:cNvSpPr>
              <a:spLocks/>
            </p:cNvSpPr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7" name="Freeform 478"/>
            <p:cNvSpPr>
              <a:spLocks/>
            </p:cNvSpPr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8" name="Freeform 479"/>
            <p:cNvSpPr>
              <a:spLocks/>
            </p:cNvSpPr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9" name="Freeform 480"/>
            <p:cNvSpPr>
              <a:spLocks/>
            </p:cNvSpPr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0" name="Freeform 481"/>
            <p:cNvSpPr>
              <a:spLocks/>
            </p:cNvSpPr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1" name="Freeform 482"/>
            <p:cNvSpPr>
              <a:spLocks/>
            </p:cNvSpPr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2" name="Freeform 483"/>
            <p:cNvSpPr>
              <a:spLocks/>
            </p:cNvSpPr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3" name="Freeform 484"/>
            <p:cNvSpPr>
              <a:spLocks/>
            </p:cNvSpPr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4" name="Freeform 485"/>
            <p:cNvSpPr>
              <a:spLocks/>
            </p:cNvSpPr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5" name="Freeform 486"/>
            <p:cNvSpPr>
              <a:spLocks/>
            </p:cNvSpPr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6" name="Freeform 487"/>
            <p:cNvSpPr>
              <a:spLocks/>
            </p:cNvSpPr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7" name="Freeform 488"/>
            <p:cNvSpPr>
              <a:spLocks/>
            </p:cNvSpPr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8" name="Freeform 489"/>
            <p:cNvSpPr>
              <a:spLocks/>
            </p:cNvSpPr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9" name="Freeform 490"/>
            <p:cNvSpPr>
              <a:spLocks/>
            </p:cNvSpPr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0" name="Freeform 491"/>
            <p:cNvSpPr>
              <a:spLocks/>
            </p:cNvSpPr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1" name="Freeform 492"/>
            <p:cNvSpPr>
              <a:spLocks/>
            </p:cNvSpPr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2" name="Freeform 493"/>
            <p:cNvSpPr>
              <a:spLocks/>
            </p:cNvSpPr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3" name="Freeform 494"/>
            <p:cNvSpPr>
              <a:spLocks/>
            </p:cNvSpPr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204" name="Rectangle 47"/>
          <p:cNvSpPr/>
          <p:nvPr/>
        </p:nvSpPr>
        <p:spPr>
          <a:xfrm>
            <a:off x="4475501" y="4081631"/>
            <a:ext cx="2949188" cy="820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计算图、张量、会话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前向传播算法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反向传播算法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完整神经网络样例程序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206" name="图片 13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/>
        </p:blipFill>
        <p:spPr>
          <a:xfrm>
            <a:off x="823" y="0"/>
            <a:ext cx="3988150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0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5739114">
            <a:off x="9438208" y="3556398"/>
            <a:ext cx="1978847" cy="1498488"/>
            <a:chOff x="5878513" y="3270251"/>
            <a:chExt cx="431800" cy="3270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13"/>
            <p:cNvSpPr>
              <a:spLocks noEditPoints="1"/>
            </p:cNvSpPr>
            <p:nvPr/>
          </p:nvSpPr>
          <p:spPr bwMode="auto">
            <a:xfrm>
              <a:off x="5878513" y="3270251"/>
              <a:ext cx="431800" cy="327025"/>
            </a:xfrm>
            <a:custGeom>
              <a:avLst/>
              <a:gdLst>
                <a:gd name="T0" fmla="*/ 107 w 112"/>
                <a:gd name="T1" fmla="*/ 83 h 84"/>
                <a:gd name="T2" fmla="*/ 15 w 112"/>
                <a:gd name="T3" fmla="*/ 52 h 84"/>
                <a:gd name="T4" fmla="*/ 0 w 112"/>
                <a:gd name="T5" fmla="*/ 48 h 84"/>
                <a:gd name="T6" fmla="*/ 26 w 112"/>
                <a:gd name="T7" fmla="*/ 31 h 84"/>
                <a:gd name="T8" fmla="*/ 65 w 112"/>
                <a:gd name="T9" fmla="*/ 6 h 84"/>
                <a:gd name="T10" fmla="*/ 81 w 112"/>
                <a:gd name="T11" fmla="*/ 15 h 84"/>
                <a:gd name="T12" fmla="*/ 112 w 112"/>
                <a:gd name="T13" fmla="*/ 82 h 84"/>
                <a:gd name="T14" fmla="*/ 71 w 112"/>
                <a:gd name="T15" fmla="*/ 4 h 84"/>
                <a:gd name="T16" fmla="*/ 69 w 112"/>
                <a:gd name="T17" fmla="*/ 6 h 84"/>
                <a:gd name="T18" fmla="*/ 68 w 112"/>
                <a:gd name="T19" fmla="*/ 15 h 84"/>
                <a:gd name="T20" fmla="*/ 57 w 112"/>
                <a:gd name="T21" fmla="*/ 13 h 84"/>
                <a:gd name="T22" fmla="*/ 59 w 112"/>
                <a:gd name="T23" fmla="*/ 19 h 84"/>
                <a:gd name="T24" fmla="*/ 49 w 112"/>
                <a:gd name="T25" fmla="*/ 18 h 84"/>
                <a:gd name="T26" fmla="*/ 51 w 112"/>
                <a:gd name="T27" fmla="*/ 24 h 84"/>
                <a:gd name="T28" fmla="*/ 43 w 112"/>
                <a:gd name="T29" fmla="*/ 22 h 84"/>
                <a:gd name="T30" fmla="*/ 46 w 112"/>
                <a:gd name="T31" fmla="*/ 27 h 84"/>
                <a:gd name="T32" fmla="*/ 40 w 112"/>
                <a:gd name="T33" fmla="*/ 24 h 84"/>
                <a:gd name="T34" fmla="*/ 39 w 112"/>
                <a:gd name="T35" fmla="*/ 31 h 84"/>
                <a:gd name="T36" fmla="*/ 34 w 112"/>
                <a:gd name="T37" fmla="*/ 28 h 84"/>
                <a:gd name="T38" fmla="*/ 32 w 112"/>
                <a:gd name="T39" fmla="*/ 36 h 84"/>
                <a:gd name="T40" fmla="*/ 26 w 112"/>
                <a:gd name="T41" fmla="*/ 33 h 84"/>
                <a:gd name="T42" fmla="*/ 22 w 112"/>
                <a:gd name="T43" fmla="*/ 42 h 84"/>
                <a:gd name="T44" fmla="*/ 18 w 112"/>
                <a:gd name="T45" fmla="*/ 39 h 84"/>
                <a:gd name="T46" fmla="*/ 16 w 112"/>
                <a:gd name="T47" fmla="*/ 47 h 84"/>
                <a:gd name="T48" fmla="*/ 6 w 112"/>
                <a:gd name="T49" fmla="*/ 48 h 84"/>
                <a:gd name="T50" fmla="*/ 60 w 112"/>
                <a:gd name="T51" fmla="*/ 65 h 84"/>
                <a:gd name="T52" fmla="*/ 105 w 112"/>
                <a:gd name="T53" fmla="*/ 76 h 84"/>
                <a:gd name="T54" fmla="*/ 102 w 112"/>
                <a:gd name="T55" fmla="*/ 75 h 84"/>
                <a:gd name="T56" fmla="*/ 103 w 112"/>
                <a:gd name="T57" fmla="*/ 71 h 84"/>
                <a:gd name="T58" fmla="*/ 102 w 112"/>
                <a:gd name="T59" fmla="*/ 68 h 84"/>
                <a:gd name="T60" fmla="*/ 96 w 112"/>
                <a:gd name="T61" fmla="*/ 66 h 84"/>
                <a:gd name="T62" fmla="*/ 99 w 112"/>
                <a:gd name="T63" fmla="*/ 62 h 84"/>
                <a:gd name="T64" fmla="*/ 94 w 112"/>
                <a:gd name="T65" fmla="*/ 60 h 84"/>
                <a:gd name="T66" fmla="*/ 92 w 112"/>
                <a:gd name="T67" fmla="*/ 52 h 84"/>
                <a:gd name="T68" fmla="*/ 94 w 112"/>
                <a:gd name="T69" fmla="*/ 47 h 84"/>
                <a:gd name="T70" fmla="*/ 88 w 112"/>
                <a:gd name="T71" fmla="*/ 44 h 84"/>
                <a:gd name="T72" fmla="*/ 90 w 112"/>
                <a:gd name="T73" fmla="*/ 40 h 84"/>
                <a:gd name="T74" fmla="*/ 83 w 112"/>
                <a:gd name="T75" fmla="*/ 38 h 84"/>
                <a:gd name="T76" fmla="*/ 85 w 112"/>
                <a:gd name="T77" fmla="*/ 30 h 84"/>
                <a:gd name="T78" fmla="*/ 79 w 112"/>
                <a:gd name="T79" fmla="*/ 30 h 84"/>
                <a:gd name="T80" fmla="*/ 83 w 112"/>
                <a:gd name="T81" fmla="*/ 22 h 84"/>
                <a:gd name="T82" fmla="*/ 76 w 112"/>
                <a:gd name="T83" fmla="*/ 25 h 84"/>
                <a:gd name="T84" fmla="*/ 80 w 112"/>
                <a:gd name="T85" fmla="*/ 17 h 84"/>
                <a:gd name="T86" fmla="*/ 72 w 112"/>
                <a:gd name="T87" fmla="*/ 19 h 84"/>
                <a:gd name="T88" fmla="*/ 73 w 112"/>
                <a:gd name="T8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" h="84">
                  <a:moveTo>
                    <a:pt x="112" y="82"/>
                  </a:moveTo>
                  <a:cubicBezTo>
                    <a:pt x="110" y="83"/>
                    <a:pt x="109" y="84"/>
                    <a:pt x="107" y="83"/>
                  </a:cubicBezTo>
                  <a:cubicBezTo>
                    <a:pt x="107" y="82"/>
                    <a:pt x="107" y="82"/>
                    <a:pt x="107" y="81"/>
                  </a:cubicBezTo>
                  <a:cubicBezTo>
                    <a:pt x="77" y="71"/>
                    <a:pt x="46" y="62"/>
                    <a:pt x="15" y="52"/>
                  </a:cubicBezTo>
                  <a:cubicBezTo>
                    <a:pt x="15" y="52"/>
                    <a:pt x="14" y="52"/>
                    <a:pt x="14" y="52"/>
                  </a:cubicBezTo>
                  <a:cubicBezTo>
                    <a:pt x="10" y="48"/>
                    <a:pt x="3" y="52"/>
                    <a:pt x="0" y="48"/>
                  </a:cubicBezTo>
                  <a:cubicBezTo>
                    <a:pt x="5" y="45"/>
                    <a:pt x="13" y="40"/>
                    <a:pt x="17" y="36"/>
                  </a:cubicBezTo>
                  <a:cubicBezTo>
                    <a:pt x="20" y="36"/>
                    <a:pt x="23" y="32"/>
                    <a:pt x="26" y="31"/>
                  </a:cubicBezTo>
                  <a:cubicBezTo>
                    <a:pt x="27" y="30"/>
                    <a:pt x="30" y="29"/>
                    <a:pt x="32" y="28"/>
                  </a:cubicBezTo>
                  <a:cubicBezTo>
                    <a:pt x="42" y="20"/>
                    <a:pt x="54" y="12"/>
                    <a:pt x="65" y="6"/>
                  </a:cubicBezTo>
                  <a:cubicBezTo>
                    <a:pt x="67" y="3"/>
                    <a:pt x="71" y="2"/>
                    <a:pt x="73" y="0"/>
                  </a:cubicBezTo>
                  <a:cubicBezTo>
                    <a:pt x="77" y="2"/>
                    <a:pt x="78" y="9"/>
                    <a:pt x="81" y="15"/>
                  </a:cubicBezTo>
                  <a:cubicBezTo>
                    <a:pt x="92" y="35"/>
                    <a:pt x="100" y="60"/>
                    <a:pt x="109" y="79"/>
                  </a:cubicBezTo>
                  <a:cubicBezTo>
                    <a:pt x="110" y="80"/>
                    <a:pt x="111" y="80"/>
                    <a:pt x="112" y="82"/>
                  </a:cubicBezTo>
                  <a:close/>
                  <a:moveTo>
                    <a:pt x="73" y="4"/>
                  </a:moveTo>
                  <a:cubicBezTo>
                    <a:pt x="72" y="4"/>
                    <a:pt x="72" y="4"/>
                    <a:pt x="71" y="4"/>
                  </a:cubicBezTo>
                  <a:cubicBezTo>
                    <a:pt x="71" y="6"/>
                    <a:pt x="74" y="9"/>
                    <a:pt x="71" y="10"/>
                  </a:cubicBezTo>
                  <a:cubicBezTo>
                    <a:pt x="70" y="9"/>
                    <a:pt x="69" y="7"/>
                    <a:pt x="69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6" y="11"/>
                    <a:pt x="69" y="13"/>
                    <a:pt x="68" y="15"/>
                  </a:cubicBezTo>
                  <a:cubicBezTo>
                    <a:pt x="65" y="16"/>
                    <a:pt x="66" y="11"/>
                    <a:pt x="63" y="9"/>
                  </a:cubicBezTo>
                  <a:cubicBezTo>
                    <a:pt x="61" y="10"/>
                    <a:pt x="59" y="12"/>
                    <a:pt x="57" y="13"/>
                  </a:cubicBezTo>
                  <a:cubicBezTo>
                    <a:pt x="57" y="15"/>
                    <a:pt x="59" y="16"/>
                    <a:pt x="60" y="17"/>
                  </a:cubicBezTo>
                  <a:cubicBezTo>
                    <a:pt x="60" y="18"/>
                    <a:pt x="60" y="19"/>
                    <a:pt x="59" y="19"/>
                  </a:cubicBezTo>
                  <a:cubicBezTo>
                    <a:pt x="57" y="18"/>
                    <a:pt x="56" y="16"/>
                    <a:pt x="55" y="15"/>
                  </a:cubicBezTo>
                  <a:cubicBezTo>
                    <a:pt x="53" y="16"/>
                    <a:pt x="51" y="17"/>
                    <a:pt x="49" y="18"/>
                  </a:cubicBezTo>
                  <a:cubicBezTo>
                    <a:pt x="50" y="20"/>
                    <a:pt x="53" y="21"/>
                    <a:pt x="52" y="23"/>
                  </a:cubicBezTo>
                  <a:cubicBezTo>
                    <a:pt x="52" y="23"/>
                    <a:pt x="51" y="23"/>
                    <a:pt x="51" y="24"/>
                  </a:cubicBezTo>
                  <a:cubicBezTo>
                    <a:pt x="50" y="22"/>
                    <a:pt x="49" y="20"/>
                    <a:pt x="47" y="19"/>
                  </a:cubicBezTo>
                  <a:cubicBezTo>
                    <a:pt x="46" y="20"/>
                    <a:pt x="44" y="21"/>
                    <a:pt x="43" y="22"/>
                  </a:cubicBezTo>
                  <a:cubicBezTo>
                    <a:pt x="44" y="24"/>
                    <a:pt x="45" y="25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5" y="27"/>
                    <a:pt x="45" y="27"/>
                    <a:pt x="44" y="28"/>
                  </a:cubicBezTo>
                  <a:cubicBezTo>
                    <a:pt x="43" y="26"/>
                    <a:pt x="41" y="24"/>
                    <a:pt x="40" y="24"/>
                  </a:cubicBezTo>
                  <a:cubicBezTo>
                    <a:pt x="38" y="24"/>
                    <a:pt x="38" y="26"/>
                    <a:pt x="36" y="26"/>
                  </a:cubicBezTo>
                  <a:cubicBezTo>
                    <a:pt x="37" y="29"/>
                    <a:pt x="38" y="29"/>
                    <a:pt x="39" y="31"/>
                  </a:cubicBezTo>
                  <a:cubicBezTo>
                    <a:pt x="38" y="32"/>
                    <a:pt x="38" y="32"/>
                    <a:pt x="38" y="33"/>
                  </a:cubicBezTo>
                  <a:cubicBezTo>
                    <a:pt x="36" y="32"/>
                    <a:pt x="35" y="29"/>
                    <a:pt x="34" y="28"/>
                  </a:cubicBezTo>
                  <a:cubicBezTo>
                    <a:pt x="32" y="29"/>
                    <a:pt x="30" y="31"/>
                    <a:pt x="28" y="32"/>
                  </a:cubicBezTo>
                  <a:cubicBezTo>
                    <a:pt x="29" y="34"/>
                    <a:pt x="31" y="35"/>
                    <a:pt x="32" y="36"/>
                  </a:cubicBezTo>
                  <a:cubicBezTo>
                    <a:pt x="31" y="37"/>
                    <a:pt x="31" y="37"/>
                    <a:pt x="30" y="37"/>
                  </a:cubicBezTo>
                  <a:cubicBezTo>
                    <a:pt x="29" y="35"/>
                    <a:pt x="27" y="35"/>
                    <a:pt x="26" y="33"/>
                  </a:cubicBezTo>
                  <a:cubicBezTo>
                    <a:pt x="23" y="35"/>
                    <a:pt x="21" y="36"/>
                    <a:pt x="19" y="38"/>
                  </a:cubicBezTo>
                  <a:cubicBezTo>
                    <a:pt x="21" y="38"/>
                    <a:pt x="22" y="40"/>
                    <a:pt x="22" y="42"/>
                  </a:cubicBezTo>
                  <a:cubicBezTo>
                    <a:pt x="22" y="41"/>
                    <a:pt x="21" y="42"/>
                    <a:pt x="21" y="42"/>
                  </a:cubicBezTo>
                  <a:cubicBezTo>
                    <a:pt x="20" y="41"/>
                    <a:pt x="19" y="40"/>
                    <a:pt x="18" y="39"/>
                  </a:cubicBezTo>
                  <a:cubicBezTo>
                    <a:pt x="16" y="40"/>
                    <a:pt x="14" y="40"/>
                    <a:pt x="14" y="41"/>
                  </a:cubicBezTo>
                  <a:cubicBezTo>
                    <a:pt x="16" y="43"/>
                    <a:pt x="20" y="45"/>
                    <a:pt x="16" y="47"/>
                  </a:cubicBezTo>
                  <a:cubicBezTo>
                    <a:pt x="15" y="45"/>
                    <a:pt x="14" y="44"/>
                    <a:pt x="12" y="42"/>
                  </a:cubicBezTo>
                  <a:cubicBezTo>
                    <a:pt x="11" y="43"/>
                    <a:pt x="7" y="45"/>
                    <a:pt x="6" y="48"/>
                  </a:cubicBezTo>
                  <a:cubicBezTo>
                    <a:pt x="24" y="52"/>
                    <a:pt x="41" y="59"/>
                    <a:pt x="59" y="64"/>
                  </a:cubicBezTo>
                  <a:cubicBezTo>
                    <a:pt x="59" y="65"/>
                    <a:pt x="59" y="64"/>
                    <a:pt x="60" y="65"/>
                  </a:cubicBezTo>
                  <a:cubicBezTo>
                    <a:pt x="76" y="68"/>
                    <a:pt x="91" y="76"/>
                    <a:pt x="106" y="78"/>
                  </a:cubicBezTo>
                  <a:cubicBezTo>
                    <a:pt x="106" y="77"/>
                    <a:pt x="105" y="77"/>
                    <a:pt x="105" y="76"/>
                  </a:cubicBezTo>
                  <a:cubicBezTo>
                    <a:pt x="104" y="76"/>
                    <a:pt x="104" y="77"/>
                    <a:pt x="103" y="76"/>
                  </a:cubicBezTo>
                  <a:cubicBezTo>
                    <a:pt x="103" y="76"/>
                    <a:pt x="102" y="75"/>
                    <a:pt x="102" y="75"/>
                  </a:cubicBezTo>
                  <a:cubicBezTo>
                    <a:pt x="103" y="74"/>
                    <a:pt x="103" y="73"/>
                    <a:pt x="104" y="73"/>
                  </a:cubicBezTo>
                  <a:cubicBezTo>
                    <a:pt x="103" y="72"/>
                    <a:pt x="103" y="71"/>
                    <a:pt x="103" y="71"/>
                  </a:cubicBezTo>
                  <a:cubicBezTo>
                    <a:pt x="101" y="71"/>
                    <a:pt x="99" y="71"/>
                    <a:pt x="99" y="73"/>
                  </a:cubicBezTo>
                  <a:cubicBezTo>
                    <a:pt x="95" y="71"/>
                    <a:pt x="98" y="69"/>
                    <a:pt x="102" y="68"/>
                  </a:cubicBezTo>
                  <a:cubicBezTo>
                    <a:pt x="101" y="67"/>
                    <a:pt x="100" y="66"/>
                    <a:pt x="100" y="64"/>
                  </a:cubicBezTo>
                  <a:cubicBezTo>
                    <a:pt x="98" y="64"/>
                    <a:pt x="97" y="66"/>
                    <a:pt x="96" y="66"/>
                  </a:cubicBezTo>
                  <a:cubicBezTo>
                    <a:pt x="96" y="65"/>
                    <a:pt x="95" y="64"/>
                    <a:pt x="96" y="63"/>
                  </a:cubicBezTo>
                  <a:cubicBezTo>
                    <a:pt x="97" y="63"/>
                    <a:pt x="98" y="63"/>
                    <a:pt x="99" y="62"/>
                  </a:cubicBezTo>
                  <a:cubicBezTo>
                    <a:pt x="98" y="60"/>
                    <a:pt x="99" y="58"/>
                    <a:pt x="98" y="57"/>
                  </a:cubicBezTo>
                  <a:cubicBezTo>
                    <a:pt x="96" y="58"/>
                    <a:pt x="96" y="60"/>
                    <a:pt x="94" y="60"/>
                  </a:cubicBezTo>
                  <a:cubicBezTo>
                    <a:pt x="93" y="56"/>
                    <a:pt x="99" y="53"/>
                    <a:pt x="94" y="50"/>
                  </a:cubicBezTo>
                  <a:cubicBezTo>
                    <a:pt x="93" y="50"/>
                    <a:pt x="92" y="51"/>
                    <a:pt x="92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2" y="48"/>
                    <a:pt x="94" y="47"/>
                  </a:cubicBezTo>
                  <a:cubicBezTo>
                    <a:pt x="92" y="45"/>
                    <a:pt x="93" y="43"/>
                    <a:pt x="91" y="42"/>
                  </a:cubicBezTo>
                  <a:cubicBezTo>
                    <a:pt x="89" y="43"/>
                    <a:pt x="89" y="43"/>
                    <a:pt x="88" y="44"/>
                  </a:cubicBezTo>
                  <a:cubicBezTo>
                    <a:pt x="87" y="44"/>
                    <a:pt x="87" y="44"/>
                    <a:pt x="86" y="43"/>
                  </a:cubicBezTo>
                  <a:cubicBezTo>
                    <a:pt x="86" y="41"/>
                    <a:pt x="88" y="41"/>
                    <a:pt x="90" y="40"/>
                  </a:cubicBezTo>
                  <a:cubicBezTo>
                    <a:pt x="90" y="39"/>
                    <a:pt x="89" y="37"/>
                    <a:pt x="89" y="37"/>
                  </a:cubicBezTo>
                  <a:cubicBezTo>
                    <a:pt x="87" y="37"/>
                    <a:pt x="85" y="40"/>
                    <a:pt x="83" y="38"/>
                  </a:cubicBezTo>
                  <a:cubicBezTo>
                    <a:pt x="83" y="35"/>
                    <a:pt x="85" y="35"/>
                    <a:pt x="88" y="34"/>
                  </a:cubicBezTo>
                  <a:cubicBezTo>
                    <a:pt x="87" y="33"/>
                    <a:pt x="87" y="31"/>
                    <a:pt x="85" y="30"/>
                  </a:cubicBezTo>
                  <a:cubicBezTo>
                    <a:pt x="83" y="30"/>
                    <a:pt x="81" y="32"/>
                    <a:pt x="80" y="32"/>
                  </a:cubicBezTo>
                  <a:cubicBezTo>
                    <a:pt x="79" y="31"/>
                    <a:pt x="79" y="30"/>
                    <a:pt x="79" y="30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5"/>
                    <a:pt x="82" y="24"/>
                    <a:pt x="83" y="22"/>
                  </a:cubicBezTo>
                  <a:cubicBezTo>
                    <a:pt x="81" y="23"/>
                    <a:pt x="78" y="25"/>
                    <a:pt x="77" y="26"/>
                  </a:cubicBezTo>
                  <a:cubicBezTo>
                    <a:pt x="76" y="26"/>
                    <a:pt x="76" y="25"/>
                    <a:pt x="76" y="25"/>
                  </a:cubicBezTo>
                  <a:cubicBezTo>
                    <a:pt x="77" y="23"/>
                    <a:pt x="80" y="22"/>
                    <a:pt x="82" y="21"/>
                  </a:cubicBezTo>
                  <a:cubicBezTo>
                    <a:pt x="81" y="19"/>
                    <a:pt x="81" y="18"/>
                    <a:pt x="80" y="17"/>
                  </a:cubicBezTo>
                  <a:cubicBezTo>
                    <a:pt x="77" y="18"/>
                    <a:pt x="76" y="19"/>
                    <a:pt x="74" y="21"/>
                  </a:cubicBezTo>
                  <a:cubicBezTo>
                    <a:pt x="73" y="21"/>
                    <a:pt x="73" y="20"/>
                    <a:pt x="72" y="19"/>
                  </a:cubicBezTo>
                  <a:cubicBezTo>
                    <a:pt x="74" y="17"/>
                    <a:pt x="77" y="16"/>
                    <a:pt x="79" y="15"/>
                  </a:cubicBezTo>
                  <a:cubicBezTo>
                    <a:pt x="77" y="11"/>
                    <a:pt x="76" y="8"/>
                    <a:pt x="7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1218804"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14"/>
            <p:cNvSpPr>
              <a:spLocks noEditPoints="1"/>
            </p:cNvSpPr>
            <p:nvPr/>
          </p:nvSpPr>
          <p:spPr bwMode="auto">
            <a:xfrm>
              <a:off x="6035676" y="3359151"/>
              <a:ext cx="196850" cy="144463"/>
            </a:xfrm>
            <a:custGeom>
              <a:avLst/>
              <a:gdLst>
                <a:gd name="T0" fmla="*/ 51 w 51"/>
                <a:gd name="T1" fmla="*/ 36 h 37"/>
                <a:gd name="T2" fmla="*/ 48 w 51"/>
                <a:gd name="T3" fmla="*/ 37 h 37"/>
                <a:gd name="T4" fmla="*/ 4 w 51"/>
                <a:gd name="T5" fmla="*/ 22 h 37"/>
                <a:gd name="T6" fmla="*/ 0 w 51"/>
                <a:gd name="T7" fmla="*/ 20 h 37"/>
                <a:gd name="T8" fmla="*/ 0 w 51"/>
                <a:gd name="T9" fmla="*/ 17 h 37"/>
                <a:gd name="T10" fmla="*/ 27 w 51"/>
                <a:gd name="T11" fmla="*/ 0 h 37"/>
                <a:gd name="T12" fmla="*/ 29 w 51"/>
                <a:gd name="T13" fmla="*/ 1 h 37"/>
                <a:gd name="T14" fmla="*/ 51 w 51"/>
                <a:gd name="T15" fmla="*/ 36 h 37"/>
                <a:gd name="T16" fmla="*/ 27 w 51"/>
                <a:gd name="T17" fmla="*/ 3 h 37"/>
                <a:gd name="T18" fmla="*/ 4 w 51"/>
                <a:gd name="T19" fmla="*/ 19 h 37"/>
                <a:gd name="T20" fmla="*/ 45 w 51"/>
                <a:gd name="T21" fmla="*/ 33 h 37"/>
                <a:gd name="T22" fmla="*/ 27 w 51"/>
                <a:gd name="T2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7">
                  <a:moveTo>
                    <a:pt x="51" y="36"/>
                  </a:moveTo>
                  <a:cubicBezTo>
                    <a:pt x="51" y="37"/>
                    <a:pt x="49" y="37"/>
                    <a:pt x="48" y="37"/>
                  </a:cubicBezTo>
                  <a:cubicBezTo>
                    <a:pt x="34" y="32"/>
                    <a:pt x="20" y="24"/>
                    <a:pt x="4" y="22"/>
                  </a:cubicBezTo>
                  <a:cubicBezTo>
                    <a:pt x="2" y="21"/>
                    <a:pt x="1" y="22"/>
                    <a:pt x="0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10" y="12"/>
                    <a:pt x="17" y="5"/>
                    <a:pt x="27" y="0"/>
                  </a:cubicBezTo>
                  <a:cubicBezTo>
                    <a:pt x="28" y="1"/>
                    <a:pt x="29" y="0"/>
                    <a:pt x="29" y="1"/>
                  </a:cubicBezTo>
                  <a:cubicBezTo>
                    <a:pt x="34" y="15"/>
                    <a:pt x="45" y="26"/>
                    <a:pt x="51" y="36"/>
                  </a:cubicBezTo>
                  <a:close/>
                  <a:moveTo>
                    <a:pt x="27" y="3"/>
                  </a:moveTo>
                  <a:cubicBezTo>
                    <a:pt x="18" y="7"/>
                    <a:pt x="12" y="13"/>
                    <a:pt x="4" y="19"/>
                  </a:cubicBezTo>
                  <a:cubicBezTo>
                    <a:pt x="18" y="22"/>
                    <a:pt x="32" y="30"/>
                    <a:pt x="45" y="33"/>
                  </a:cubicBezTo>
                  <a:cubicBezTo>
                    <a:pt x="39" y="22"/>
                    <a:pt x="32" y="1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1218804"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161750" y="944081"/>
            <a:ext cx="0" cy="5169083"/>
          </a:xfrm>
          <a:prstGeom prst="line">
            <a:avLst/>
          </a:prstGeom>
          <a:noFill/>
          <a:ln w="9525" cap="flat" cmpd="sng" algn="ctr">
            <a:solidFill>
              <a:srgbClr val="1C3954"/>
            </a:solidFill>
            <a:prstDash val="lgDash"/>
            <a:miter lim="800000"/>
          </a:ln>
          <a:effectLst/>
        </p:spPr>
      </p:cxnSp>
      <p:sp>
        <p:nvSpPr>
          <p:cNvPr id="58" name="Rectangle 47"/>
          <p:cNvSpPr/>
          <p:nvPr/>
        </p:nvSpPr>
        <p:spPr>
          <a:xfrm>
            <a:off x="2596920" y="1336833"/>
            <a:ext cx="3006849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914224"/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张量（</a:t>
            </a:r>
            <a:r>
              <a:rPr lang="en-US" altLang="zh-CN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Tensor</a:t>
            </a:r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）</a:t>
            </a:r>
            <a:endParaRPr lang="zh-CN" altLang="en-US" sz="31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59" name="文本框 7"/>
          <p:cNvSpPr txBox="1">
            <a:spLocks noChangeArrowheads="1"/>
          </p:cNvSpPr>
          <p:nvPr/>
        </p:nvSpPr>
        <p:spPr bwMode="auto">
          <a:xfrm>
            <a:off x="2586228" y="1824445"/>
            <a:ext cx="3454357" cy="70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99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数据的表示形式，只是对运输结果的引用</a:t>
            </a:r>
            <a:endParaRPr lang="zh-CN" altLang="en-US" sz="1999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60" name="Rectangle 47"/>
          <p:cNvSpPr/>
          <p:nvPr/>
        </p:nvSpPr>
        <p:spPr>
          <a:xfrm>
            <a:off x="2640228" y="3062471"/>
            <a:ext cx="2675412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224"/>
            <a:r>
              <a:rPr lang="zh-CN" altLang="en-US" sz="3199" b="1" spc="-3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计算图（</a:t>
            </a:r>
            <a:r>
              <a:rPr lang="en-US" altLang="zh-CN" sz="3199" b="1" spc="-3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Flow</a:t>
            </a:r>
            <a:r>
              <a:rPr lang="zh-CN" altLang="en-US" sz="3199" b="1" spc="-3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）</a:t>
            </a:r>
            <a:endParaRPr lang="zh-CN" altLang="en-US" sz="3199" b="1" spc="-3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61" name="文本框 7"/>
          <p:cNvSpPr txBox="1">
            <a:spLocks noChangeArrowheads="1"/>
          </p:cNvSpPr>
          <p:nvPr/>
        </p:nvSpPr>
        <p:spPr bwMode="auto">
          <a:xfrm>
            <a:off x="2600742" y="3535569"/>
            <a:ext cx="3454357" cy="101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99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定义运算</a:t>
            </a:r>
            <a:r>
              <a:rPr lang="zh-CN" altLang="en-US" sz="1999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，</a:t>
            </a:r>
            <a:r>
              <a:rPr lang="en-US" altLang="zh-CN" sz="1999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TensorFlow</a:t>
            </a:r>
            <a:r>
              <a:rPr lang="zh-CN" altLang="en-US" sz="1999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自动将定义的运算转化为计算图上的节点</a:t>
            </a:r>
            <a:endParaRPr lang="zh-CN" altLang="en-US" sz="1999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62" name="Rectangle 47"/>
          <p:cNvSpPr/>
          <p:nvPr/>
        </p:nvSpPr>
        <p:spPr>
          <a:xfrm>
            <a:off x="2636533" y="5095249"/>
            <a:ext cx="3188373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914224"/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会话（</a:t>
            </a:r>
            <a:r>
              <a:rPr lang="en-US" altLang="zh-CN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Session</a:t>
            </a:r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）</a:t>
            </a:r>
            <a:endParaRPr lang="zh-CN" altLang="en-US" sz="31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63" name="文本框 7"/>
          <p:cNvSpPr txBox="1">
            <a:spLocks noChangeArrowheads="1"/>
          </p:cNvSpPr>
          <p:nvPr/>
        </p:nvSpPr>
        <p:spPr bwMode="auto">
          <a:xfrm>
            <a:off x="2586228" y="5587626"/>
            <a:ext cx="3454357" cy="70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99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执行运算</a:t>
            </a:r>
            <a:r>
              <a:rPr lang="zh-CN" altLang="en-US" sz="1999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，用于并管理程序运行时的所有资源</a:t>
            </a:r>
            <a:endParaRPr lang="zh-CN" altLang="en-US" sz="1999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计算图、张量、会话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864631" y="1798508"/>
            <a:ext cx="4154086" cy="230832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import tensorflow as tf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= tf.constant([1.0, 2.0], name="a")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= tf.constant([2.0, 3.0], name="b")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result = a + b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print(result)</a:t>
            </a: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with tf.Session() as sess:</a:t>
            </a:r>
          </a:p>
          <a:p>
            <a:pPr lvl="1"/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print(result.eval())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6858004" y="4877848"/>
            <a:ext cx="4923179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Tensor("add_1:0", shape=(2,),dtype=float32) 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[3. 5.]</a:t>
            </a:r>
            <a:endParaRPr lang="zh-CN" altLang="en-US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92686" y="1306291"/>
            <a:ext cx="375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28972" y="4415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370286" y="3715663"/>
            <a:ext cx="1393371" cy="1262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5539409" y="2844806"/>
            <a:ext cx="1122648" cy="4152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777948" y="1762539"/>
            <a:ext cx="869595" cy="458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825" y="3909100"/>
            <a:ext cx="16859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1715111" y="3155101"/>
            <a:ext cx="639993" cy="473472"/>
          </a:xfrm>
          <a:custGeom>
            <a:avLst/>
            <a:gdLst>
              <a:gd name="T0" fmla="*/ 81 w 142"/>
              <a:gd name="T1" fmla="*/ 70 h 84"/>
              <a:gd name="T2" fmla="*/ 79 w 142"/>
              <a:gd name="T3" fmla="*/ 60 h 84"/>
              <a:gd name="T4" fmla="*/ 33 w 142"/>
              <a:gd name="T5" fmla="*/ 61 h 84"/>
              <a:gd name="T6" fmla="*/ 21 w 142"/>
              <a:gd name="T7" fmla="*/ 61 h 84"/>
              <a:gd name="T8" fmla="*/ 12 w 142"/>
              <a:gd name="T9" fmla="*/ 61 h 84"/>
              <a:gd name="T10" fmla="*/ 5 w 142"/>
              <a:gd name="T11" fmla="*/ 61 h 84"/>
              <a:gd name="T12" fmla="*/ 2 w 142"/>
              <a:gd name="T13" fmla="*/ 59 h 84"/>
              <a:gd name="T14" fmla="*/ 15 w 142"/>
              <a:gd name="T15" fmla="*/ 25 h 84"/>
              <a:gd name="T16" fmla="*/ 52 w 142"/>
              <a:gd name="T17" fmla="*/ 23 h 84"/>
              <a:gd name="T18" fmla="*/ 85 w 142"/>
              <a:gd name="T19" fmla="*/ 6 h 84"/>
              <a:gd name="T20" fmla="*/ 114 w 142"/>
              <a:gd name="T21" fmla="*/ 12 h 84"/>
              <a:gd name="T22" fmla="*/ 125 w 142"/>
              <a:gd name="T23" fmla="*/ 51 h 84"/>
              <a:gd name="T24" fmla="*/ 94 w 142"/>
              <a:gd name="T25" fmla="*/ 79 h 84"/>
              <a:gd name="T26" fmla="*/ 88 w 142"/>
              <a:gd name="T27" fmla="*/ 79 h 84"/>
              <a:gd name="T28" fmla="*/ 93 w 142"/>
              <a:gd name="T29" fmla="*/ 72 h 84"/>
              <a:gd name="T30" fmla="*/ 89 w 142"/>
              <a:gd name="T31" fmla="*/ 73 h 84"/>
              <a:gd name="T32" fmla="*/ 94 w 142"/>
              <a:gd name="T33" fmla="*/ 56 h 84"/>
              <a:gd name="T34" fmla="*/ 113 w 142"/>
              <a:gd name="T35" fmla="*/ 58 h 84"/>
              <a:gd name="T36" fmla="*/ 112 w 142"/>
              <a:gd name="T37" fmla="*/ 15 h 84"/>
              <a:gd name="T38" fmla="*/ 76 w 142"/>
              <a:gd name="T39" fmla="*/ 26 h 84"/>
              <a:gd name="T40" fmla="*/ 33 w 142"/>
              <a:gd name="T41" fmla="*/ 26 h 84"/>
              <a:gd name="T42" fmla="*/ 12 w 142"/>
              <a:gd name="T43" fmla="*/ 40 h 84"/>
              <a:gd name="T44" fmla="*/ 31 w 142"/>
              <a:gd name="T45" fmla="*/ 49 h 84"/>
              <a:gd name="T46" fmla="*/ 49 w 142"/>
              <a:gd name="T47" fmla="*/ 48 h 84"/>
              <a:gd name="T48" fmla="*/ 94 w 142"/>
              <a:gd name="T49" fmla="*/ 43 h 84"/>
              <a:gd name="T50" fmla="*/ 97 w 142"/>
              <a:gd name="T51" fmla="*/ 50 h 84"/>
              <a:gd name="T52" fmla="*/ 65 w 142"/>
              <a:gd name="T53" fmla="*/ 55 h 84"/>
              <a:gd name="T54" fmla="*/ 55 w 142"/>
              <a:gd name="T55" fmla="*/ 58 h 84"/>
              <a:gd name="T56" fmla="*/ 62 w 142"/>
              <a:gd name="T57" fmla="*/ 51 h 84"/>
              <a:gd name="T58" fmla="*/ 28 w 142"/>
              <a:gd name="T59" fmla="*/ 57 h 84"/>
              <a:gd name="T60" fmla="*/ 32 w 142"/>
              <a:gd name="T61" fmla="*/ 53 h 84"/>
              <a:gd name="T62" fmla="*/ 57 w 142"/>
              <a:gd name="T63" fmla="*/ 51 h 84"/>
              <a:gd name="T64" fmla="*/ 49 w 142"/>
              <a:gd name="T65" fmla="*/ 58 h 84"/>
              <a:gd name="T66" fmla="*/ 21 w 142"/>
              <a:gd name="T67" fmla="*/ 53 h 84"/>
              <a:gd name="T68" fmla="*/ 9 w 142"/>
              <a:gd name="T69" fmla="*/ 56 h 84"/>
              <a:gd name="T70" fmla="*/ 41 w 142"/>
              <a:gd name="T71" fmla="*/ 58 h 84"/>
              <a:gd name="T72" fmla="*/ 51 w 142"/>
              <a:gd name="T73" fmla="*/ 52 h 84"/>
              <a:gd name="T74" fmla="*/ 84 w 142"/>
              <a:gd name="T75" fmla="*/ 57 h 84"/>
              <a:gd name="T76" fmla="*/ 93 w 142"/>
              <a:gd name="T77" fmla="*/ 47 h 84"/>
              <a:gd name="T78" fmla="*/ 84 w 142"/>
              <a:gd name="T79" fmla="*/ 50 h 84"/>
              <a:gd name="T80" fmla="*/ 86 w 142"/>
              <a:gd name="T81" fmla="*/ 49 h 84"/>
              <a:gd name="T82" fmla="*/ 9 w 142"/>
              <a:gd name="T83" fmla="*/ 31 h 84"/>
              <a:gd name="T84" fmla="*/ 10 w 142"/>
              <a:gd name="T85" fmla="*/ 51 h 84"/>
              <a:gd name="T86" fmla="*/ 28 w 142"/>
              <a:gd name="T87" fmla="*/ 53 h 84"/>
              <a:gd name="T88" fmla="*/ 94 w 142"/>
              <a:gd name="T89" fmla="*/ 53 h 84"/>
              <a:gd name="T90" fmla="*/ 69 w 142"/>
              <a:gd name="T91" fmla="*/ 52 h 84"/>
              <a:gd name="T92" fmla="*/ 77 w 142"/>
              <a:gd name="T93" fmla="*/ 49 h 84"/>
              <a:gd name="T94" fmla="*/ 89 w 142"/>
              <a:gd name="T95" fmla="*/ 19 h 84"/>
              <a:gd name="T96" fmla="*/ 84 w 142"/>
              <a:gd name="T97" fmla="*/ 17 h 84"/>
              <a:gd name="T98" fmla="*/ 93 w 142"/>
              <a:gd name="T99" fmla="*/ 21 h 84"/>
              <a:gd name="T100" fmla="*/ 87 w 142"/>
              <a:gd name="T101" fmla="*/ 11 h 84"/>
              <a:gd name="T102" fmla="*/ 91 w 142"/>
              <a:gd name="T103" fmla="*/ 8 h 84"/>
              <a:gd name="T104" fmla="*/ 92 w 142"/>
              <a:gd name="T105" fmla="*/ 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2" h="84">
                <a:moveTo>
                  <a:pt x="87" y="84"/>
                </a:moveTo>
                <a:cubicBezTo>
                  <a:pt x="86" y="84"/>
                  <a:pt x="86" y="84"/>
                  <a:pt x="85" y="83"/>
                </a:cubicBezTo>
                <a:cubicBezTo>
                  <a:pt x="85" y="83"/>
                  <a:pt x="85" y="82"/>
                  <a:pt x="85" y="82"/>
                </a:cubicBezTo>
                <a:cubicBezTo>
                  <a:pt x="85" y="81"/>
                  <a:pt x="85" y="81"/>
                  <a:pt x="85" y="81"/>
                </a:cubicBezTo>
                <a:cubicBezTo>
                  <a:pt x="84" y="80"/>
                  <a:pt x="83" y="79"/>
                  <a:pt x="83" y="78"/>
                </a:cubicBezTo>
                <a:cubicBezTo>
                  <a:pt x="82" y="75"/>
                  <a:pt x="82" y="72"/>
                  <a:pt x="81" y="70"/>
                </a:cubicBezTo>
                <a:cubicBezTo>
                  <a:pt x="81" y="67"/>
                  <a:pt x="81" y="64"/>
                  <a:pt x="81" y="62"/>
                </a:cubicBezTo>
                <a:cubicBezTo>
                  <a:pt x="81" y="61"/>
                  <a:pt x="81" y="61"/>
                  <a:pt x="81" y="60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0"/>
                  <a:pt x="81" y="60"/>
                  <a:pt x="80" y="60"/>
                </a:cubicBezTo>
                <a:cubicBezTo>
                  <a:pt x="80" y="60"/>
                  <a:pt x="80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4" y="61"/>
                  <a:pt x="69" y="61"/>
                  <a:pt x="64" y="61"/>
                </a:cubicBezTo>
                <a:cubicBezTo>
                  <a:pt x="62" y="62"/>
                  <a:pt x="61" y="62"/>
                  <a:pt x="59" y="62"/>
                </a:cubicBezTo>
                <a:cubicBezTo>
                  <a:pt x="56" y="62"/>
                  <a:pt x="53" y="61"/>
                  <a:pt x="50" y="61"/>
                </a:cubicBezTo>
                <a:cubicBezTo>
                  <a:pt x="48" y="61"/>
                  <a:pt x="46" y="61"/>
                  <a:pt x="44" y="61"/>
                </a:cubicBezTo>
                <a:cubicBezTo>
                  <a:pt x="43" y="61"/>
                  <a:pt x="42" y="61"/>
                  <a:pt x="41" y="61"/>
                </a:cubicBezTo>
                <a:cubicBezTo>
                  <a:pt x="39" y="61"/>
                  <a:pt x="36" y="61"/>
                  <a:pt x="33" y="61"/>
                </a:cubicBezTo>
                <a:cubicBezTo>
                  <a:pt x="31" y="61"/>
                  <a:pt x="28" y="61"/>
                  <a:pt x="25" y="61"/>
                </a:cubicBezTo>
                <a:cubicBezTo>
                  <a:pt x="25" y="61"/>
                  <a:pt x="24" y="61"/>
                  <a:pt x="24" y="61"/>
                </a:cubicBezTo>
                <a:cubicBezTo>
                  <a:pt x="24" y="62"/>
                  <a:pt x="23" y="62"/>
                  <a:pt x="23" y="63"/>
                </a:cubicBezTo>
                <a:cubicBezTo>
                  <a:pt x="23" y="63"/>
                  <a:pt x="22" y="63"/>
                  <a:pt x="22" y="63"/>
                </a:cubicBezTo>
                <a:cubicBezTo>
                  <a:pt x="22" y="63"/>
                  <a:pt x="21" y="63"/>
                  <a:pt x="21" y="62"/>
                </a:cubicBezTo>
                <a:cubicBezTo>
                  <a:pt x="21" y="62"/>
                  <a:pt x="21" y="62"/>
                  <a:pt x="21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2"/>
                  <a:pt x="19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5" y="61"/>
                  <a:pt x="13" y="61"/>
                  <a:pt x="12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0" y="62"/>
                  <a:pt x="10" y="62"/>
                </a:cubicBezTo>
                <a:cubicBezTo>
                  <a:pt x="10" y="62"/>
                  <a:pt x="10" y="62"/>
                  <a:pt x="9" y="62"/>
                </a:cubicBezTo>
                <a:cubicBezTo>
                  <a:pt x="9" y="62"/>
                  <a:pt x="9" y="62"/>
                  <a:pt x="8" y="62"/>
                </a:cubicBezTo>
                <a:cubicBezTo>
                  <a:pt x="8" y="61"/>
                  <a:pt x="8" y="61"/>
                  <a:pt x="8" y="61"/>
                </a:cubicBezTo>
                <a:cubicBezTo>
                  <a:pt x="7" y="61"/>
                  <a:pt x="6" y="61"/>
                  <a:pt x="5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61"/>
                  <a:pt x="4" y="61"/>
                  <a:pt x="4" y="61"/>
                </a:cubicBezTo>
                <a:cubicBezTo>
                  <a:pt x="4" y="61"/>
                  <a:pt x="4" y="61"/>
                  <a:pt x="3" y="61"/>
                </a:cubicBezTo>
                <a:cubicBezTo>
                  <a:pt x="3" y="61"/>
                  <a:pt x="3" y="61"/>
                  <a:pt x="2" y="60"/>
                </a:cubicBezTo>
                <a:cubicBezTo>
                  <a:pt x="2" y="60"/>
                  <a:pt x="2" y="60"/>
                  <a:pt x="2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2"/>
                  <a:pt x="0" y="45"/>
                  <a:pt x="1" y="39"/>
                </a:cubicBezTo>
                <a:cubicBezTo>
                  <a:pt x="1" y="35"/>
                  <a:pt x="3" y="33"/>
                  <a:pt x="5" y="30"/>
                </a:cubicBezTo>
                <a:cubicBezTo>
                  <a:pt x="7" y="28"/>
                  <a:pt x="10" y="25"/>
                  <a:pt x="13" y="24"/>
                </a:cubicBezTo>
                <a:cubicBezTo>
                  <a:pt x="13" y="24"/>
                  <a:pt x="14" y="24"/>
                  <a:pt x="14" y="24"/>
                </a:cubicBezTo>
                <a:cubicBezTo>
                  <a:pt x="14" y="24"/>
                  <a:pt x="14" y="24"/>
                  <a:pt x="15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9" y="23"/>
                  <a:pt x="23" y="23"/>
                  <a:pt x="2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2" y="23"/>
                  <a:pt x="35" y="23"/>
                  <a:pt x="38" y="23"/>
                </a:cubicBezTo>
                <a:cubicBezTo>
                  <a:pt x="40" y="23"/>
                  <a:pt x="42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1" y="23"/>
                  <a:pt x="51" y="23"/>
                  <a:pt x="52" y="23"/>
                </a:cubicBezTo>
                <a:cubicBezTo>
                  <a:pt x="56" y="23"/>
                  <a:pt x="59" y="23"/>
                  <a:pt x="63" y="23"/>
                </a:cubicBezTo>
                <a:cubicBezTo>
                  <a:pt x="66" y="22"/>
                  <a:pt x="70" y="22"/>
                  <a:pt x="74" y="22"/>
                </a:cubicBezTo>
                <a:cubicBezTo>
                  <a:pt x="75" y="22"/>
                  <a:pt x="77" y="22"/>
                  <a:pt x="79" y="22"/>
                </a:cubicBezTo>
                <a:cubicBezTo>
                  <a:pt x="79" y="18"/>
                  <a:pt x="79" y="15"/>
                  <a:pt x="81" y="11"/>
                </a:cubicBezTo>
                <a:cubicBezTo>
                  <a:pt x="81" y="9"/>
                  <a:pt x="83" y="8"/>
                  <a:pt x="84" y="6"/>
                </a:cubicBezTo>
                <a:cubicBezTo>
                  <a:pt x="85" y="6"/>
                  <a:pt x="85" y="6"/>
                  <a:pt x="85" y="6"/>
                </a:cubicBezTo>
                <a:cubicBezTo>
                  <a:pt x="87" y="4"/>
                  <a:pt x="89" y="2"/>
                  <a:pt x="9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3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3"/>
                  <a:pt x="108" y="8"/>
                  <a:pt x="114" y="12"/>
                </a:cubicBezTo>
                <a:cubicBezTo>
                  <a:pt x="115" y="13"/>
                  <a:pt x="116" y="13"/>
                  <a:pt x="116" y="14"/>
                </a:cubicBezTo>
                <a:cubicBezTo>
                  <a:pt x="122" y="18"/>
                  <a:pt x="128" y="22"/>
                  <a:pt x="134" y="26"/>
                </a:cubicBezTo>
                <a:cubicBezTo>
                  <a:pt x="136" y="27"/>
                  <a:pt x="139" y="29"/>
                  <a:pt x="141" y="31"/>
                </a:cubicBezTo>
                <a:cubicBezTo>
                  <a:pt x="142" y="31"/>
                  <a:pt x="142" y="32"/>
                  <a:pt x="142" y="32"/>
                </a:cubicBezTo>
                <a:cubicBezTo>
                  <a:pt x="142" y="33"/>
                  <a:pt x="142" y="33"/>
                  <a:pt x="142" y="34"/>
                </a:cubicBezTo>
                <a:cubicBezTo>
                  <a:pt x="137" y="40"/>
                  <a:pt x="131" y="45"/>
                  <a:pt x="125" y="51"/>
                </a:cubicBezTo>
                <a:cubicBezTo>
                  <a:pt x="124" y="52"/>
                  <a:pt x="122" y="53"/>
                  <a:pt x="121" y="55"/>
                </a:cubicBezTo>
                <a:cubicBezTo>
                  <a:pt x="119" y="57"/>
                  <a:pt x="117" y="59"/>
                  <a:pt x="115" y="60"/>
                </a:cubicBezTo>
                <a:cubicBezTo>
                  <a:pt x="110" y="65"/>
                  <a:pt x="105" y="70"/>
                  <a:pt x="100" y="74"/>
                </a:cubicBezTo>
                <a:cubicBezTo>
                  <a:pt x="100" y="75"/>
                  <a:pt x="99" y="75"/>
                  <a:pt x="99" y="75"/>
                </a:cubicBezTo>
                <a:cubicBezTo>
                  <a:pt x="98" y="76"/>
                  <a:pt x="97" y="77"/>
                  <a:pt x="95" y="78"/>
                </a:cubicBezTo>
                <a:cubicBezTo>
                  <a:pt x="95" y="78"/>
                  <a:pt x="95" y="78"/>
                  <a:pt x="94" y="79"/>
                </a:cubicBezTo>
                <a:cubicBezTo>
                  <a:pt x="92" y="81"/>
                  <a:pt x="90" y="82"/>
                  <a:pt x="88" y="84"/>
                </a:cubicBezTo>
                <a:cubicBezTo>
                  <a:pt x="87" y="84"/>
                  <a:pt x="87" y="84"/>
                  <a:pt x="87" y="84"/>
                </a:cubicBezTo>
                <a:close/>
                <a:moveTo>
                  <a:pt x="84" y="66"/>
                </a:moveTo>
                <a:cubicBezTo>
                  <a:pt x="84" y="67"/>
                  <a:pt x="84" y="68"/>
                  <a:pt x="8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5" y="72"/>
                  <a:pt x="86" y="77"/>
                  <a:pt x="88" y="79"/>
                </a:cubicBezTo>
                <a:cubicBezTo>
                  <a:pt x="89" y="79"/>
                  <a:pt x="90" y="78"/>
                  <a:pt x="92" y="76"/>
                </a:cubicBezTo>
                <a:cubicBezTo>
                  <a:pt x="92" y="76"/>
                  <a:pt x="93" y="76"/>
                  <a:pt x="93" y="75"/>
                </a:cubicBezTo>
                <a:cubicBezTo>
                  <a:pt x="94" y="74"/>
                  <a:pt x="96" y="73"/>
                  <a:pt x="97" y="73"/>
                </a:cubicBezTo>
                <a:cubicBezTo>
                  <a:pt x="97" y="72"/>
                  <a:pt x="96" y="71"/>
                  <a:pt x="96" y="70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1"/>
                  <a:pt x="94" y="72"/>
                  <a:pt x="93" y="72"/>
                </a:cubicBezTo>
                <a:cubicBezTo>
                  <a:pt x="93" y="73"/>
                  <a:pt x="93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2" y="74"/>
                  <a:pt x="91" y="74"/>
                  <a:pt x="90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5"/>
                  <a:pt x="90" y="74"/>
                  <a:pt x="89" y="74"/>
                </a:cubicBezTo>
                <a:cubicBezTo>
                  <a:pt x="89" y="74"/>
                  <a:pt x="89" y="74"/>
                  <a:pt x="89" y="73"/>
                </a:cubicBezTo>
                <a:cubicBezTo>
                  <a:pt x="89" y="72"/>
                  <a:pt x="90" y="71"/>
                  <a:pt x="91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69"/>
                  <a:pt x="92" y="69"/>
                  <a:pt x="93" y="69"/>
                </a:cubicBezTo>
                <a:cubicBezTo>
                  <a:pt x="95" y="67"/>
                  <a:pt x="95" y="66"/>
                  <a:pt x="95" y="66"/>
                </a:cubicBezTo>
                <a:cubicBezTo>
                  <a:pt x="95" y="66"/>
                  <a:pt x="95" y="66"/>
                  <a:pt x="95" y="66"/>
                </a:cubicBezTo>
                <a:cubicBezTo>
                  <a:pt x="95" y="63"/>
                  <a:pt x="94" y="60"/>
                  <a:pt x="94" y="56"/>
                </a:cubicBezTo>
                <a:cubicBezTo>
                  <a:pt x="92" y="58"/>
                  <a:pt x="90" y="60"/>
                  <a:pt x="89" y="61"/>
                </a:cubicBezTo>
                <a:cubicBezTo>
                  <a:pt x="88" y="62"/>
                  <a:pt x="87" y="63"/>
                  <a:pt x="87" y="63"/>
                </a:cubicBezTo>
                <a:cubicBezTo>
                  <a:pt x="86" y="64"/>
                  <a:pt x="85" y="65"/>
                  <a:pt x="84" y="66"/>
                </a:cubicBezTo>
                <a:close/>
                <a:moveTo>
                  <a:pt x="97" y="50"/>
                </a:moveTo>
                <a:cubicBezTo>
                  <a:pt x="97" y="57"/>
                  <a:pt x="98" y="63"/>
                  <a:pt x="100" y="70"/>
                </a:cubicBezTo>
                <a:cubicBezTo>
                  <a:pt x="104" y="66"/>
                  <a:pt x="109" y="62"/>
                  <a:pt x="113" y="58"/>
                </a:cubicBezTo>
                <a:cubicBezTo>
                  <a:pt x="115" y="56"/>
                  <a:pt x="117" y="54"/>
                  <a:pt x="119" y="52"/>
                </a:cubicBezTo>
                <a:cubicBezTo>
                  <a:pt x="120" y="50"/>
                  <a:pt x="122" y="49"/>
                  <a:pt x="123" y="48"/>
                </a:cubicBezTo>
                <a:cubicBezTo>
                  <a:pt x="128" y="43"/>
                  <a:pt x="134" y="38"/>
                  <a:pt x="138" y="33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29" y="27"/>
                  <a:pt x="122" y="22"/>
                  <a:pt x="115" y="17"/>
                </a:cubicBezTo>
                <a:cubicBezTo>
                  <a:pt x="114" y="16"/>
                  <a:pt x="113" y="16"/>
                  <a:pt x="112" y="15"/>
                </a:cubicBezTo>
                <a:cubicBezTo>
                  <a:pt x="107" y="11"/>
                  <a:pt x="101" y="7"/>
                  <a:pt x="95" y="4"/>
                </a:cubicBezTo>
                <a:cubicBezTo>
                  <a:pt x="96" y="5"/>
                  <a:pt x="96" y="6"/>
                  <a:pt x="96" y="7"/>
                </a:cubicBezTo>
                <a:cubicBezTo>
                  <a:pt x="97" y="12"/>
                  <a:pt x="98" y="17"/>
                  <a:pt x="96" y="22"/>
                </a:cubicBezTo>
                <a:cubicBezTo>
                  <a:pt x="97" y="22"/>
                  <a:pt x="97" y="23"/>
                  <a:pt x="96" y="23"/>
                </a:cubicBezTo>
                <a:cubicBezTo>
                  <a:pt x="96" y="24"/>
                  <a:pt x="96" y="24"/>
                  <a:pt x="95" y="24"/>
                </a:cubicBezTo>
                <a:cubicBezTo>
                  <a:pt x="89" y="25"/>
                  <a:pt x="83" y="26"/>
                  <a:pt x="76" y="26"/>
                </a:cubicBezTo>
                <a:cubicBezTo>
                  <a:pt x="72" y="26"/>
                  <a:pt x="69" y="26"/>
                  <a:pt x="65" y="26"/>
                </a:cubicBezTo>
                <a:cubicBezTo>
                  <a:pt x="62" y="26"/>
                  <a:pt x="58" y="26"/>
                  <a:pt x="55" y="26"/>
                </a:cubicBezTo>
                <a:cubicBezTo>
                  <a:pt x="54" y="26"/>
                  <a:pt x="53" y="26"/>
                  <a:pt x="52" y="26"/>
                </a:cubicBezTo>
                <a:cubicBezTo>
                  <a:pt x="49" y="26"/>
                  <a:pt x="46" y="26"/>
                  <a:pt x="43" y="26"/>
                </a:cubicBezTo>
                <a:cubicBezTo>
                  <a:pt x="40" y="26"/>
                  <a:pt x="37" y="26"/>
                  <a:pt x="34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0" y="26"/>
                  <a:pt x="27" y="26"/>
                  <a:pt x="24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0" y="27"/>
                  <a:pt x="17" y="27"/>
                  <a:pt x="14" y="28"/>
                </a:cubicBezTo>
                <a:cubicBezTo>
                  <a:pt x="14" y="28"/>
                  <a:pt x="14" y="29"/>
                  <a:pt x="14" y="29"/>
                </a:cubicBezTo>
                <a:cubicBezTo>
                  <a:pt x="12" y="32"/>
                  <a:pt x="12" y="36"/>
                  <a:pt x="12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1" y="45"/>
                  <a:pt x="11" y="49"/>
                  <a:pt x="14" y="49"/>
                </a:cubicBezTo>
                <a:cubicBezTo>
                  <a:pt x="15" y="50"/>
                  <a:pt x="16" y="50"/>
                  <a:pt x="18" y="50"/>
                </a:cubicBezTo>
                <a:cubicBezTo>
                  <a:pt x="19" y="50"/>
                  <a:pt x="20" y="50"/>
                  <a:pt x="22" y="50"/>
                </a:cubicBezTo>
                <a:cubicBezTo>
                  <a:pt x="22" y="50"/>
                  <a:pt x="23" y="49"/>
                  <a:pt x="24" y="49"/>
                </a:cubicBezTo>
                <a:cubicBezTo>
                  <a:pt x="26" y="49"/>
                  <a:pt x="29" y="49"/>
                  <a:pt x="31" y="49"/>
                </a:cubicBezTo>
                <a:cubicBezTo>
                  <a:pt x="33" y="49"/>
                  <a:pt x="36" y="49"/>
                  <a:pt x="38" y="49"/>
                </a:cubicBezTo>
                <a:cubicBezTo>
                  <a:pt x="40" y="49"/>
                  <a:pt x="43" y="49"/>
                  <a:pt x="45" y="49"/>
                </a:cubicBezTo>
                <a:cubicBezTo>
                  <a:pt x="46" y="48"/>
                  <a:pt x="46" y="48"/>
                  <a:pt x="47" y="47"/>
                </a:cubicBezTo>
                <a:cubicBezTo>
                  <a:pt x="47" y="47"/>
                  <a:pt x="47" y="47"/>
                  <a:pt x="48" y="47"/>
                </a:cubicBezTo>
                <a:cubicBezTo>
                  <a:pt x="48" y="47"/>
                  <a:pt x="49" y="47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48"/>
                  <a:pt x="57" y="48"/>
                  <a:pt x="61" y="47"/>
                </a:cubicBezTo>
                <a:cubicBezTo>
                  <a:pt x="63" y="47"/>
                  <a:pt x="66" y="47"/>
                  <a:pt x="68" y="47"/>
                </a:cubicBezTo>
                <a:cubicBezTo>
                  <a:pt x="72" y="46"/>
                  <a:pt x="76" y="46"/>
                  <a:pt x="82" y="45"/>
                </a:cubicBezTo>
                <a:cubicBezTo>
                  <a:pt x="83" y="45"/>
                  <a:pt x="84" y="45"/>
                  <a:pt x="85" y="45"/>
                </a:cubicBezTo>
                <a:cubicBezTo>
                  <a:pt x="87" y="44"/>
                  <a:pt x="90" y="44"/>
                  <a:pt x="92" y="44"/>
                </a:cubicBezTo>
                <a:cubicBezTo>
                  <a:pt x="93" y="43"/>
                  <a:pt x="94" y="43"/>
                  <a:pt x="94" y="43"/>
                </a:cubicBezTo>
                <a:cubicBezTo>
                  <a:pt x="94" y="43"/>
                  <a:pt x="95" y="43"/>
                  <a:pt x="95" y="43"/>
                </a:cubicBezTo>
                <a:cubicBezTo>
                  <a:pt x="96" y="43"/>
                  <a:pt x="97" y="43"/>
                  <a:pt x="97" y="44"/>
                </a:cubicBezTo>
                <a:cubicBezTo>
                  <a:pt x="97" y="45"/>
                  <a:pt x="97" y="47"/>
                  <a:pt x="97" y="48"/>
                </a:cubicBezTo>
                <a:cubicBezTo>
                  <a:pt x="97" y="48"/>
                  <a:pt x="98" y="48"/>
                  <a:pt x="98" y="49"/>
                </a:cubicBezTo>
                <a:cubicBezTo>
                  <a:pt x="98" y="49"/>
                  <a:pt x="98" y="50"/>
                  <a:pt x="97" y="50"/>
                </a:cubicBezTo>
                <a:cubicBezTo>
                  <a:pt x="97" y="50"/>
                  <a:pt x="97" y="50"/>
                  <a:pt x="97" y="50"/>
                </a:cubicBezTo>
                <a:close/>
                <a:moveTo>
                  <a:pt x="61" y="58"/>
                </a:moveTo>
                <a:cubicBezTo>
                  <a:pt x="61" y="58"/>
                  <a:pt x="62" y="58"/>
                  <a:pt x="62" y="58"/>
                </a:cubicBezTo>
                <a:cubicBezTo>
                  <a:pt x="62" y="58"/>
                  <a:pt x="63" y="58"/>
                  <a:pt x="63" y="58"/>
                </a:cubicBezTo>
                <a:cubicBezTo>
                  <a:pt x="63" y="58"/>
                  <a:pt x="63" y="58"/>
                  <a:pt x="63" y="57"/>
                </a:cubicBezTo>
                <a:cubicBezTo>
                  <a:pt x="64" y="56"/>
                  <a:pt x="64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5"/>
                  <a:pt x="65" y="55"/>
                  <a:pt x="64" y="55"/>
                </a:cubicBezTo>
                <a:cubicBezTo>
                  <a:pt x="63" y="56"/>
                  <a:pt x="62" y="57"/>
                  <a:pt x="61" y="57"/>
                </a:cubicBezTo>
                <a:cubicBezTo>
                  <a:pt x="61" y="58"/>
                  <a:pt x="60" y="58"/>
                  <a:pt x="60" y="58"/>
                </a:cubicBezTo>
                <a:cubicBezTo>
                  <a:pt x="60" y="58"/>
                  <a:pt x="60" y="58"/>
                  <a:pt x="61" y="58"/>
                </a:cubicBezTo>
                <a:close/>
                <a:moveTo>
                  <a:pt x="53" y="58"/>
                </a:moveTo>
                <a:cubicBezTo>
                  <a:pt x="54" y="58"/>
                  <a:pt x="55" y="58"/>
                  <a:pt x="55" y="58"/>
                </a:cubicBezTo>
                <a:cubicBezTo>
                  <a:pt x="56" y="57"/>
                  <a:pt x="58" y="56"/>
                  <a:pt x="59" y="55"/>
                </a:cubicBezTo>
                <a:cubicBezTo>
                  <a:pt x="60" y="55"/>
                  <a:pt x="60" y="55"/>
                  <a:pt x="60" y="54"/>
                </a:cubicBezTo>
                <a:cubicBezTo>
                  <a:pt x="62" y="53"/>
                  <a:pt x="63" y="53"/>
                  <a:pt x="64" y="52"/>
                </a:cubicBezTo>
                <a:cubicBezTo>
                  <a:pt x="64" y="52"/>
                  <a:pt x="64" y="52"/>
                  <a:pt x="64" y="51"/>
                </a:cubicBezTo>
                <a:cubicBezTo>
                  <a:pt x="65" y="51"/>
                  <a:pt x="66" y="51"/>
                  <a:pt x="66" y="50"/>
                </a:cubicBezTo>
                <a:cubicBezTo>
                  <a:pt x="65" y="50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0" y="53"/>
                  <a:pt x="58" y="55"/>
                  <a:pt x="56" y="56"/>
                </a:cubicBezTo>
                <a:cubicBezTo>
                  <a:pt x="55" y="57"/>
                  <a:pt x="54" y="57"/>
                  <a:pt x="54" y="58"/>
                </a:cubicBezTo>
                <a:cubicBezTo>
                  <a:pt x="54" y="58"/>
                  <a:pt x="54" y="58"/>
                  <a:pt x="53" y="58"/>
                </a:cubicBezTo>
                <a:close/>
                <a:moveTo>
                  <a:pt x="32" y="53"/>
                </a:moveTo>
                <a:cubicBezTo>
                  <a:pt x="31" y="54"/>
                  <a:pt x="30" y="56"/>
                  <a:pt x="28" y="57"/>
                </a:cubicBezTo>
                <a:cubicBezTo>
                  <a:pt x="28" y="58"/>
                  <a:pt x="28" y="58"/>
                  <a:pt x="27" y="58"/>
                </a:cubicBezTo>
                <a:cubicBezTo>
                  <a:pt x="28" y="58"/>
                  <a:pt x="29" y="58"/>
                  <a:pt x="30" y="58"/>
                </a:cubicBezTo>
                <a:cubicBezTo>
                  <a:pt x="31" y="57"/>
                  <a:pt x="32" y="56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5" y="54"/>
                  <a:pt x="37" y="53"/>
                  <a:pt x="38" y="53"/>
                </a:cubicBezTo>
                <a:cubicBezTo>
                  <a:pt x="36" y="53"/>
                  <a:pt x="34" y="53"/>
                  <a:pt x="32" y="53"/>
                </a:cubicBezTo>
                <a:close/>
                <a:moveTo>
                  <a:pt x="49" y="58"/>
                </a:moveTo>
                <a:cubicBezTo>
                  <a:pt x="50" y="57"/>
                  <a:pt x="51" y="56"/>
                  <a:pt x="52" y="55"/>
                </a:cubicBezTo>
                <a:cubicBezTo>
                  <a:pt x="52" y="55"/>
                  <a:pt x="53" y="55"/>
                  <a:pt x="53" y="55"/>
                </a:cubicBezTo>
                <a:cubicBezTo>
                  <a:pt x="53" y="54"/>
                  <a:pt x="54" y="54"/>
                  <a:pt x="54" y="54"/>
                </a:cubicBezTo>
                <a:cubicBezTo>
                  <a:pt x="56" y="53"/>
                  <a:pt x="57" y="52"/>
                  <a:pt x="58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53"/>
                  <a:pt x="53" y="54"/>
                  <a:pt x="51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0" y="56"/>
                  <a:pt x="49" y="57"/>
                  <a:pt x="48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48" y="58"/>
                  <a:pt x="48" y="58"/>
                  <a:pt x="49" y="58"/>
                </a:cubicBezTo>
                <a:close/>
                <a:moveTo>
                  <a:pt x="15" y="58"/>
                </a:moveTo>
                <a:cubicBezTo>
                  <a:pt x="16" y="58"/>
                  <a:pt x="17" y="58"/>
                  <a:pt x="18" y="58"/>
                </a:cubicBezTo>
                <a:cubicBezTo>
                  <a:pt x="19" y="57"/>
                  <a:pt x="19" y="57"/>
                  <a:pt x="20" y="56"/>
                </a:cubicBezTo>
                <a:cubicBezTo>
                  <a:pt x="20" y="56"/>
                  <a:pt x="20" y="56"/>
                  <a:pt x="21" y="56"/>
                </a:cubicBezTo>
                <a:cubicBezTo>
                  <a:pt x="22" y="55"/>
                  <a:pt x="23" y="54"/>
                  <a:pt x="24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0" y="53"/>
                  <a:pt x="20" y="53"/>
                </a:cubicBezTo>
                <a:cubicBezTo>
                  <a:pt x="18" y="55"/>
                  <a:pt x="17" y="56"/>
                  <a:pt x="15" y="57"/>
                </a:cubicBezTo>
                <a:cubicBezTo>
                  <a:pt x="15" y="57"/>
                  <a:pt x="15" y="58"/>
                  <a:pt x="15" y="58"/>
                </a:cubicBezTo>
                <a:close/>
                <a:moveTo>
                  <a:pt x="12" y="52"/>
                </a:moveTo>
                <a:cubicBezTo>
                  <a:pt x="11" y="53"/>
                  <a:pt x="11" y="54"/>
                  <a:pt x="10" y="55"/>
                </a:cubicBezTo>
                <a:cubicBezTo>
                  <a:pt x="10" y="55"/>
                  <a:pt x="9" y="55"/>
                  <a:pt x="9" y="56"/>
                </a:cubicBezTo>
                <a:cubicBezTo>
                  <a:pt x="8" y="56"/>
                  <a:pt x="8" y="57"/>
                  <a:pt x="8" y="57"/>
                </a:cubicBezTo>
                <a:cubicBezTo>
                  <a:pt x="8" y="57"/>
                  <a:pt x="7" y="58"/>
                  <a:pt x="7" y="58"/>
                </a:cubicBezTo>
                <a:cubicBezTo>
                  <a:pt x="8" y="58"/>
                  <a:pt x="9" y="58"/>
                  <a:pt x="10" y="58"/>
                </a:cubicBezTo>
                <a:cubicBezTo>
                  <a:pt x="12" y="56"/>
                  <a:pt x="14" y="55"/>
                  <a:pt x="16" y="53"/>
                </a:cubicBezTo>
                <a:cubicBezTo>
                  <a:pt x="15" y="53"/>
                  <a:pt x="13" y="53"/>
                  <a:pt x="12" y="52"/>
                </a:cubicBezTo>
                <a:close/>
                <a:moveTo>
                  <a:pt x="41" y="58"/>
                </a:moveTo>
                <a:cubicBezTo>
                  <a:pt x="42" y="58"/>
                  <a:pt x="42" y="58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6"/>
                  <a:pt x="46" y="55"/>
                  <a:pt x="47" y="54"/>
                </a:cubicBezTo>
                <a:cubicBezTo>
                  <a:pt x="47" y="54"/>
                  <a:pt x="48" y="54"/>
                  <a:pt x="48" y="53"/>
                </a:cubicBezTo>
                <a:cubicBezTo>
                  <a:pt x="49" y="53"/>
                  <a:pt x="50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49" y="52"/>
                  <a:pt x="48" y="52"/>
                  <a:pt x="46" y="52"/>
                </a:cubicBezTo>
                <a:cubicBezTo>
                  <a:pt x="45" y="53"/>
                  <a:pt x="44" y="54"/>
                  <a:pt x="43" y="55"/>
                </a:cubicBezTo>
                <a:cubicBezTo>
                  <a:pt x="42" y="55"/>
                  <a:pt x="41" y="56"/>
                  <a:pt x="41" y="57"/>
                </a:cubicBezTo>
                <a:cubicBezTo>
                  <a:pt x="40" y="57"/>
                  <a:pt x="40" y="57"/>
                  <a:pt x="40" y="58"/>
                </a:cubicBezTo>
                <a:cubicBezTo>
                  <a:pt x="40" y="58"/>
                  <a:pt x="41" y="58"/>
                  <a:pt x="41" y="58"/>
                </a:cubicBezTo>
                <a:close/>
                <a:moveTo>
                  <a:pt x="84" y="57"/>
                </a:moveTo>
                <a:cubicBezTo>
                  <a:pt x="84" y="57"/>
                  <a:pt x="84" y="57"/>
                  <a:pt x="84" y="57"/>
                </a:cubicBezTo>
                <a:cubicBezTo>
                  <a:pt x="84" y="57"/>
                  <a:pt x="84" y="57"/>
                  <a:pt x="84" y="58"/>
                </a:cubicBezTo>
                <a:cubicBezTo>
                  <a:pt x="85" y="57"/>
                  <a:pt x="86" y="56"/>
                  <a:pt x="87" y="55"/>
                </a:cubicBezTo>
                <a:cubicBezTo>
                  <a:pt x="88" y="54"/>
                  <a:pt x="88" y="54"/>
                  <a:pt x="88" y="54"/>
                </a:cubicBezTo>
                <a:cubicBezTo>
                  <a:pt x="90" y="52"/>
                  <a:pt x="92" y="51"/>
                  <a:pt x="93" y="50"/>
                </a:cubicBezTo>
                <a:cubicBezTo>
                  <a:pt x="93" y="49"/>
                  <a:pt x="93" y="48"/>
                  <a:pt x="93" y="47"/>
                </a:cubicBezTo>
                <a:cubicBezTo>
                  <a:pt x="92" y="48"/>
                  <a:pt x="90" y="49"/>
                  <a:pt x="89" y="51"/>
                </a:cubicBezTo>
                <a:cubicBezTo>
                  <a:pt x="89" y="52"/>
                  <a:pt x="88" y="52"/>
                  <a:pt x="88" y="52"/>
                </a:cubicBezTo>
                <a:cubicBezTo>
                  <a:pt x="86" y="54"/>
                  <a:pt x="85" y="55"/>
                  <a:pt x="84" y="57"/>
                </a:cubicBezTo>
                <a:close/>
                <a:moveTo>
                  <a:pt x="84" y="48"/>
                </a:moveTo>
                <a:cubicBezTo>
                  <a:pt x="84" y="48"/>
                  <a:pt x="84" y="48"/>
                  <a:pt x="84" y="49"/>
                </a:cubicBezTo>
                <a:cubicBezTo>
                  <a:pt x="85" y="49"/>
                  <a:pt x="84" y="50"/>
                  <a:pt x="84" y="50"/>
                </a:cubicBezTo>
                <a:cubicBezTo>
                  <a:pt x="81" y="53"/>
                  <a:pt x="77" y="55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6" y="57"/>
                  <a:pt x="78" y="57"/>
                  <a:pt x="80" y="57"/>
                </a:cubicBezTo>
                <a:cubicBezTo>
                  <a:pt x="80" y="56"/>
                  <a:pt x="81" y="56"/>
                  <a:pt x="81" y="55"/>
                </a:cubicBezTo>
                <a:cubicBezTo>
                  <a:pt x="81" y="55"/>
                  <a:pt x="82" y="55"/>
                  <a:pt x="82" y="55"/>
                </a:cubicBezTo>
                <a:cubicBezTo>
                  <a:pt x="83" y="53"/>
                  <a:pt x="85" y="51"/>
                  <a:pt x="86" y="49"/>
                </a:cubicBezTo>
                <a:cubicBezTo>
                  <a:pt x="86" y="49"/>
                  <a:pt x="87" y="49"/>
                  <a:pt x="87" y="48"/>
                </a:cubicBezTo>
                <a:cubicBezTo>
                  <a:pt x="87" y="48"/>
                  <a:pt x="88" y="48"/>
                  <a:pt x="88" y="47"/>
                </a:cubicBezTo>
                <a:cubicBezTo>
                  <a:pt x="87" y="47"/>
                  <a:pt x="86" y="48"/>
                  <a:pt x="85" y="48"/>
                </a:cubicBezTo>
                <a:cubicBezTo>
                  <a:pt x="85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lose/>
                <a:moveTo>
                  <a:pt x="9" y="31"/>
                </a:moveTo>
                <a:cubicBezTo>
                  <a:pt x="9" y="31"/>
                  <a:pt x="9" y="31"/>
                  <a:pt x="9" y="31"/>
                </a:cubicBezTo>
                <a:cubicBezTo>
                  <a:pt x="6" y="33"/>
                  <a:pt x="5" y="36"/>
                  <a:pt x="4" y="40"/>
                </a:cubicBezTo>
                <a:cubicBezTo>
                  <a:pt x="3" y="45"/>
                  <a:pt x="4" y="50"/>
                  <a:pt x="5" y="55"/>
                </a:cubicBezTo>
                <a:cubicBezTo>
                  <a:pt x="5" y="55"/>
                  <a:pt x="5" y="55"/>
                  <a:pt x="6" y="55"/>
                </a:cubicBezTo>
                <a:cubicBezTo>
                  <a:pt x="6" y="54"/>
                  <a:pt x="6" y="54"/>
                  <a:pt x="7" y="54"/>
                </a:cubicBezTo>
                <a:cubicBezTo>
                  <a:pt x="8" y="53"/>
                  <a:pt x="9" y="52"/>
                  <a:pt x="10" y="51"/>
                </a:cubicBezTo>
                <a:cubicBezTo>
                  <a:pt x="10" y="51"/>
                  <a:pt x="9" y="50"/>
                  <a:pt x="9" y="50"/>
                </a:cubicBezTo>
                <a:cubicBezTo>
                  <a:pt x="7" y="48"/>
                  <a:pt x="8" y="43"/>
                  <a:pt x="8" y="40"/>
                </a:cubicBezTo>
                <a:cubicBezTo>
                  <a:pt x="8" y="39"/>
                  <a:pt x="8" y="39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6"/>
                  <a:pt x="9" y="33"/>
                  <a:pt x="9" y="31"/>
                </a:cubicBezTo>
                <a:close/>
                <a:moveTo>
                  <a:pt x="28" y="53"/>
                </a:moveTo>
                <a:cubicBezTo>
                  <a:pt x="28" y="53"/>
                  <a:pt x="28" y="53"/>
                  <a:pt x="27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3"/>
                  <a:pt x="28" y="53"/>
                </a:cubicBezTo>
                <a:close/>
                <a:moveTo>
                  <a:pt x="93" y="53"/>
                </a:moveTo>
                <a:cubicBezTo>
                  <a:pt x="93" y="53"/>
                  <a:pt x="93" y="54"/>
                  <a:pt x="94" y="54"/>
                </a:cubicBezTo>
                <a:cubicBezTo>
                  <a:pt x="94" y="53"/>
                  <a:pt x="94" y="53"/>
                  <a:pt x="94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3" y="53"/>
                  <a:pt x="93" y="53"/>
                  <a:pt x="93" y="53"/>
                </a:cubicBezTo>
                <a:close/>
                <a:moveTo>
                  <a:pt x="69" y="50"/>
                </a:moveTo>
                <a:cubicBezTo>
                  <a:pt x="69" y="50"/>
                  <a:pt x="69" y="50"/>
                  <a:pt x="69" y="50"/>
                </a:cubicBezTo>
                <a:cubicBezTo>
                  <a:pt x="69" y="52"/>
                  <a:pt x="68" y="53"/>
                  <a:pt x="67" y="54"/>
                </a:cubicBezTo>
                <a:cubicBezTo>
                  <a:pt x="68" y="53"/>
                  <a:pt x="68" y="53"/>
                  <a:pt x="69" y="52"/>
                </a:cubicBezTo>
                <a:cubicBezTo>
                  <a:pt x="70" y="51"/>
                  <a:pt x="72" y="51"/>
                  <a:pt x="73" y="50"/>
                </a:cubicBezTo>
                <a:cubicBezTo>
                  <a:pt x="71" y="50"/>
                  <a:pt x="70" y="50"/>
                  <a:pt x="69" y="50"/>
                </a:cubicBezTo>
                <a:close/>
                <a:moveTo>
                  <a:pt x="77" y="49"/>
                </a:moveTo>
                <a:cubicBezTo>
                  <a:pt x="77" y="49"/>
                  <a:pt x="77" y="50"/>
                  <a:pt x="77" y="50"/>
                </a:cubicBezTo>
                <a:cubicBezTo>
                  <a:pt x="77" y="50"/>
                  <a:pt x="78" y="49"/>
                  <a:pt x="78" y="49"/>
                </a:cubicBezTo>
                <a:cubicBezTo>
                  <a:pt x="78" y="49"/>
                  <a:pt x="77" y="49"/>
                  <a:pt x="77" y="49"/>
                </a:cubicBezTo>
                <a:close/>
                <a:moveTo>
                  <a:pt x="82" y="17"/>
                </a:moveTo>
                <a:cubicBezTo>
                  <a:pt x="82" y="19"/>
                  <a:pt x="82" y="20"/>
                  <a:pt x="82" y="22"/>
                </a:cubicBezTo>
                <a:cubicBezTo>
                  <a:pt x="83" y="22"/>
                  <a:pt x="84" y="22"/>
                  <a:pt x="85" y="22"/>
                </a:cubicBezTo>
                <a:cubicBezTo>
                  <a:pt x="86" y="21"/>
                  <a:pt x="87" y="20"/>
                  <a:pt x="88" y="19"/>
                </a:cubicBezTo>
                <a:cubicBezTo>
                  <a:pt x="88" y="19"/>
                  <a:pt x="89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91" y="18"/>
                  <a:pt x="92" y="17"/>
                  <a:pt x="93" y="16"/>
                </a:cubicBezTo>
                <a:cubicBezTo>
                  <a:pt x="93" y="16"/>
                  <a:pt x="93" y="15"/>
                  <a:pt x="94" y="15"/>
                </a:cubicBezTo>
                <a:cubicBezTo>
                  <a:pt x="93" y="14"/>
                  <a:pt x="93" y="12"/>
                  <a:pt x="93" y="11"/>
                </a:cubicBezTo>
                <a:cubicBezTo>
                  <a:pt x="92" y="12"/>
                  <a:pt x="91" y="13"/>
                  <a:pt x="90" y="13"/>
                </a:cubicBezTo>
                <a:cubicBezTo>
                  <a:pt x="89" y="14"/>
                  <a:pt x="89" y="14"/>
                  <a:pt x="89" y="14"/>
                </a:cubicBezTo>
                <a:cubicBezTo>
                  <a:pt x="87" y="15"/>
                  <a:pt x="85" y="17"/>
                  <a:pt x="84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3" y="17"/>
                  <a:pt x="83" y="17"/>
                  <a:pt x="82" y="17"/>
                </a:cubicBezTo>
                <a:close/>
                <a:moveTo>
                  <a:pt x="94" y="19"/>
                </a:moveTo>
                <a:cubicBezTo>
                  <a:pt x="93" y="20"/>
                  <a:pt x="92" y="20"/>
                  <a:pt x="91" y="21"/>
                </a:cubicBezTo>
                <a:cubicBezTo>
                  <a:pt x="91" y="21"/>
                  <a:pt x="91" y="21"/>
                  <a:pt x="91" y="21"/>
                </a:cubicBezTo>
                <a:cubicBezTo>
                  <a:pt x="92" y="21"/>
                  <a:pt x="93" y="21"/>
                  <a:pt x="93" y="21"/>
                </a:cubicBezTo>
                <a:cubicBezTo>
                  <a:pt x="94" y="20"/>
                  <a:pt x="94" y="20"/>
                  <a:pt x="94" y="19"/>
                </a:cubicBezTo>
                <a:close/>
                <a:moveTo>
                  <a:pt x="84" y="13"/>
                </a:moveTo>
                <a:cubicBezTo>
                  <a:pt x="84" y="14"/>
                  <a:pt x="83" y="14"/>
                  <a:pt x="83" y="14"/>
                </a:cubicBezTo>
                <a:cubicBezTo>
                  <a:pt x="83" y="14"/>
                  <a:pt x="83" y="14"/>
                  <a:pt x="83" y="14"/>
                </a:cubicBezTo>
                <a:cubicBezTo>
                  <a:pt x="84" y="13"/>
                  <a:pt x="85" y="13"/>
                  <a:pt x="86" y="12"/>
                </a:cubicBezTo>
                <a:cubicBezTo>
                  <a:pt x="87" y="12"/>
                  <a:pt x="87" y="12"/>
                  <a:pt x="87" y="11"/>
                </a:cubicBezTo>
                <a:cubicBezTo>
                  <a:pt x="89" y="10"/>
                  <a:pt x="91" y="9"/>
                  <a:pt x="93" y="8"/>
                </a:cubicBezTo>
                <a:cubicBezTo>
                  <a:pt x="93" y="8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1" y="7"/>
                  <a:pt x="91" y="7"/>
                </a:cubicBezTo>
                <a:cubicBezTo>
                  <a:pt x="91" y="8"/>
                  <a:pt x="91" y="8"/>
                  <a:pt x="91" y="8"/>
                </a:cubicBezTo>
                <a:cubicBezTo>
                  <a:pt x="90" y="8"/>
                  <a:pt x="89" y="9"/>
                  <a:pt x="88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87" y="10"/>
                  <a:pt x="87" y="11"/>
                  <a:pt x="86" y="11"/>
                </a:cubicBezTo>
                <a:cubicBezTo>
                  <a:pt x="86" y="12"/>
                  <a:pt x="85" y="13"/>
                  <a:pt x="84" y="13"/>
                </a:cubicBezTo>
                <a:close/>
                <a:moveTo>
                  <a:pt x="91" y="4"/>
                </a:moveTo>
                <a:cubicBezTo>
                  <a:pt x="92" y="4"/>
                  <a:pt x="92" y="5"/>
                  <a:pt x="92" y="5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1" y="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24" tIns="45713" rIns="91424" bIns="45713" numCol="1" anchor="t" anchorCtr="0" compatLnSpc="1"/>
          <a:lstStyle/>
          <a:p>
            <a:pPr defTabSz="914224"/>
            <a:endParaRPr lang="zh-CN" altLang="en-US" sz="1866">
              <a:solidFill>
                <a:prstClr val="black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方正卡通简体" panose="03000509000000000000" pitchFamily="65" charset="-122"/>
            </a:endParaRPr>
          </a:p>
        </p:txBody>
      </p:sp>
      <p:sp>
        <p:nvSpPr>
          <p:cNvPr id="33" name="Freeform 9"/>
          <p:cNvSpPr>
            <a:spLocks noEditPoints="1"/>
          </p:cNvSpPr>
          <p:nvPr/>
        </p:nvSpPr>
        <p:spPr bwMode="auto">
          <a:xfrm>
            <a:off x="1765913" y="1507732"/>
            <a:ext cx="639993" cy="473472"/>
          </a:xfrm>
          <a:custGeom>
            <a:avLst/>
            <a:gdLst>
              <a:gd name="T0" fmla="*/ 81 w 142"/>
              <a:gd name="T1" fmla="*/ 70 h 84"/>
              <a:gd name="T2" fmla="*/ 79 w 142"/>
              <a:gd name="T3" fmla="*/ 60 h 84"/>
              <a:gd name="T4" fmla="*/ 33 w 142"/>
              <a:gd name="T5" fmla="*/ 61 h 84"/>
              <a:gd name="T6" fmla="*/ 21 w 142"/>
              <a:gd name="T7" fmla="*/ 61 h 84"/>
              <a:gd name="T8" fmla="*/ 12 w 142"/>
              <a:gd name="T9" fmla="*/ 61 h 84"/>
              <a:gd name="T10" fmla="*/ 5 w 142"/>
              <a:gd name="T11" fmla="*/ 61 h 84"/>
              <a:gd name="T12" fmla="*/ 2 w 142"/>
              <a:gd name="T13" fmla="*/ 59 h 84"/>
              <a:gd name="T14" fmla="*/ 15 w 142"/>
              <a:gd name="T15" fmla="*/ 25 h 84"/>
              <a:gd name="T16" fmla="*/ 52 w 142"/>
              <a:gd name="T17" fmla="*/ 23 h 84"/>
              <a:gd name="T18" fmla="*/ 85 w 142"/>
              <a:gd name="T19" fmla="*/ 6 h 84"/>
              <a:gd name="T20" fmla="*/ 114 w 142"/>
              <a:gd name="T21" fmla="*/ 12 h 84"/>
              <a:gd name="T22" fmla="*/ 125 w 142"/>
              <a:gd name="T23" fmla="*/ 51 h 84"/>
              <a:gd name="T24" fmla="*/ 94 w 142"/>
              <a:gd name="T25" fmla="*/ 79 h 84"/>
              <a:gd name="T26" fmla="*/ 88 w 142"/>
              <a:gd name="T27" fmla="*/ 79 h 84"/>
              <a:gd name="T28" fmla="*/ 93 w 142"/>
              <a:gd name="T29" fmla="*/ 72 h 84"/>
              <a:gd name="T30" fmla="*/ 89 w 142"/>
              <a:gd name="T31" fmla="*/ 73 h 84"/>
              <a:gd name="T32" fmla="*/ 94 w 142"/>
              <a:gd name="T33" fmla="*/ 56 h 84"/>
              <a:gd name="T34" fmla="*/ 113 w 142"/>
              <a:gd name="T35" fmla="*/ 58 h 84"/>
              <a:gd name="T36" fmla="*/ 112 w 142"/>
              <a:gd name="T37" fmla="*/ 15 h 84"/>
              <a:gd name="T38" fmla="*/ 76 w 142"/>
              <a:gd name="T39" fmla="*/ 26 h 84"/>
              <a:gd name="T40" fmla="*/ 33 w 142"/>
              <a:gd name="T41" fmla="*/ 26 h 84"/>
              <a:gd name="T42" fmla="*/ 12 w 142"/>
              <a:gd name="T43" fmla="*/ 40 h 84"/>
              <a:gd name="T44" fmla="*/ 31 w 142"/>
              <a:gd name="T45" fmla="*/ 49 h 84"/>
              <a:gd name="T46" fmla="*/ 49 w 142"/>
              <a:gd name="T47" fmla="*/ 48 h 84"/>
              <a:gd name="T48" fmla="*/ 94 w 142"/>
              <a:gd name="T49" fmla="*/ 43 h 84"/>
              <a:gd name="T50" fmla="*/ 97 w 142"/>
              <a:gd name="T51" fmla="*/ 50 h 84"/>
              <a:gd name="T52" fmla="*/ 65 w 142"/>
              <a:gd name="T53" fmla="*/ 55 h 84"/>
              <a:gd name="T54" fmla="*/ 55 w 142"/>
              <a:gd name="T55" fmla="*/ 58 h 84"/>
              <a:gd name="T56" fmla="*/ 62 w 142"/>
              <a:gd name="T57" fmla="*/ 51 h 84"/>
              <a:gd name="T58" fmla="*/ 28 w 142"/>
              <a:gd name="T59" fmla="*/ 57 h 84"/>
              <a:gd name="T60" fmla="*/ 32 w 142"/>
              <a:gd name="T61" fmla="*/ 53 h 84"/>
              <a:gd name="T62" fmla="*/ 57 w 142"/>
              <a:gd name="T63" fmla="*/ 51 h 84"/>
              <a:gd name="T64" fmla="*/ 49 w 142"/>
              <a:gd name="T65" fmla="*/ 58 h 84"/>
              <a:gd name="T66" fmla="*/ 21 w 142"/>
              <a:gd name="T67" fmla="*/ 53 h 84"/>
              <a:gd name="T68" fmla="*/ 9 w 142"/>
              <a:gd name="T69" fmla="*/ 56 h 84"/>
              <a:gd name="T70" fmla="*/ 41 w 142"/>
              <a:gd name="T71" fmla="*/ 58 h 84"/>
              <a:gd name="T72" fmla="*/ 51 w 142"/>
              <a:gd name="T73" fmla="*/ 52 h 84"/>
              <a:gd name="T74" fmla="*/ 84 w 142"/>
              <a:gd name="T75" fmla="*/ 57 h 84"/>
              <a:gd name="T76" fmla="*/ 93 w 142"/>
              <a:gd name="T77" fmla="*/ 47 h 84"/>
              <a:gd name="T78" fmla="*/ 84 w 142"/>
              <a:gd name="T79" fmla="*/ 50 h 84"/>
              <a:gd name="T80" fmla="*/ 86 w 142"/>
              <a:gd name="T81" fmla="*/ 49 h 84"/>
              <a:gd name="T82" fmla="*/ 9 w 142"/>
              <a:gd name="T83" fmla="*/ 31 h 84"/>
              <a:gd name="T84" fmla="*/ 10 w 142"/>
              <a:gd name="T85" fmla="*/ 51 h 84"/>
              <a:gd name="T86" fmla="*/ 28 w 142"/>
              <a:gd name="T87" fmla="*/ 53 h 84"/>
              <a:gd name="T88" fmla="*/ 94 w 142"/>
              <a:gd name="T89" fmla="*/ 53 h 84"/>
              <a:gd name="T90" fmla="*/ 69 w 142"/>
              <a:gd name="T91" fmla="*/ 52 h 84"/>
              <a:gd name="T92" fmla="*/ 77 w 142"/>
              <a:gd name="T93" fmla="*/ 49 h 84"/>
              <a:gd name="T94" fmla="*/ 89 w 142"/>
              <a:gd name="T95" fmla="*/ 19 h 84"/>
              <a:gd name="T96" fmla="*/ 84 w 142"/>
              <a:gd name="T97" fmla="*/ 17 h 84"/>
              <a:gd name="T98" fmla="*/ 93 w 142"/>
              <a:gd name="T99" fmla="*/ 21 h 84"/>
              <a:gd name="T100" fmla="*/ 87 w 142"/>
              <a:gd name="T101" fmla="*/ 11 h 84"/>
              <a:gd name="T102" fmla="*/ 91 w 142"/>
              <a:gd name="T103" fmla="*/ 8 h 84"/>
              <a:gd name="T104" fmla="*/ 92 w 142"/>
              <a:gd name="T105" fmla="*/ 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2" h="84">
                <a:moveTo>
                  <a:pt x="87" y="84"/>
                </a:moveTo>
                <a:cubicBezTo>
                  <a:pt x="86" y="84"/>
                  <a:pt x="86" y="84"/>
                  <a:pt x="85" y="83"/>
                </a:cubicBezTo>
                <a:cubicBezTo>
                  <a:pt x="85" y="83"/>
                  <a:pt x="85" y="82"/>
                  <a:pt x="85" y="82"/>
                </a:cubicBezTo>
                <a:cubicBezTo>
                  <a:pt x="85" y="81"/>
                  <a:pt x="85" y="81"/>
                  <a:pt x="85" y="81"/>
                </a:cubicBezTo>
                <a:cubicBezTo>
                  <a:pt x="84" y="80"/>
                  <a:pt x="83" y="79"/>
                  <a:pt x="83" y="78"/>
                </a:cubicBezTo>
                <a:cubicBezTo>
                  <a:pt x="82" y="75"/>
                  <a:pt x="82" y="72"/>
                  <a:pt x="81" y="70"/>
                </a:cubicBezTo>
                <a:cubicBezTo>
                  <a:pt x="81" y="67"/>
                  <a:pt x="81" y="64"/>
                  <a:pt x="81" y="62"/>
                </a:cubicBezTo>
                <a:cubicBezTo>
                  <a:pt x="81" y="61"/>
                  <a:pt x="81" y="61"/>
                  <a:pt x="81" y="60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0"/>
                  <a:pt x="81" y="60"/>
                  <a:pt x="80" y="60"/>
                </a:cubicBezTo>
                <a:cubicBezTo>
                  <a:pt x="80" y="60"/>
                  <a:pt x="80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4" y="61"/>
                  <a:pt x="69" y="61"/>
                  <a:pt x="64" y="61"/>
                </a:cubicBezTo>
                <a:cubicBezTo>
                  <a:pt x="62" y="62"/>
                  <a:pt x="61" y="62"/>
                  <a:pt x="59" y="62"/>
                </a:cubicBezTo>
                <a:cubicBezTo>
                  <a:pt x="56" y="62"/>
                  <a:pt x="53" y="61"/>
                  <a:pt x="50" y="61"/>
                </a:cubicBezTo>
                <a:cubicBezTo>
                  <a:pt x="48" y="61"/>
                  <a:pt x="46" y="61"/>
                  <a:pt x="44" y="61"/>
                </a:cubicBezTo>
                <a:cubicBezTo>
                  <a:pt x="43" y="61"/>
                  <a:pt x="42" y="61"/>
                  <a:pt x="41" y="61"/>
                </a:cubicBezTo>
                <a:cubicBezTo>
                  <a:pt x="39" y="61"/>
                  <a:pt x="36" y="61"/>
                  <a:pt x="33" y="61"/>
                </a:cubicBezTo>
                <a:cubicBezTo>
                  <a:pt x="31" y="61"/>
                  <a:pt x="28" y="61"/>
                  <a:pt x="25" y="61"/>
                </a:cubicBezTo>
                <a:cubicBezTo>
                  <a:pt x="25" y="61"/>
                  <a:pt x="24" y="61"/>
                  <a:pt x="24" y="61"/>
                </a:cubicBezTo>
                <a:cubicBezTo>
                  <a:pt x="24" y="62"/>
                  <a:pt x="23" y="62"/>
                  <a:pt x="23" y="63"/>
                </a:cubicBezTo>
                <a:cubicBezTo>
                  <a:pt x="23" y="63"/>
                  <a:pt x="22" y="63"/>
                  <a:pt x="22" y="63"/>
                </a:cubicBezTo>
                <a:cubicBezTo>
                  <a:pt x="22" y="63"/>
                  <a:pt x="21" y="63"/>
                  <a:pt x="21" y="62"/>
                </a:cubicBezTo>
                <a:cubicBezTo>
                  <a:pt x="21" y="62"/>
                  <a:pt x="21" y="62"/>
                  <a:pt x="21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2"/>
                  <a:pt x="19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5" y="61"/>
                  <a:pt x="13" y="61"/>
                  <a:pt x="12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0" y="62"/>
                  <a:pt x="10" y="62"/>
                </a:cubicBezTo>
                <a:cubicBezTo>
                  <a:pt x="10" y="62"/>
                  <a:pt x="10" y="62"/>
                  <a:pt x="9" y="62"/>
                </a:cubicBezTo>
                <a:cubicBezTo>
                  <a:pt x="9" y="62"/>
                  <a:pt x="9" y="62"/>
                  <a:pt x="8" y="62"/>
                </a:cubicBezTo>
                <a:cubicBezTo>
                  <a:pt x="8" y="61"/>
                  <a:pt x="8" y="61"/>
                  <a:pt x="8" y="61"/>
                </a:cubicBezTo>
                <a:cubicBezTo>
                  <a:pt x="7" y="61"/>
                  <a:pt x="6" y="61"/>
                  <a:pt x="5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61"/>
                  <a:pt x="4" y="61"/>
                  <a:pt x="4" y="61"/>
                </a:cubicBezTo>
                <a:cubicBezTo>
                  <a:pt x="4" y="61"/>
                  <a:pt x="4" y="61"/>
                  <a:pt x="3" y="61"/>
                </a:cubicBezTo>
                <a:cubicBezTo>
                  <a:pt x="3" y="61"/>
                  <a:pt x="3" y="61"/>
                  <a:pt x="2" y="60"/>
                </a:cubicBezTo>
                <a:cubicBezTo>
                  <a:pt x="2" y="60"/>
                  <a:pt x="2" y="60"/>
                  <a:pt x="2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2"/>
                  <a:pt x="0" y="45"/>
                  <a:pt x="1" y="39"/>
                </a:cubicBezTo>
                <a:cubicBezTo>
                  <a:pt x="1" y="35"/>
                  <a:pt x="3" y="33"/>
                  <a:pt x="5" y="30"/>
                </a:cubicBezTo>
                <a:cubicBezTo>
                  <a:pt x="7" y="28"/>
                  <a:pt x="10" y="25"/>
                  <a:pt x="13" y="24"/>
                </a:cubicBezTo>
                <a:cubicBezTo>
                  <a:pt x="13" y="24"/>
                  <a:pt x="14" y="24"/>
                  <a:pt x="14" y="24"/>
                </a:cubicBezTo>
                <a:cubicBezTo>
                  <a:pt x="14" y="24"/>
                  <a:pt x="14" y="24"/>
                  <a:pt x="15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9" y="23"/>
                  <a:pt x="23" y="23"/>
                  <a:pt x="2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2" y="23"/>
                  <a:pt x="35" y="23"/>
                  <a:pt x="38" y="23"/>
                </a:cubicBezTo>
                <a:cubicBezTo>
                  <a:pt x="40" y="23"/>
                  <a:pt x="42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1" y="23"/>
                  <a:pt x="51" y="23"/>
                  <a:pt x="52" y="23"/>
                </a:cubicBezTo>
                <a:cubicBezTo>
                  <a:pt x="56" y="23"/>
                  <a:pt x="59" y="23"/>
                  <a:pt x="63" y="23"/>
                </a:cubicBezTo>
                <a:cubicBezTo>
                  <a:pt x="66" y="22"/>
                  <a:pt x="70" y="22"/>
                  <a:pt x="74" y="22"/>
                </a:cubicBezTo>
                <a:cubicBezTo>
                  <a:pt x="75" y="22"/>
                  <a:pt x="77" y="22"/>
                  <a:pt x="79" y="22"/>
                </a:cubicBezTo>
                <a:cubicBezTo>
                  <a:pt x="79" y="18"/>
                  <a:pt x="79" y="15"/>
                  <a:pt x="81" y="11"/>
                </a:cubicBezTo>
                <a:cubicBezTo>
                  <a:pt x="81" y="9"/>
                  <a:pt x="83" y="8"/>
                  <a:pt x="84" y="6"/>
                </a:cubicBezTo>
                <a:cubicBezTo>
                  <a:pt x="85" y="6"/>
                  <a:pt x="85" y="6"/>
                  <a:pt x="85" y="6"/>
                </a:cubicBezTo>
                <a:cubicBezTo>
                  <a:pt x="87" y="4"/>
                  <a:pt x="89" y="2"/>
                  <a:pt x="9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3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3"/>
                  <a:pt x="108" y="8"/>
                  <a:pt x="114" y="12"/>
                </a:cubicBezTo>
                <a:cubicBezTo>
                  <a:pt x="115" y="13"/>
                  <a:pt x="116" y="13"/>
                  <a:pt x="116" y="14"/>
                </a:cubicBezTo>
                <a:cubicBezTo>
                  <a:pt x="122" y="18"/>
                  <a:pt x="128" y="22"/>
                  <a:pt x="134" y="26"/>
                </a:cubicBezTo>
                <a:cubicBezTo>
                  <a:pt x="136" y="27"/>
                  <a:pt x="139" y="29"/>
                  <a:pt x="141" y="31"/>
                </a:cubicBezTo>
                <a:cubicBezTo>
                  <a:pt x="142" y="31"/>
                  <a:pt x="142" y="32"/>
                  <a:pt x="142" y="32"/>
                </a:cubicBezTo>
                <a:cubicBezTo>
                  <a:pt x="142" y="33"/>
                  <a:pt x="142" y="33"/>
                  <a:pt x="142" y="34"/>
                </a:cubicBezTo>
                <a:cubicBezTo>
                  <a:pt x="137" y="40"/>
                  <a:pt x="131" y="45"/>
                  <a:pt x="125" y="51"/>
                </a:cubicBezTo>
                <a:cubicBezTo>
                  <a:pt x="124" y="52"/>
                  <a:pt x="122" y="53"/>
                  <a:pt x="121" y="55"/>
                </a:cubicBezTo>
                <a:cubicBezTo>
                  <a:pt x="119" y="57"/>
                  <a:pt x="117" y="59"/>
                  <a:pt x="115" y="60"/>
                </a:cubicBezTo>
                <a:cubicBezTo>
                  <a:pt x="110" y="65"/>
                  <a:pt x="105" y="70"/>
                  <a:pt x="100" y="74"/>
                </a:cubicBezTo>
                <a:cubicBezTo>
                  <a:pt x="100" y="75"/>
                  <a:pt x="99" y="75"/>
                  <a:pt x="99" y="75"/>
                </a:cubicBezTo>
                <a:cubicBezTo>
                  <a:pt x="98" y="76"/>
                  <a:pt x="97" y="77"/>
                  <a:pt x="95" y="78"/>
                </a:cubicBezTo>
                <a:cubicBezTo>
                  <a:pt x="95" y="78"/>
                  <a:pt x="95" y="78"/>
                  <a:pt x="94" y="79"/>
                </a:cubicBezTo>
                <a:cubicBezTo>
                  <a:pt x="92" y="81"/>
                  <a:pt x="90" y="82"/>
                  <a:pt x="88" y="84"/>
                </a:cubicBezTo>
                <a:cubicBezTo>
                  <a:pt x="87" y="84"/>
                  <a:pt x="87" y="84"/>
                  <a:pt x="87" y="84"/>
                </a:cubicBezTo>
                <a:close/>
                <a:moveTo>
                  <a:pt x="84" y="66"/>
                </a:moveTo>
                <a:cubicBezTo>
                  <a:pt x="84" y="67"/>
                  <a:pt x="84" y="68"/>
                  <a:pt x="8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5" y="72"/>
                  <a:pt x="86" y="77"/>
                  <a:pt x="88" y="79"/>
                </a:cubicBezTo>
                <a:cubicBezTo>
                  <a:pt x="89" y="79"/>
                  <a:pt x="90" y="78"/>
                  <a:pt x="92" y="76"/>
                </a:cubicBezTo>
                <a:cubicBezTo>
                  <a:pt x="92" y="76"/>
                  <a:pt x="93" y="76"/>
                  <a:pt x="93" y="75"/>
                </a:cubicBezTo>
                <a:cubicBezTo>
                  <a:pt x="94" y="74"/>
                  <a:pt x="96" y="73"/>
                  <a:pt x="97" y="73"/>
                </a:cubicBezTo>
                <a:cubicBezTo>
                  <a:pt x="97" y="72"/>
                  <a:pt x="96" y="71"/>
                  <a:pt x="96" y="70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1"/>
                  <a:pt x="94" y="72"/>
                  <a:pt x="93" y="72"/>
                </a:cubicBezTo>
                <a:cubicBezTo>
                  <a:pt x="93" y="73"/>
                  <a:pt x="93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2" y="74"/>
                  <a:pt x="91" y="74"/>
                  <a:pt x="90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5"/>
                  <a:pt x="90" y="74"/>
                  <a:pt x="89" y="74"/>
                </a:cubicBezTo>
                <a:cubicBezTo>
                  <a:pt x="89" y="74"/>
                  <a:pt x="89" y="74"/>
                  <a:pt x="89" y="73"/>
                </a:cubicBezTo>
                <a:cubicBezTo>
                  <a:pt x="89" y="72"/>
                  <a:pt x="90" y="71"/>
                  <a:pt x="91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69"/>
                  <a:pt x="92" y="69"/>
                  <a:pt x="93" y="69"/>
                </a:cubicBezTo>
                <a:cubicBezTo>
                  <a:pt x="95" y="67"/>
                  <a:pt x="95" y="66"/>
                  <a:pt x="95" y="66"/>
                </a:cubicBezTo>
                <a:cubicBezTo>
                  <a:pt x="95" y="66"/>
                  <a:pt x="95" y="66"/>
                  <a:pt x="95" y="66"/>
                </a:cubicBezTo>
                <a:cubicBezTo>
                  <a:pt x="95" y="63"/>
                  <a:pt x="94" y="60"/>
                  <a:pt x="94" y="56"/>
                </a:cubicBezTo>
                <a:cubicBezTo>
                  <a:pt x="92" y="58"/>
                  <a:pt x="90" y="60"/>
                  <a:pt x="89" y="61"/>
                </a:cubicBezTo>
                <a:cubicBezTo>
                  <a:pt x="88" y="62"/>
                  <a:pt x="87" y="63"/>
                  <a:pt x="87" y="63"/>
                </a:cubicBezTo>
                <a:cubicBezTo>
                  <a:pt x="86" y="64"/>
                  <a:pt x="85" y="65"/>
                  <a:pt x="84" y="66"/>
                </a:cubicBezTo>
                <a:close/>
                <a:moveTo>
                  <a:pt x="97" y="50"/>
                </a:moveTo>
                <a:cubicBezTo>
                  <a:pt x="97" y="57"/>
                  <a:pt x="98" y="63"/>
                  <a:pt x="100" y="70"/>
                </a:cubicBezTo>
                <a:cubicBezTo>
                  <a:pt x="104" y="66"/>
                  <a:pt x="109" y="62"/>
                  <a:pt x="113" y="58"/>
                </a:cubicBezTo>
                <a:cubicBezTo>
                  <a:pt x="115" y="56"/>
                  <a:pt x="117" y="54"/>
                  <a:pt x="119" y="52"/>
                </a:cubicBezTo>
                <a:cubicBezTo>
                  <a:pt x="120" y="50"/>
                  <a:pt x="122" y="49"/>
                  <a:pt x="123" y="48"/>
                </a:cubicBezTo>
                <a:cubicBezTo>
                  <a:pt x="128" y="43"/>
                  <a:pt x="134" y="38"/>
                  <a:pt x="138" y="33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29" y="27"/>
                  <a:pt x="122" y="22"/>
                  <a:pt x="115" y="17"/>
                </a:cubicBezTo>
                <a:cubicBezTo>
                  <a:pt x="114" y="16"/>
                  <a:pt x="113" y="16"/>
                  <a:pt x="112" y="15"/>
                </a:cubicBezTo>
                <a:cubicBezTo>
                  <a:pt x="107" y="11"/>
                  <a:pt x="101" y="7"/>
                  <a:pt x="95" y="4"/>
                </a:cubicBezTo>
                <a:cubicBezTo>
                  <a:pt x="96" y="5"/>
                  <a:pt x="96" y="6"/>
                  <a:pt x="96" y="7"/>
                </a:cubicBezTo>
                <a:cubicBezTo>
                  <a:pt x="97" y="12"/>
                  <a:pt x="98" y="17"/>
                  <a:pt x="96" y="22"/>
                </a:cubicBezTo>
                <a:cubicBezTo>
                  <a:pt x="97" y="22"/>
                  <a:pt x="97" y="23"/>
                  <a:pt x="96" y="23"/>
                </a:cubicBezTo>
                <a:cubicBezTo>
                  <a:pt x="96" y="24"/>
                  <a:pt x="96" y="24"/>
                  <a:pt x="95" y="24"/>
                </a:cubicBezTo>
                <a:cubicBezTo>
                  <a:pt x="89" y="25"/>
                  <a:pt x="83" y="26"/>
                  <a:pt x="76" y="26"/>
                </a:cubicBezTo>
                <a:cubicBezTo>
                  <a:pt x="72" y="26"/>
                  <a:pt x="69" y="26"/>
                  <a:pt x="65" y="26"/>
                </a:cubicBezTo>
                <a:cubicBezTo>
                  <a:pt x="62" y="26"/>
                  <a:pt x="58" y="26"/>
                  <a:pt x="55" y="26"/>
                </a:cubicBezTo>
                <a:cubicBezTo>
                  <a:pt x="54" y="26"/>
                  <a:pt x="53" y="26"/>
                  <a:pt x="52" y="26"/>
                </a:cubicBezTo>
                <a:cubicBezTo>
                  <a:pt x="49" y="26"/>
                  <a:pt x="46" y="26"/>
                  <a:pt x="43" y="26"/>
                </a:cubicBezTo>
                <a:cubicBezTo>
                  <a:pt x="40" y="26"/>
                  <a:pt x="37" y="26"/>
                  <a:pt x="34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0" y="26"/>
                  <a:pt x="27" y="26"/>
                  <a:pt x="24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0" y="27"/>
                  <a:pt x="17" y="27"/>
                  <a:pt x="14" y="28"/>
                </a:cubicBezTo>
                <a:cubicBezTo>
                  <a:pt x="14" y="28"/>
                  <a:pt x="14" y="29"/>
                  <a:pt x="14" y="29"/>
                </a:cubicBezTo>
                <a:cubicBezTo>
                  <a:pt x="12" y="32"/>
                  <a:pt x="12" y="36"/>
                  <a:pt x="12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1" y="45"/>
                  <a:pt x="11" y="49"/>
                  <a:pt x="14" y="49"/>
                </a:cubicBezTo>
                <a:cubicBezTo>
                  <a:pt x="15" y="50"/>
                  <a:pt x="16" y="50"/>
                  <a:pt x="18" y="50"/>
                </a:cubicBezTo>
                <a:cubicBezTo>
                  <a:pt x="19" y="50"/>
                  <a:pt x="20" y="50"/>
                  <a:pt x="22" y="50"/>
                </a:cubicBezTo>
                <a:cubicBezTo>
                  <a:pt x="22" y="50"/>
                  <a:pt x="23" y="49"/>
                  <a:pt x="24" y="49"/>
                </a:cubicBezTo>
                <a:cubicBezTo>
                  <a:pt x="26" y="49"/>
                  <a:pt x="29" y="49"/>
                  <a:pt x="31" y="49"/>
                </a:cubicBezTo>
                <a:cubicBezTo>
                  <a:pt x="33" y="49"/>
                  <a:pt x="36" y="49"/>
                  <a:pt x="38" y="49"/>
                </a:cubicBezTo>
                <a:cubicBezTo>
                  <a:pt x="40" y="49"/>
                  <a:pt x="43" y="49"/>
                  <a:pt x="45" y="49"/>
                </a:cubicBezTo>
                <a:cubicBezTo>
                  <a:pt x="46" y="48"/>
                  <a:pt x="46" y="48"/>
                  <a:pt x="47" y="47"/>
                </a:cubicBezTo>
                <a:cubicBezTo>
                  <a:pt x="47" y="47"/>
                  <a:pt x="47" y="47"/>
                  <a:pt x="48" y="47"/>
                </a:cubicBezTo>
                <a:cubicBezTo>
                  <a:pt x="48" y="47"/>
                  <a:pt x="49" y="47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48"/>
                  <a:pt x="57" y="48"/>
                  <a:pt x="61" y="47"/>
                </a:cubicBezTo>
                <a:cubicBezTo>
                  <a:pt x="63" y="47"/>
                  <a:pt x="66" y="47"/>
                  <a:pt x="68" y="47"/>
                </a:cubicBezTo>
                <a:cubicBezTo>
                  <a:pt x="72" y="46"/>
                  <a:pt x="76" y="46"/>
                  <a:pt x="82" y="45"/>
                </a:cubicBezTo>
                <a:cubicBezTo>
                  <a:pt x="83" y="45"/>
                  <a:pt x="84" y="45"/>
                  <a:pt x="85" y="45"/>
                </a:cubicBezTo>
                <a:cubicBezTo>
                  <a:pt x="87" y="44"/>
                  <a:pt x="90" y="44"/>
                  <a:pt x="92" y="44"/>
                </a:cubicBezTo>
                <a:cubicBezTo>
                  <a:pt x="93" y="43"/>
                  <a:pt x="94" y="43"/>
                  <a:pt x="94" y="43"/>
                </a:cubicBezTo>
                <a:cubicBezTo>
                  <a:pt x="94" y="43"/>
                  <a:pt x="95" y="43"/>
                  <a:pt x="95" y="43"/>
                </a:cubicBezTo>
                <a:cubicBezTo>
                  <a:pt x="96" y="43"/>
                  <a:pt x="97" y="43"/>
                  <a:pt x="97" y="44"/>
                </a:cubicBezTo>
                <a:cubicBezTo>
                  <a:pt x="97" y="45"/>
                  <a:pt x="97" y="47"/>
                  <a:pt x="97" y="48"/>
                </a:cubicBezTo>
                <a:cubicBezTo>
                  <a:pt x="97" y="48"/>
                  <a:pt x="98" y="48"/>
                  <a:pt x="98" y="49"/>
                </a:cubicBezTo>
                <a:cubicBezTo>
                  <a:pt x="98" y="49"/>
                  <a:pt x="98" y="50"/>
                  <a:pt x="97" y="50"/>
                </a:cubicBezTo>
                <a:cubicBezTo>
                  <a:pt x="97" y="50"/>
                  <a:pt x="97" y="50"/>
                  <a:pt x="97" y="50"/>
                </a:cubicBezTo>
                <a:close/>
                <a:moveTo>
                  <a:pt x="61" y="58"/>
                </a:moveTo>
                <a:cubicBezTo>
                  <a:pt x="61" y="58"/>
                  <a:pt x="62" y="58"/>
                  <a:pt x="62" y="58"/>
                </a:cubicBezTo>
                <a:cubicBezTo>
                  <a:pt x="62" y="58"/>
                  <a:pt x="63" y="58"/>
                  <a:pt x="63" y="58"/>
                </a:cubicBezTo>
                <a:cubicBezTo>
                  <a:pt x="63" y="58"/>
                  <a:pt x="63" y="58"/>
                  <a:pt x="63" y="57"/>
                </a:cubicBezTo>
                <a:cubicBezTo>
                  <a:pt x="64" y="56"/>
                  <a:pt x="64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5"/>
                  <a:pt x="65" y="55"/>
                  <a:pt x="64" y="55"/>
                </a:cubicBezTo>
                <a:cubicBezTo>
                  <a:pt x="63" y="56"/>
                  <a:pt x="62" y="57"/>
                  <a:pt x="61" y="57"/>
                </a:cubicBezTo>
                <a:cubicBezTo>
                  <a:pt x="61" y="58"/>
                  <a:pt x="60" y="58"/>
                  <a:pt x="60" y="58"/>
                </a:cubicBezTo>
                <a:cubicBezTo>
                  <a:pt x="60" y="58"/>
                  <a:pt x="60" y="58"/>
                  <a:pt x="61" y="58"/>
                </a:cubicBezTo>
                <a:close/>
                <a:moveTo>
                  <a:pt x="53" y="58"/>
                </a:moveTo>
                <a:cubicBezTo>
                  <a:pt x="54" y="58"/>
                  <a:pt x="55" y="58"/>
                  <a:pt x="55" y="58"/>
                </a:cubicBezTo>
                <a:cubicBezTo>
                  <a:pt x="56" y="57"/>
                  <a:pt x="58" y="56"/>
                  <a:pt x="59" y="55"/>
                </a:cubicBezTo>
                <a:cubicBezTo>
                  <a:pt x="60" y="55"/>
                  <a:pt x="60" y="55"/>
                  <a:pt x="60" y="54"/>
                </a:cubicBezTo>
                <a:cubicBezTo>
                  <a:pt x="62" y="53"/>
                  <a:pt x="63" y="53"/>
                  <a:pt x="64" y="52"/>
                </a:cubicBezTo>
                <a:cubicBezTo>
                  <a:pt x="64" y="52"/>
                  <a:pt x="64" y="52"/>
                  <a:pt x="64" y="51"/>
                </a:cubicBezTo>
                <a:cubicBezTo>
                  <a:pt x="65" y="51"/>
                  <a:pt x="66" y="51"/>
                  <a:pt x="66" y="50"/>
                </a:cubicBezTo>
                <a:cubicBezTo>
                  <a:pt x="65" y="50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0" y="53"/>
                  <a:pt x="58" y="55"/>
                  <a:pt x="56" y="56"/>
                </a:cubicBezTo>
                <a:cubicBezTo>
                  <a:pt x="55" y="57"/>
                  <a:pt x="54" y="57"/>
                  <a:pt x="54" y="58"/>
                </a:cubicBezTo>
                <a:cubicBezTo>
                  <a:pt x="54" y="58"/>
                  <a:pt x="54" y="58"/>
                  <a:pt x="53" y="58"/>
                </a:cubicBezTo>
                <a:close/>
                <a:moveTo>
                  <a:pt x="32" y="53"/>
                </a:moveTo>
                <a:cubicBezTo>
                  <a:pt x="31" y="54"/>
                  <a:pt x="30" y="56"/>
                  <a:pt x="28" y="57"/>
                </a:cubicBezTo>
                <a:cubicBezTo>
                  <a:pt x="28" y="58"/>
                  <a:pt x="28" y="58"/>
                  <a:pt x="27" y="58"/>
                </a:cubicBezTo>
                <a:cubicBezTo>
                  <a:pt x="28" y="58"/>
                  <a:pt x="29" y="58"/>
                  <a:pt x="30" y="58"/>
                </a:cubicBezTo>
                <a:cubicBezTo>
                  <a:pt x="31" y="57"/>
                  <a:pt x="32" y="56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5" y="54"/>
                  <a:pt x="37" y="53"/>
                  <a:pt x="38" y="53"/>
                </a:cubicBezTo>
                <a:cubicBezTo>
                  <a:pt x="36" y="53"/>
                  <a:pt x="34" y="53"/>
                  <a:pt x="32" y="53"/>
                </a:cubicBezTo>
                <a:close/>
                <a:moveTo>
                  <a:pt x="49" y="58"/>
                </a:moveTo>
                <a:cubicBezTo>
                  <a:pt x="50" y="57"/>
                  <a:pt x="51" y="56"/>
                  <a:pt x="52" y="55"/>
                </a:cubicBezTo>
                <a:cubicBezTo>
                  <a:pt x="52" y="55"/>
                  <a:pt x="53" y="55"/>
                  <a:pt x="53" y="55"/>
                </a:cubicBezTo>
                <a:cubicBezTo>
                  <a:pt x="53" y="54"/>
                  <a:pt x="54" y="54"/>
                  <a:pt x="54" y="54"/>
                </a:cubicBezTo>
                <a:cubicBezTo>
                  <a:pt x="56" y="53"/>
                  <a:pt x="57" y="52"/>
                  <a:pt x="58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53"/>
                  <a:pt x="53" y="54"/>
                  <a:pt x="51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0" y="56"/>
                  <a:pt x="49" y="57"/>
                  <a:pt x="48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48" y="58"/>
                  <a:pt x="48" y="58"/>
                  <a:pt x="49" y="58"/>
                </a:cubicBezTo>
                <a:close/>
                <a:moveTo>
                  <a:pt x="15" y="58"/>
                </a:moveTo>
                <a:cubicBezTo>
                  <a:pt x="16" y="58"/>
                  <a:pt x="17" y="58"/>
                  <a:pt x="18" y="58"/>
                </a:cubicBezTo>
                <a:cubicBezTo>
                  <a:pt x="19" y="57"/>
                  <a:pt x="19" y="57"/>
                  <a:pt x="20" y="56"/>
                </a:cubicBezTo>
                <a:cubicBezTo>
                  <a:pt x="20" y="56"/>
                  <a:pt x="20" y="56"/>
                  <a:pt x="21" y="56"/>
                </a:cubicBezTo>
                <a:cubicBezTo>
                  <a:pt x="22" y="55"/>
                  <a:pt x="23" y="54"/>
                  <a:pt x="24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0" y="53"/>
                  <a:pt x="20" y="53"/>
                </a:cubicBezTo>
                <a:cubicBezTo>
                  <a:pt x="18" y="55"/>
                  <a:pt x="17" y="56"/>
                  <a:pt x="15" y="57"/>
                </a:cubicBezTo>
                <a:cubicBezTo>
                  <a:pt x="15" y="57"/>
                  <a:pt x="15" y="58"/>
                  <a:pt x="15" y="58"/>
                </a:cubicBezTo>
                <a:close/>
                <a:moveTo>
                  <a:pt x="12" y="52"/>
                </a:moveTo>
                <a:cubicBezTo>
                  <a:pt x="11" y="53"/>
                  <a:pt x="11" y="54"/>
                  <a:pt x="10" y="55"/>
                </a:cubicBezTo>
                <a:cubicBezTo>
                  <a:pt x="10" y="55"/>
                  <a:pt x="9" y="55"/>
                  <a:pt x="9" y="56"/>
                </a:cubicBezTo>
                <a:cubicBezTo>
                  <a:pt x="8" y="56"/>
                  <a:pt x="8" y="57"/>
                  <a:pt x="8" y="57"/>
                </a:cubicBezTo>
                <a:cubicBezTo>
                  <a:pt x="8" y="57"/>
                  <a:pt x="7" y="58"/>
                  <a:pt x="7" y="58"/>
                </a:cubicBezTo>
                <a:cubicBezTo>
                  <a:pt x="8" y="58"/>
                  <a:pt x="9" y="58"/>
                  <a:pt x="10" y="58"/>
                </a:cubicBezTo>
                <a:cubicBezTo>
                  <a:pt x="12" y="56"/>
                  <a:pt x="14" y="55"/>
                  <a:pt x="16" y="53"/>
                </a:cubicBezTo>
                <a:cubicBezTo>
                  <a:pt x="15" y="53"/>
                  <a:pt x="13" y="53"/>
                  <a:pt x="12" y="52"/>
                </a:cubicBezTo>
                <a:close/>
                <a:moveTo>
                  <a:pt x="41" y="58"/>
                </a:moveTo>
                <a:cubicBezTo>
                  <a:pt x="42" y="58"/>
                  <a:pt x="42" y="58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6"/>
                  <a:pt x="46" y="55"/>
                  <a:pt x="47" y="54"/>
                </a:cubicBezTo>
                <a:cubicBezTo>
                  <a:pt x="47" y="54"/>
                  <a:pt x="48" y="54"/>
                  <a:pt x="48" y="53"/>
                </a:cubicBezTo>
                <a:cubicBezTo>
                  <a:pt x="49" y="53"/>
                  <a:pt x="50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49" y="52"/>
                  <a:pt x="48" y="52"/>
                  <a:pt x="46" y="52"/>
                </a:cubicBezTo>
                <a:cubicBezTo>
                  <a:pt x="45" y="53"/>
                  <a:pt x="44" y="54"/>
                  <a:pt x="43" y="55"/>
                </a:cubicBezTo>
                <a:cubicBezTo>
                  <a:pt x="42" y="55"/>
                  <a:pt x="41" y="56"/>
                  <a:pt x="41" y="57"/>
                </a:cubicBezTo>
                <a:cubicBezTo>
                  <a:pt x="40" y="57"/>
                  <a:pt x="40" y="57"/>
                  <a:pt x="40" y="58"/>
                </a:cubicBezTo>
                <a:cubicBezTo>
                  <a:pt x="40" y="58"/>
                  <a:pt x="41" y="58"/>
                  <a:pt x="41" y="58"/>
                </a:cubicBezTo>
                <a:close/>
                <a:moveTo>
                  <a:pt x="84" y="57"/>
                </a:moveTo>
                <a:cubicBezTo>
                  <a:pt x="84" y="57"/>
                  <a:pt x="84" y="57"/>
                  <a:pt x="84" y="57"/>
                </a:cubicBezTo>
                <a:cubicBezTo>
                  <a:pt x="84" y="57"/>
                  <a:pt x="84" y="57"/>
                  <a:pt x="84" y="58"/>
                </a:cubicBezTo>
                <a:cubicBezTo>
                  <a:pt x="85" y="57"/>
                  <a:pt x="86" y="56"/>
                  <a:pt x="87" y="55"/>
                </a:cubicBezTo>
                <a:cubicBezTo>
                  <a:pt x="88" y="54"/>
                  <a:pt x="88" y="54"/>
                  <a:pt x="88" y="54"/>
                </a:cubicBezTo>
                <a:cubicBezTo>
                  <a:pt x="90" y="52"/>
                  <a:pt x="92" y="51"/>
                  <a:pt x="93" y="50"/>
                </a:cubicBezTo>
                <a:cubicBezTo>
                  <a:pt x="93" y="49"/>
                  <a:pt x="93" y="48"/>
                  <a:pt x="93" y="47"/>
                </a:cubicBezTo>
                <a:cubicBezTo>
                  <a:pt x="92" y="48"/>
                  <a:pt x="90" y="49"/>
                  <a:pt x="89" y="51"/>
                </a:cubicBezTo>
                <a:cubicBezTo>
                  <a:pt x="89" y="52"/>
                  <a:pt x="88" y="52"/>
                  <a:pt x="88" y="52"/>
                </a:cubicBezTo>
                <a:cubicBezTo>
                  <a:pt x="86" y="54"/>
                  <a:pt x="85" y="55"/>
                  <a:pt x="84" y="57"/>
                </a:cubicBezTo>
                <a:close/>
                <a:moveTo>
                  <a:pt x="84" y="48"/>
                </a:moveTo>
                <a:cubicBezTo>
                  <a:pt x="84" y="48"/>
                  <a:pt x="84" y="48"/>
                  <a:pt x="84" y="49"/>
                </a:cubicBezTo>
                <a:cubicBezTo>
                  <a:pt x="85" y="49"/>
                  <a:pt x="84" y="50"/>
                  <a:pt x="84" y="50"/>
                </a:cubicBezTo>
                <a:cubicBezTo>
                  <a:pt x="81" y="53"/>
                  <a:pt x="77" y="55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6" y="57"/>
                  <a:pt x="78" y="57"/>
                  <a:pt x="80" y="57"/>
                </a:cubicBezTo>
                <a:cubicBezTo>
                  <a:pt x="80" y="56"/>
                  <a:pt x="81" y="56"/>
                  <a:pt x="81" y="55"/>
                </a:cubicBezTo>
                <a:cubicBezTo>
                  <a:pt x="81" y="55"/>
                  <a:pt x="82" y="55"/>
                  <a:pt x="82" y="55"/>
                </a:cubicBezTo>
                <a:cubicBezTo>
                  <a:pt x="83" y="53"/>
                  <a:pt x="85" y="51"/>
                  <a:pt x="86" y="49"/>
                </a:cubicBezTo>
                <a:cubicBezTo>
                  <a:pt x="86" y="49"/>
                  <a:pt x="87" y="49"/>
                  <a:pt x="87" y="48"/>
                </a:cubicBezTo>
                <a:cubicBezTo>
                  <a:pt x="87" y="48"/>
                  <a:pt x="88" y="48"/>
                  <a:pt x="88" y="47"/>
                </a:cubicBezTo>
                <a:cubicBezTo>
                  <a:pt x="87" y="47"/>
                  <a:pt x="86" y="48"/>
                  <a:pt x="85" y="48"/>
                </a:cubicBezTo>
                <a:cubicBezTo>
                  <a:pt x="85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lose/>
                <a:moveTo>
                  <a:pt x="9" y="31"/>
                </a:moveTo>
                <a:cubicBezTo>
                  <a:pt x="9" y="31"/>
                  <a:pt x="9" y="31"/>
                  <a:pt x="9" y="31"/>
                </a:cubicBezTo>
                <a:cubicBezTo>
                  <a:pt x="6" y="33"/>
                  <a:pt x="5" y="36"/>
                  <a:pt x="4" y="40"/>
                </a:cubicBezTo>
                <a:cubicBezTo>
                  <a:pt x="3" y="45"/>
                  <a:pt x="4" y="50"/>
                  <a:pt x="5" y="55"/>
                </a:cubicBezTo>
                <a:cubicBezTo>
                  <a:pt x="5" y="55"/>
                  <a:pt x="5" y="55"/>
                  <a:pt x="6" y="55"/>
                </a:cubicBezTo>
                <a:cubicBezTo>
                  <a:pt x="6" y="54"/>
                  <a:pt x="6" y="54"/>
                  <a:pt x="7" y="54"/>
                </a:cubicBezTo>
                <a:cubicBezTo>
                  <a:pt x="8" y="53"/>
                  <a:pt x="9" y="52"/>
                  <a:pt x="10" y="51"/>
                </a:cubicBezTo>
                <a:cubicBezTo>
                  <a:pt x="10" y="51"/>
                  <a:pt x="9" y="50"/>
                  <a:pt x="9" y="50"/>
                </a:cubicBezTo>
                <a:cubicBezTo>
                  <a:pt x="7" y="48"/>
                  <a:pt x="8" y="43"/>
                  <a:pt x="8" y="40"/>
                </a:cubicBezTo>
                <a:cubicBezTo>
                  <a:pt x="8" y="39"/>
                  <a:pt x="8" y="39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6"/>
                  <a:pt x="9" y="33"/>
                  <a:pt x="9" y="31"/>
                </a:cubicBezTo>
                <a:close/>
                <a:moveTo>
                  <a:pt x="28" y="53"/>
                </a:moveTo>
                <a:cubicBezTo>
                  <a:pt x="28" y="53"/>
                  <a:pt x="28" y="53"/>
                  <a:pt x="27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3"/>
                  <a:pt x="28" y="53"/>
                </a:cubicBezTo>
                <a:close/>
                <a:moveTo>
                  <a:pt x="93" y="53"/>
                </a:moveTo>
                <a:cubicBezTo>
                  <a:pt x="93" y="53"/>
                  <a:pt x="93" y="54"/>
                  <a:pt x="94" y="54"/>
                </a:cubicBezTo>
                <a:cubicBezTo>
                  <a:pt x="94" y="53"/>
                  <a:pt x="94" y="53"/>
                  <a:pt x="94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3" y="53"/>
                  <a:pt x="93" y="53"/>
                  <a:pt x="93" y="53"/>
                </a:cubicBezTo>
                <a:close/>
                <a:moveTo>
                  <a:pt x="69" y="50"/>
                </a:moveTo>
                <a:cubicBezTo>
                  <a:pt x="69" y="50"/>
                  <a:pt x="69" y="50"/>
                  <a:pt x="69" y="50"/>
                </a:cubicBezTo>
                <a:cubicBezTo>
                  <a:pt x="69" y="52"/>
                  <a:pt x="68" y="53"/>
                  <a:pt x="67" y="54"/>
                </a:cubicBezTo>
                <a:cubicBezTo>
                  <a:pt x="68" y="53"/>
                  <a:pt x="68" y="53"/>
                  <a:pt x="69" y="52"/>
                </a:cubicBezTo>
                <a:cubicBezTo>
                  <a:pt x="70" y="51"/>
                  <a:pt x="72" y="51"/>
                  <a:pt x="73" y="50"/>
                </a:cubicBezTo>
                <a:cubicBezTo>
                  <a:pt x="71" y="50"/>
                  <a:pt x="70" y="50"/>
                  <a:pt x="69" y="50"/>
                </a:cubicBezTo>
                <a:close/>
                <a:moveTo>
                  <a:pt x="77" y="49"/>
                </a:moveTo>
                <a:cubicBezTo>
                  <a:pt x="77" y="49"/>
                  <a:pt x="77" y="50"/>
                  <a:pt x="77" y="50"/>
                </a:cubicBezTo>
                <a:cubicBezTo>
                  <a:pt x="77" y="50"/>
                  <a:pt x="78" y="49"/>
                  <a:pt x="78" y="49"/>
                </a:cubicBezTo>
                <a:cubicBezTo>
                  <a:pt x="78" y="49"/>
                  <a:pt x="77" y="49"/>
                  <a:pt x="77" y="49"/>
                </a:cubicBezTo>
                <a:close/>
                <a:moveTo>
                  <a:pt x="82" y="17"/>
                </a:moveTo>
                <a:cubicBezTo>
                  <a:pt x="82" y="19"/>
                  <a:pt x="82" y="20"/>
                  <a:pt x="82" y="22"/>
                </a:cubicBezTo>
                <a:cubicBezTo>
                  <a:pt x="83" y="22"/>
                  <a:pt x="84" y="22"/>
                  <a:pt x="85" y="22"/>
                </a:cubicBezTo>
                <a:cubicBezTo>
                  <a:pt x="86" y="21"/>
                  <a:pt x="87" y="20"/>
                  <a:pt x="88" y="19"/>
                </a:cubicBezTo>
                <a:cubicBezTo>
                  <a:pt x="88" y="19"/>
                  <a:pt x="89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91" y="18"/>
                  <a:pt x="92" y="17"/>
                  <a:pt x="93" y="16"/>
                </a:cubicBezTo>
                <a:cubicBezTo>
                  <a:pt x="93" y="16"/>
                  <a:pt x="93" y="15"/>
                  <a:pt x="94" y="15"/>
                </a:cubicBezTo>
                <a:cubicBezTo>
                  <a:pt x="93" y="14"/>
                  <a:pt x="93" y="12"/>
                  <a:pt x="93" y="11"/>
                </a:cubicBezTo>
                <a:cubicBezTo>
                  <a:pt x="92" y="12"/>
                  <a:pt x="91" y="13"/>
                  <a:pt x="90" y="13"/>
                </a:cubicBezTo>
                <a:cubicBezTo>
                  <a:pt x="89" y="14"/>
                  <a:pt x="89" y="14"/>
                  <a:pt x="89" y="14"/>
                </a:cubicBezTo>
                <a:cubicBezTo>
                  <a:pt x="87" y="15"/>
                  <a:pt x="85" y="17"/>
                  <a:pt x="84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3" y="17"/>
                  <a:pt x="83" y="17"/>
                  <a:pt x="82" y="17"/>
                </a:cubicBezTo>
                <a:close/>
                <a:moveTo>
                  <a:pt x="94" y="19"/>
                </a:moveTo>
                <a:cubicBezTo>
                  <a:pt x="93" y="20"/>
                  <a:pt x="92" y="20"/>
                  <a:pt x="91" y="21"/>
                </a:cubicBezTo>
                <a:cubicBezTo>
                  <a:pt x="91" y="21"/>
                  <a:pt x="91" y="21"/>
                  <a:pt x="91" y="21"/>
                </a:cubicBezTo>
                <a:cubicBezTo>
                  <a:pt x="92" y="21"/>
                  <a:pt x="93" y="21"/>
                  <a:pt x="93" y="21"/>
                </a:cubicBezTo>
                <a:cubicBezTo>
                  <a:pt x="94" y="20"/>
                  <a:pt x="94" y="20"/>
                  <a:pt x="94" y="19"/>
                </a:cubicBezTo>
                <a:close/>
                <a:moveTo>
                  <a:pt x="84" y="13"/>
                </a:moveTo>
                <a:cubicBezTo>
                  <a:pt x="84" y="14"/>
                  <a:pt x="83" y="14"/>
                  <a:pt x="83" y="14"/>
                </a:cubicBezTo>
                <a:cubicBezTo>
                  <a:pt x="83" y="14"/>
                  <a:pt x="83" y="14"/>
                  <a:pt x="83" y="14"/>
                </a:cubicBezTo>
                <a:cubicBezTo>
                  <a:pt x="84" y="13"/>
                  <a:pt x="85" y="13"/>
                  <a:pt x="86" y="12"/>
                </a:cubicBezTo>
                <a:cubicBezTo>
                  <a:pt x="87" y="12"/>
                  <a:pt x="87" y="12"/>
                  <a:pt x="87" y="11"/>
                </a:cubicBezTo>
                <a:cubicBezTo>
                  <a:pt x="89" y="10"/>
                  <a:pt x="91" y="9"/>
                  <a:pt x="93" y="8"/>
                </a:cubicBezTo>
                <a:cubicBezTo>
                  <a:pt x="93" y="8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1" y="7"/>
                  <a:pt x="91" y="7"/>
                </a:cubicBezTo>
                <a:cubicBezTo>
                  <a:pt x="91" y="8"/>
                  <a:pt x="91" y="8"/>
                  <a:pt x="91" y="8"/>
                </a:cubicBezTo>
                <a:cubicBezTo>
                  <a:pt x="90" y="8"/>
                  <a:pt x="89" y="9"/>
                  <a:pt x="88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87" y="10"/>
                  <a:pt x="87" y="11"/>
                  <a:pt x="86" y="11"/>
                </a:cubicBezTo>
                <a:cubicBezTo>
                  <a:pt x="86" y="12"/>
                  <a:pt x="85" y="13"/>
                  <a:pt x="84" y="13"/>
                </a:cubicBezTo>
                <a:close/>
                <a:moveTo>
                  <a:pt x="91" y="4"/>
                </a:moveTo>
                <a:cubicBezTo>
                  <a:pt x="92" y="4"/>
                  <a:pt x="92" y="5"/>
                  <a:pt x="92" y="5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1" y="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24" tIns="45713" rIns="91424" bIns="45713" numCol="1" anchor="t" anchorCtr="0" compatLnSpc="1"/>
          <a:lstStyle/>
          <a:p>
            <a:pPr defTabSz="914224"/>
            <a:endParaRPr lang="zh-CN" altLang="en-US" sz="1866">
              <a:solidFill>
                <a:prstClr val="black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方正卡通简体" panose="03000509000000000000" pitchFamily="65" charset="-122"/>
            </a:endParaRPr>
          </a:p>
        </p:txBody>
      </p:sp>
      <p:sp>
        <p:nvSpPr>
          <p:cNvPr id="34" name="Freeform 9"/>
          <p:cNvSpPr>
            <a:spLocks noEditPoints="1"/>
          </p:cNvSpPr>
          <p:nvPr/>
        </p:nvSpPr>
        <p:spPr bwMode="auto">
          <a:xfrm>
            <a:off x="1744140" y="5070990"/>
            <a:ext cx="639993" cy="473472"/>
          </a:xfrm>
          <a:custGeom>
            <a:avLst/>
            <a:gdLst>
              <a:gd name="T0" fmla="*/ 81 w 142"/>
              <a:gd name="T1" fmla="*/ 70 h 84"/>
              <a:gd name="T2" fmla="*/ 79 w 142"/>
              <a:gd name="T3" fmla="*/ 60 h 84"/>
              <a:gd name="T4" fmla="*/ 33 w 142"/>
              <a:gd name="T5" fmla="*/ 61 h 84"/>
              <a:gd name="T6" fmla="*/ 21 w 142"/>
              <a:gd name="T7" fmla="*/ 61 h 84"/>
              <a:gd name="T8" fmla="*/ 12 w 142"/>
              <a:gd name="T9" fmla="*/ 61 h 84"/>
              <a:gd name="T10" fmla="*/ 5 w 142"/>
              <a:gd name="T11" fmla="*/ 61 h 84"/>
              <a:gd name="T12" fmla="*/ 2 w 142"/>
              <a:gd name="T13" fmla="*/ 59 h 84"/>
              <a:gd name="T14" fmla="*/ 15 w 142"/>
              <a:gd name="T15" fmla="*/ 25 h 84"/>
              <a:gd name="T16" fmla="*/ 52 w 142"/>
              <a:gd name="T17" fmla="*/ 23 h 84"/>
              <a:gd name="T18" fmla="*/ 85 w 142"/>
              <a:gd name="T19" fmla="*/ 6 h 84"/>
              <a:gd name="T20" fmla="*/ 114 w 142"/>
              <a:gd name="T21" fmla="*/ 12 h 84"/>
              <a:gd name="T22" fmla="*/ 125 w 142"/>
              <a:gd name="T23" fmla="*/ 51 h 84"/>
              <a:gd name="T24" fmla="*/ 94 w 142"/>
              <a:gd name="T25" fmla="*/ 79 h 84"/>
              <a:gd name="T26" fmla="*/ 88 w 142"/>
              <a:gd name="T27" fmla="*/ 79 h 84"/>
              <a:gd name="T28" fmla="*/ 93 w 142"/>
              <a:gd name="T29" fmla="*/ 72 h 84"/>
              <a:gd name="T30" fmla="*/ 89 w 142"/>
              <a:gd name="T31" fmla="*/ 73 h 84"/>
              <a:gd name="T32" fmla="*/ 94 w 142"/>
              <a:gd name="T33" fmla="*/ 56 h 84"/>
              <a:gd name="T34" fmla="*/ 113 w 142"/>
              <a:gd name="T35" fmla="*/ 58 h 84"/>
              <a:gd name="T36" fmla="*/ 112 w 142"/>
              <a:gd name="T37" fmla="*/ 15 h 84"/>
              <a:gd name="T38" fmla="*/ 76 w 142"/>
              <a:gd name="T39" fmla="*/ 26 h 84"/>
              <a:gd name="T40" fmla="*/ 33 w 142"/>
              <a:gd name="T41" fmla="*/ 26 h 84"/>
              <a:gd name="T42" fmla="*/ 12 w 142"/>
              <a:gd name="T43" fmla="*/ 40 h 84"/>
              <a:gd name="T44" fmla="*/ 31 w 142"/>
              <a:gd name="T45" fmla="*/ 49 h 84"/>
              <a:gd name="T46" fmla="*/ 49 w 142"/>
              <a:gd name="T47" fmla="*/ 48 h 84"/>
              <a:gd name="T48" fmla="*/ 94 w 142"/>
              <a:gd name="T49" fmla="*/ 43 h 84"/>
              <a:gd name="T50" fmla="*/ 97 w 142"/>
              <a:gd name="T51" fmla="*/ 50 h 84"/>
              <a:gd name="T52" fmla="*/ 65 w 142"/>
              <a:gd name="T53" fmla="*/ 55 h 84"/>
              <a:gd name="T54" fmla="*/ 55 w 142"/>
              <a:gd name="T55" fmla="*/ 58 h 84"/>
              <a:gd name="T56" fmla="*/ 62 w 142"/>
              <a:gd name="T57" fmla="*/ 51 h 84"/>
              <a:gd name="T58" fmla="*/ 28 w 142"/>
              <a:gd name="T59" fmla="*/ 57 h 84"/>
              <a:gd name="T60" fmla="*/ 32 w 142"/>
              <a:gd name="T61" fmla="*/ 53 h 84"/>
              <a:gd name="T62" fmla="*/ 57 w 142"/>
              <a:gd name="T63" fmla="*/ 51 h 84"/>
              <a:gd name="T64" fmla="*/ 49 w 142"/>
              <a:gd name="T65" fmla="*/ 58 h 84"/>
              <a:gd name="T66" fmla="*/ 21 w 142"/>
              <a:gd name="T67" fmla="*/ 53 h 84"/>
              <a:gd name="T68" fmla="*/ 9 w 142"/>
              <a:gd name="T69" fmla="*/ 56 h 84"/>
              <a:gd name="T70" fmla="*/ 41 w 142"/>
              <a:gd name="T71" fmla="*/ 58 h 84"/>
              <a:gd name="T72" fmla="*/ 51 w 142"/>
              <a:gd name="T73" fmla="*/ 52 h 84"/>
              <a:gd name="T74" fmla="*/ 84 w 142"/>
              <a:gd name="T75" fmla="*/ 57 h 84"/>
              <a:gd name="T76" fmla="*/ 93 w 142"/>
              <a:gd name="T77" fmla="*/ 47 h 84"/>
              <a:gd name="T78" fmla="*/ 84 w 142"/>
              <a:gd name="T79" fmla="*/ 50 h 84"/>
              <a:gd name="T80" fmla="*/ 86 w 142"/>
              <a:gd name="T81" fmla="*/ 49 h 84"/>
              <a:gd name="T82" fmla="*/ 9 w 142"/>
              <a:gd name="T83" fmla="*/ 31 h 84"/>
              <a:gd name="T84" fmla="*/ 10 w 142"/>
              <a:gd name="T85" fmla="*/ 51 h 84"/>
              <a:gd name="T86" fmla="*/ 28 w 142"/>
              <a:gd name="T87" fmla="*/ 53 h 84"/>
              <a:gd name="T88" fmla="*/ 94 w 142"/>
              <a:gd name="T89" fmla="*/ 53 h 84"/>
              <a:gd name="T90" fmla="*/ 69 w 142"/>
              <a:gd name="T91" fmla="*/ 52 h 84"/>
              <a:gd name="T92" fmla="*/ 77 w 142"/>
              <a:gd name="T93" fmla="*/ 49 h 84"/>
              <a:gd name="T94" fmla="*/ 89 w 142"/>
              <a:gd name="T95" fmla="*/ 19 h 84"/>
              <a:gd name="T96" fmla="*/ 84 w 142"/>
              <a:gd name="T97" fmla="*/ 17 h 84"/>
              <a:gd name="T98" fmla="*/ 93 w 142"/>
              <a:gd name="T99" fmla="*/ 21 h 84"/>
              <a:gd name="T100" fmla="*/ 87 w 142"/>
              <a:gd name="T101" fmla="*/ 11 h 84"/>
              <a:gd name="T102" fmla="*/ 91 w 142"/>
              <a:gd name="T103" fmla="*/ 8 h 84"/>
              <a:gd name="T104" fmla="*/ 92 w 142"/>
              <a:gd name="T105" fmla="*/ 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2" h="84">
                <a:moveTo>
                  <a:pt x="87" y="84"/>
                </a:moveTo>
                <a:cubicBezTo>
                  <a:pt x="86" y="84"/>
                  <a:pt x="86" y="84"/>
                  <a:pt x="85" y="83"/>
                </a:cubicBezTo>
                <a:cubicBezTo>
                  <a:pt x="85" y="83"/>
                  <a:pt x="85" y="82"/>
                  <a:pt x="85" y="82"/>
                </a:cubicBezTo>
                <a:cubicBezTo>
                  <a:pt x="85" y="81"/>
                  <a:pt x="85" y="81"/>
                  <a:pt x="85" y="81"/>
                </a:cubicBezTo>
                <a:cubicBezTo>
                  <a:pt x="84" y="80"/>
                  <a:pt x="83" y="79"/>
                  <a:pt x="83" y="78"/>
                </a:cubicBezTo>
                <a:cubicBezTo>
                  <a:pt x="82" y="75"/>
                  <a:pt x="82" y="72"/>
                  <a:pt x="81" y="70"/>
                </a:cubicBezTo>
                <a:cubicBezTo>
                  <a:pt x="81" y="67"/>
                  <a:pt x="81" y="64"/>
                  <a:pt x="81" y="62"/>
                </a:cubicBezTo>
                <a:cubicBezTo>
                  <a:pt x="81" y="61"/>
                  <a:pt x="81" y="61"/>
                  <a:pt x="81" y="60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0"/>
                  <a:pt x="81" y="60"/>
                  <a:pt x="80" y="60"/>
                </a:cubicBezTo>
                <a:cubicBezTo>
                  <a:pt x="80" y="60"/>
                  <a:pt x="80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4" y="61"/>
                  <a:pt x="69" y="61"/>
                  <a:pt x="64" y="61"/>
                </a:cubicBezTo>
                <a:cubicBezTo>
                  <a:pt x="62" y="62"/>
                  <a:pt x="61" y="62"/>
                  <a:pt x="59" y="62"/>
                </a:cubicBezTo>
                <a:cubicBezTo>
                  <a:pt x="56" y="62"/>
                  <a:pt x="53" y="61"/>
                  <a:pt x="50" y="61"/>
                </a:cubicBezTo>
                <a:cubicBezTo>
                  <a:pt x="48" y="61"/>
                  <a:pt x="46" y="61"/>
                  <a:pt x="44" y="61"/>
                </a:cubicBezTo>
                <a:cubicBezTo>
                  <a:pt x="43" y="61"/>
                  <a:pt x="42" y="61"/>
                  <a:pt x="41" y="61"/>
                </a:cubicBezTo>
                <a:cubicBezTo>
                  <a:pt x="39" y="61"/>
                  <a:pt x="36" y="61"/>
                  <a:pt x="33" y="61"/>
                </a:cubicBezTo>
                <a:cubicBezTo>
                  <a:pt x="31" y="61"/>
                  <a:pt x="28" y="61"/>
                  <a:pt x="25" y="61"/>
                </a:cubicBezTo>
                <a:cubicBezTo>
                  <a:pt x="25" y="61"/>
                  <a:pt x="24" y="61"/>
                  <a:pt x="24" y="61"/>
                </a:cubicBezTo>
                <a:cubicBezTo>
                  <a:pt x="24" y="62"/>
                  <a:pt x="23" y="62"/>
                  <a:pt x="23" y="63"/>
                </a:cubicBezTo>
                <a:cubicBezTo>
                  <a:pt x="23" y="63"/>
                  <a:pt x="22" y="63"/>
                  <a:pt x="22" y="63"/>
                </a:cubicBezTo>
                <a:cubicBezTo>
                  <a:pt x="22" y="63"/>
                  <a:pt x="21" y="63"/>
                  <a:pt x="21" y="62"/>
                </a:cubicBezTo>
                <a:cubicBezTo>
                  <a:pt x="21" y="62"/>
                  <a:pt x="21" y="62"/>
                  <a:pt x="21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2"/>
                  <a:pt x="19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5" y="61"/>
                  <a:pt x="13" y="61"/>
                  <a:pt x="12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0" y="62"/>
                  <a:pt x="10" y="62"/>
                </a:cubicBezTo>
                <a:cubicBezTo>
                  <a:pt x="10" y="62"/>
                  <a:pt x="10" y="62"/>
                  <a:pt x="9" y="62"/>
                </a:cubicBezTo>
                <a:cubicBezTo>
                  <a:pt x="9" y="62"/>
                  <a:pt x="9" y="62"/>
                  <a:pt x="8" y="62"/>
                </a:cubicBezTo>
                <a:cubicBezTo>
                  <a:pt x="8" y="61"/>
                  <a:pt x="8" y="61"/>
                  <a:pt x="8" y="61"/>
                </a:cubicBezTo>
                <a:cubicBezTo>
                  <a:pt x="7" y="61"/>
                  <a:pt x="6" y="61"/>
                  <a:pt x="5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61"/>
                  <a:pt x="4" y="61"/>
                  <a:pt x="4" y="61"/>
                </a:cubicBezTo>
                <a:cubicBezTo>
                  <a:pt x="4" y="61"/>
                  <a:pt x="4" y="61"/>
                  <a:pt x="3" y="61"/>
                </a:cubicBezTo>
                <a:cubicBezTo>
                  <a:pt x="3" y="61"/>
                  <a:pt x="3" y="61"/>
                  <a:pt x="2" y="60"/>
                </a:cubicBezTo>
                <a:cubicBezTo>
                  <a:pt x="2" y="60"/>
                  <a:pt x="2" y="60"/>
                  <a:pt x="2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2"/>
                  <a:pt x="0" y="45"/>
                  <a:pt x="1" y="39"/>
                </a:cubicBezTo>
                <a:cubicBezTo>
                  <a:pt x="1" y="35"/>
                  <a:pt x="3" y="33"/>
                  <a:pt x="5" y="30"/>
                </a:cubicBezTo>
                <a:cubicBezTo>
                  <a:pt x="7" y="28"/>
                  <a:pt x="10" y="25"/>
                  <a:pt x="13" y="24"/>
                </a:cubicBezTo>
                <a:cubicBezTo>
                  <a:pt x="13" y="24"/>
                  <a:pt x="14" y="24"/>
                  <a:pt x="14" y="24"/>
                </a:cubicBezTo>
                <a:cubicBezTo>
                  <a:pt x="14" y="24"/>
                  <a:pt x="14" y="24"/>
                  <a:pt x="15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9" y="23"/>
                  <a:pt x="23" y="23"/>
                  <a:pt x="2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2" y="23"/>
                  <a:pt x="35" y="23"/>
                  <a:pt x="38" y="23"/>
                </a:cubicBezTo>
                <a:cubicBezTo>
                  <a:pt x="40" y="23"/>
                  <a:pt x="42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1" y="23"/>
                  <a:pt x="51" y="23"/>
                  <a:pt x="52" y="23"/>
                </a:cubicBezTo>
                <a:cubicBezTo>
                  <a:pt x="56" y="23"/>
                  <a:pt x="59" y="23"/>
                  <a:pt x="63" y="23"/>
                </a:cubicBezTo>
                <a:cubicBezTo>
                  <a:pt x="66" y="22"/>
                  <a:pt x="70" y="22"/>
                  <a:pt x="74" y="22"/>
                </a:cubicBezTo>
                <a:cubicBezTo>
                  <a:pt x="75" y="22"/>
                  <a:pt x="77" y="22"/>
                  <a:pt x="79" y="22"/>
                </a:cubicBezTo>
                <a:cubicBezTo>
                  <a:pt x="79" y="18"/>
                  <a:pt x="79" y="15"/>
                  <a:pt x="81" y="11"/>
                </a:cubicBezTo>
                <a:cubicBezTo>
                  <a:pt x="81" y="9"/>
                  <a:pt x="83" y="8"/>
                  <a:pt x="84" y="6"/>
                </a:cubicBezTo>
                <a:cubicBezTo>
                  <a:pt x="85" y="6"/>
                  <a:pt x="85" y="6"/>
                  <a:pt x="85" y="6"/>
                </a:cubicBezTo>
                <a:cubicBezTo>
                  <a:pt x="87" y="4"/>
                  <a:pt x="89" y="2"/>
                  <a:pt x="9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3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3"/>
                  <a:pt x="108" y="8"/>
                  <a:pt x="114" y="12"/>
                </a:cubicBezTo>
                <a:cubicBezTo>
                  <a:pt x="115" y="13"/>
                  <a:pt x="116" y="13"/>
                  <a:pt x="116" y="14"/>
                </a:cubicBezTo>
                <a:cubicBezTo>
                  <a:pt x="122" y="18"/>
                  <a:pt x="128" y="22"/>
                  <a:pt x="134" y="26"/>
                </a:cubicBezTo>
                <a:cubicBezTo>
                  <a:pt x="136" y="27"/>
                  <a:pt x="139" y="29"/>
                  <a:pt x="141" y="31"/>
                </a:cubicBezTo>
                <a:cubicBezTo>
                  <a:pt x="142" y="31"/>
                  <a:pt x="142" y="32"/>
                  <a:pt x="142" y="32"/>
                </a:cubicBezTo>
                <a:cubicBezTo>
                  <a:pt x="142" y="33"/>
                  <a:pt x="142" y="33"/>
                  <a:pt x="142" y="34"/>
                </a:cubicBezTo>
                <a:cubicBezTo>
                  <a:pt x="137" y="40"/>
                  <a:pt x="131" y="45"/>
                  <a:pt x="125" y="51"/>
                </a:cubicBezTo>
                <a:cubicBezTo>
                  <a:pt x="124" y="52"/>
                  <a:pt x="122" y="53"/>
                  <a:pt x="121" y="55"/>
                </a:cubicBezTo>
                <a:cubicBezTo>
                  <a:pt x="119" y="57"/>
                  <a:pt x="117" y="59"/>
                  <a:pt x="115" y="60"/>
                </a:cubicBezTo>
                <a:cubicBezTo>
                  <a:pt x="110" y="65"/>
                  <a:pt x="105" y="70"/>
                  <a:pt x="100" y="74"/>
                </a:cubicBezTo>
                <a:cubicBezTo>
                  <a:pt x="100" y="75"/>
                  <a:pt x="99" y="75"/>
                  <a:pt x="99" y="75"/>
                </a:cubicBezTo>
                <a:cubicBezTo>
                  <a:pt x="98" y="76"/>
                  <a:pt x="97" y="77"/>
                  <a:pt x="95" y="78"/>
                </a:cubicBezTo>
                <a:cubicBezTo>
                  <a:pt x="95" y="78"/>
                  <a:pt x="95" y="78"/>
                  <a:pt x="94" y="79"/>
                </a:cubicBezTo>
                <a:cubicBezTo>
                  <a:pt x="92" y="81"/>
                  <a:pt x="90" y="82"/>
                  <a:pt x="88" y="84"/>
                </a:cubicBezTo>
                <a:cubicBezTo>
                  <a:pt x="87" y="84"/>
                  <a:pt x="87" y="84"/>
                  <a:pt x="87" y="84"/>
                </a:cubicBezTo>
                <a:close/>
                <a:moveTo>
                  <a:pt x="84" y="66"/>
                </a:moveTo>
                <a:cubicBezTo>
                  <a:pt x="84" y="67"/>
                  <a:pt x="84" y="68"/>
                  <a:pt x="8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5" y="72"/>
                  <a:pt x="86" y="77"/>
                  <a:pt x="88" y="79"/>
                </a:cubicBezTo>
                <a:cubicBezTo>
                  <a:pt x="89" y="79"/>
                  <a:pt x="90" y="78"/>
                  <a:pt x="92" y="76"/>
                </a:cubicBezTo>
                <a:cubicBezTo>
                  <a:pt x="92" y="76"/>
                  <a:pt x="93" y="76"/>
                  <a:pt x="93" y="75"/>
                </a:cubicBezTo>
                <a:cubicBezTo>
                  <a:pt x="94" y="74"/>
                  <a:pt x="96" y="73"/>
                  <a:pt x="97" y="73"/>
                </a:cubicBezTo>
                <a:cubicBezTo>
                  <a:pt x="97" y="72"/>
                  <a:pt x="96" y="71"/>
                  <a:pt x="96" y="70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1"/>
                  <a:pt x="94" y="72"/>
                  <a:pt x="93" y="72"/>
                </a:cubicBezTo>
                <a:cubicBezTo>
                  <a:pt x="93" y="73"/>
                  <a:pt x="93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2" y="74"/>
                  <a:pt x="91" y="74"/>
                  <a:pt x="90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5"/>
                  <a:pt x="90" y="74"/>
                  <a:pt x="89" y="74"/>
                </a:cubicBezTo>
                <a:cubicBezTo>
                  <a:pt x="89" y="74"/>
                  <a:pt x="89" y="74"/>
                  <a:pt x="89" y="73"/>
                </a:cubicBezTo>
                <a:cubicBezTo>
                  <a:pt x="89" y="72"/>
                  <a:pt x="90" y="71"/>
                  <a:pt x="91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69"/>
                  <a:pt x="92" y="69"/>
                  <a:pt x="93" y="69"/>
                </a:cubicBezTo>
                <a:cubicBezTo>
                  <a:pt x="95" y="67"/>
                  <a:pt x="95" y="66"/>
                  <a:pt x="95" y="66"/>
                </a:cubicBezTo>
                <a:cubicBezTo>
                  <a:pt x="95" y="66"/>
                  <a:pt x="95" y="66"/>
                  <a:pt x="95" y="66"/>
                </a:cubicBezTo>
                <a:cubicBezTo>
                  <a:pt x="95" y="63"/>
                  <a:pt x="94" y="60"/>
                  <a:pt x="94" y="56"/>
                </a:cubicBezTo>
                <a:cubicBezTo>
                  <a:pt x="92" y="58"/>
                  <a:pt x="90" y="60"/>
                  <a:pt x="89" y="61"/>
                </a:cubicBezTo>
                <a:cubicBezTo>
                  <a:pt x="88" y="62"/>
                  <a:pt x="87" y="63"/>
                  <a:pt x="87" y="63"/>
                </a:cubicBezTo>
                <a:cubicBezTo>
                  <a:pt x="86" y="64"/>
                  <a:pt x="85" y="65"/>
                  <a:pt x="84" y="66"/>
                </a:cubicBezTo>
                <a:close/>
                <a:moveTo>
                  <a:pt x="97" y="50"/>
                </a:moveTo>
                <a:cubicBezTo>
                  <a:pt x="97" y="57"/>
                  <a:pt x="98" y="63"/>
                  <a:pt x="100" y="70"/>
                </a:cubicBezTo>
                <a:cubicBezTo>
                  <a:pt x="104" y="66"/>
                  <a:pt x="109" y="62"/>
                  <a:pt x="113" y="58"/>
                </a:cubicBezTo>
                <a:cubicBezTo>
                  <a:pt x="115" y="56"/>
                  <a:pt x="117" y="54"/>
                  <a:pt x="119" y="52"/>
                </a:cubicBezTo>
                <a:cubicBezTo>
                  <a:pt x="120" y="50"/>
                  <a:pt x="122" y="49"/>
                  <a:pt x="123" y="48"/>
                </a:cubicBezTo>
                <a:cubicBezTo>
                  <a:pt x="128" y="43"/>
                  <a:pt x="134" y="38"/>
                  <a:pt x="138" y="33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29" y="27"/>
                  <a:pt x="122" y="22"/>
                  <a:pt x="115" y="17"/>
                </a:cubicBezTo>
                <a:cubicBezTo>
                  <a:pt x="114" y="16"/>
                  <a:pt x="113" y="16"/>
                  <a:pt x="112" y="15"/>
                </a:cubicBezTo>
                <a:cubicBezTo>
                  <a:pt x="107" y="11"/>
                  <a:pt x="101" y="7"/>
                  <a:pt x="95" y="4"/>
                </a:cubicBezTo>
                <a:cubicBezTo>
                  <a:pt x="96" y="5"/>
                  <a:pt x="96" y="6"/>
                  <a:pt x="96" y="7"/>
                </a:cubicBezTo>
                <a:cubicBezTo>
                  <a:pt x="97" y="12"/>
                  <a:pt x="98" y="17"/>
                  <a:pt x="96" y="22"/>
                </a:cubicBezTo>
                <a:cubicBezTo>
                  <a:pt x="97" y="22"/>
                  <a:pt x="97" y="23"/>
                  <a:pt x="96" y="23"/>
                </a:cubicBezTo>
                <a:cubicBezTo>
                  <a:pt x="96" y="24"/>
                  <a:pt x="96" y="24"/>
                  <a:pt x="95" y="24"/>
                </a:cubicBezTo>
                <a:cubicBezTo>
                  <a:pt x="89" y="25"/>
                  <a:pt x="83" y="26"/>
                  <a:pt x="76" y="26"/>
                </a:cubicBezTo>
                <a:cubicBezTo>
                  <a:pt x="72" y="26"/>
                  <a:pt x="69" y="26"/>
                  <a:pt x="65" y="26"/>
                </a:cubicBezTo>
                <a:cubicBezTo>
                  <a:pt x="62" y="26"/>
                  <a:pt x="58" y="26"/>
                  <a:pt x="55" y="26"/>
                </a:cubicBezTo>
                <a:cubicBezTo>
                  <a:pt x="54" y="26"/>
                  <a:pt x="53" y="26"/>
                  <a:pt x="52" y="26"/>
                </a:cubicBezTo>
                <a:cubicBezTo>
                  <a:pt x="49" y="26"/>
                  <a:pt x="46" y="26"/>
                  <a:pt x="43" y="26"/>
                </a:cubicBezTo>
                <a:cubicBezTo>
                  <a:pt x="40" y="26"/>
                  <a:pt x="37" y="26"/>
                  <a:pt x="34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0" y="26"/>
                  <a:pt x="27" y="26"/>
                  <a:pt x="24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0" y="27"/>
                  <a:pt x="17" y="27"/>
                  <a:pt x="14" y="28"/>
                </a:cubicBezTo>
                <a:cubicBezTo>
                  <a:pt x="14" y="28"/>
                  <a:pt x="14" y="29"/>
                  <a:pt x="14" y="29"/>
                </a:cubicBezTo>
                <a:cubicBezTo>
                  <a:pt x="12" y="32"/>
                  <a:pt x="12" y="36"/>
                  <a:pt x="12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1" y="45"/>
                  <a:pt x="11" y="49"/>
                  <a:pt x="14" y="49"/>
                </a:cubicBezTo>
                <a:cubicBezTo>
                  <a:pt x="15" y="50"/>
                  <a:pt x="16" y="50"/>
                  <a:pt x="18" y="50"/>
                </a:cubicBezTo>
                <a:cubicBezTo>
                  <a:pt x="19" y="50"/>
                  <a:pt x="20" y="50"/>
                  <a:pt x="22" y="50"/>
                </a:cubicBezTo>
                <a:cubicBezTo>
                  <a:pt x="22" y="50"/>
                  <a:pt x="23" y="49"/>
                  <a:pt x="24" y="49"/>
                </a:cubicBezTo>
                <a:cubicBezTo>
                  <a:pt x="26" y="49"/>
                  <a:pt x="29" y="49"/>
                  <a:pt x="31" y="49"/>
                </a:cubicBezTo>
                <a:cubicBezTo>
                  <a:pt x="33" y="49"/>
                  <a:pt x="36" y="49"/>
                  <a:pt x="38" y="49"/>
                </a:cubicBezTo>
                <a:cubicBezTo>
                  <a:pt x="40" y="49"/>
                  <a:pt x="43" y="49"/>
                  <a:pt x="45" y="49"/>
                </a:cubicBezTo>
                <a:cubicBezTo>
                  <a:pt x="46" y="48"/>
                  <a:pt x="46" y="48"/>
                  <a:pt x="47" y="47"/>
                </a:cubicBezTo>
                <a:cubicBezTo>
                  <a:pt x="47" y="47"/>
                  <a:pt x="47" y="47"/>
                  <a:pt x="48" y="47"/>
                </a:cubicBezTo>
                <a:cubicBezTo>
                  <a:pt x="48" y="47"/>
                  <a:pt x="49" y="47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48"/>
                  <a:pt x="57" y="48"/>
                  <a:pt x="61" y="47"/>
                </a:cubicBezTo>
                <a:cubicBezTo>
                  <a:pt x="63" y="47"/>
                  <a:pt x="66" y="47"/>
                  <a:pt x="68" y="47"/>
                </a:cubicBezTo>
                <a:cubicBezTo>
                  <a:pt x="72" y="46"/>
                  <a:pt x="76" y="46"/>
                  <a:pt x="82" y="45"/>
                </a:cubicBezTo>
                <a:cubicBezTo>
                  <a:pt x="83" y="45"/>
                  <a:pt x="84" y="45"/>
                  <a:pt x="85" y="45"/>
                </a:cubicBezTo>
                <a:cubicBezTo>
                  <a:pt x="87" y="44"/>
                  <a:pt x="90" y="44"/>
                  <a:pt x="92" y="44"/>
                </a:cubicBezTo>
                <a:cubicBezTo>
                  <a:pt x="93" y="43"/>
                  <a:pt x="94" y="43"/>
                  <a:pt x="94" y="43"/>
                </a:cubicBezTo>
                <a:cubicBezTo>
                  <a:pt x="94" y="43"/>
                  <a:pt x="95" y="43"/>
                  <a:pt x="95" y="43"/>
                </a:cubicBezTo>
                <a:cubicBezTo>
                  <a:pt x="96" y="43"/>
                  <a:pt x="97" y="43"/>
                  <a:pt x="97" y="44"/>
                </a:cubicBezTo>
                <a:cubicBezTo>
                  <a:pt x="97" y="45"/>
                  <a:pt x="97" y="47"/>
                  <a:pt x="97" y="48"/>
                </a:cubicBezTo>
                <a:cubicBezTo>
                  <a:pt x="97" y="48"/>
                  <a:pt x="98" y="48"/>
                  <a:pt x="98" y="49"/>
                </a:cubicBezTo>
                <a:cubicBezTo>
                  <a:pt x="98" y="49"/>
                  <a:pt x="98" y="50"/>
                  <a:pt x="97" y="50"/>
                </a:cubicBezTo>
                <a:cubicBezTo>
                  <a:pt x="97" y="50"/>
                  <a:pt x="97" y="50"/>
                  <a:pt x="97" y="50"/>
                </a:cubicBezTo>
                <a:close/>
                <a:moveTo>
                  <a:pt x="61" y="58"/>
                </a:moveTo>
                <a:cubicBezTo>
                  <a:pt x="61" y="58"/>
                  <a:pt x="62" y="58"/>
                  <a:pt x="62" y="58"/>
                </a:cubicBezTo>
                <a:cubicBezTo>
                  <a:pt x="62" y="58"/>
                  <a:pt x="63" y="58"/>
                  <a:pt x="63" y="58"/>
                </a:cubicBezTo>
                <a:cubicBezTo>
                  <a:pt x="63" y="58"/>
                  <a:pt x="63" y="58"/>
                  <a:pt x="63" y="57"/>
                </a:cubicBezTo>
                <a:cubicBezTo>
                  <a:pt x="64" y="56"/>
                  <a:pt x="64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5"/>
                  <a:pt x="65" y="55"/>
                  <a:pt x="64" y="55"/>
                </a:cubicBezTo>
                <a:cubicBezTo>
                  <a:pt x="63" y="56"/>
                  <a:pt x="62" y="57"/>
                  <a:pt x="61" y="57"/>
                </a:cubicBezTo>
                <a:cubicBezTo>
                  <a:pt x="61" y="58"/>
                  <a:pt x="60" y="58"/>
                  <a:pt x="60" y="58"/>
                </a:cubicBezTo>
                <a:cubicBezTo>
                  <a:pt x="60" y="58"/>
                  <a:pt x="60" y="58"/>
                  <a:pt x="61" y="58"/>
                </a:cubicBezTo>
                <a:close/>
                <a:moveTo>
                  <a:pt x="53" y="58"/>
                </a:moveTo>
                <a:cubicBezTo>
                  <a:pt x="54" y="58"/>
                  <a:pt x="55" y="58"/>
                  <a:pt x="55" y="58"/>
                </a:cubicBezTo>
                <a:cubicBezTo>
                  <a:pt x="56" y="57"/>
                  <a:pt x="58" y="56"/>
                  <a:pt x="59" y="55"/>
                </a:cubicBezTo>
                <a:cubicBezTo>
                  <a:pt x="60" y="55"/>
                  <a:pt x="60" y="55"/>
                  <a:pt x="60" y="54"/>
                </a:cubicBezTo>
                <a:cubicBezTo>
                  <a:pt x="62" y="53"/>
                  <a:pt x="63" y="53"/>
                  <a:pt x="64" y="52"/>
                </a:cubicBezTo>
                <a:cubicBezTo>
                  <a:pt x="64" y="52"/>
                  <a:pt x="64" y="52"/>
                  <a:pt x="64" y="51"/>
                </a:cubicBezTo>
                <a:cubicBezTo>
                  <a:pt x="65" y="51"/>
                  <a:pt x="66" y="51"/>
                  <a:pt x="66" y="50"/>
                </a:cubicBezTo>
                <a:cubicBezTo>
                  <a:pt x="65" y="50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0" y="53"/>
                  <a:pt x="58" y="55"/>
                  <a:pt x="56" y="56"/>
                </a:cubicBezTo>
                <a:cubicBezTo>
                  <a:pt x="55" y="57"/>
                  <a:pt x="54" y="57"/>
                  <a:pt x="54" y="58"/>
                </a:cubicBezTo>
                <a:cubicBezTo>
                  <a:pt x="54" y="58"/>
                  <a:pt x="54" y="58"/>
                  <a:pt x="53" y="58"/>
                </a:cubicBezTo>
                <a:close/>
                <a:moveTo>
                  <a:pt x="32" y="53"/>
                </a:moveTo>
                <a:cubicBezTo>
                  <a:pt x="31" y="54"/>
                  <a:pt x="30" y="56"/>
                  <a:pt x="28" y="57"/>
                </a:cubicBezTo>
                <a:cubicBezTo>
                  <a:pt x="28" y="58"/>
                  <a:pt x="28" y="58"/>
                  <a:pt x="27" y="58"/>
                </a:cubicBezTo>
                <a:cubicBezTo>
                  <a:pt x="28" y="58"/>
                  <a:pt x="29" y="58"/>
                  <a:pt x="30" y="58"/>
                </a:cubicBezTo>
                <a:cubicBezTo>
                  <a:pt x="31" y="57"/>
                  <a:pt x="32" y="56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5" y="54"/>
                  <a:pt x="37" y="53"/>
                  <a:pt x="38" y="53"/>
                </a:cubicBezTo>
                <a:cubicBezTo>
                  <a:pt x="36" y="53"/>
                  <a:pt x="34" y="53"/>
                  <a:pt x="32" y="53"/>
                </a:cubicBezTo>
                <a:close/>
                <a:moveTo>
                  <a:pt x="49" y="58"/>
                </a:moveTo>
                <a:cubicBezTo>
                  <a:pt x="50" y="57"/>
                  <a:pt x="51" y="56"/>
                  <a:pt x="52" y="55"/>
                </a:cubicBezTo>
                <a:cubicBezTo>
                  <a:pt x="52" y="55"/>
                  <a:pt x="53" y="55"/>
                  <a:pt x="53" y="55"/>
                </a:cubicBezTo>
                <a:cubicBezTo>
                  <a:pt x="53" y="54"/>
                  <a:pt x="54" y="54"/>
                  <a:pt x="54" y="54"/>
                </a:cubicBezTo>
                <a:cubicBezTo>
                  <a:pt x="56" y="53"/>
                  <a:pt x="57" y="52"/>
                  <a:pt x="58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53"/>
                  <a:pt x="53" y="54"/>
                  <a:pt x="51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0" y="56"/>
                  <a:pt x="49" y="57"/>
                  <a:pt x="48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48" y="58"/>
                  <a:pt x="48" y="58"/>
                  <a:pt x="49" y="58"/>
                </a:cubicBezTo>
                <a:close/>
                <a:moveTo>
                  <a:pt x="15" y="58"/>
                </a:moveTo>
                <a:cubicBezTo>
                  <a:pt x="16" y="58"/>
                  <a:pt x="17" y="58"/>
                  <a:pt x="18" y="58"/>
                </a:cubicBezTo>
                <a:cubicBezTo>
                  <a:pt x="19" y="57"/>
                  <a:pt x="19" y="57"/>
                  <a:pt x="20" y="56"/>
                </a:cubicBezTo>
                <a:cubicBezTo>
                  <a:pt x="20" y="56"/>
                  <a:pt x="20" y="56"/>
                  <a:pt x="21" y="56"/>
                </a:cubicBezTo>
                <a:cubicBezTo>
                  <a:pt x="22" y="55"/>
                  <a:pt x="23" y="54"/>
                  <a:pt x="24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0" y="53"/>
                  <a:pt x="20" y="53"/>
                </a:cubicBezTo>
                <a:cubicBezTo>
                  <a:pt x="18" y="55"/>
                  <a:pt x="17" y="56"/>
                  <a:pt x="15" y="57"/>
                </a:cubicBezTo>
                <a:cubicBezTo>
                  <a:pt x="15" y="57"/>
                  <a:pt x="15" y="58"/>
                  <a:pt x="15" y="58"/>
                </a:cubicBezTo>
                <a:close/>
                <a:moveTo>
                  <a:pt x="12" y="52"/>
                </a:moveTo>
                <a:cubicBezTo>
                  <a:pt x="11" y="53"/>
                  <a:pt x="11" y="54"/>
                  <a:pt x="10" y="55"/>
                </a:cubicBezTo>
                <a:cubicBezTo>
                  <a:pt x="10" y="55"/>
                  <a:pt x="9" y="55"/>
                  <a:pt x="9" y="56"/>
                </a:cubicBezTo>
                <a:cubicBezTo>
                  <a:pt x="8" y="56"/>
                  <a:pt x="8" y="57"/>
                  <a:pt x="8" y="57"/>
                </a:cubicBezTo>
                <a:cubicBezTo>
                  <a:pt x="8" y="57"/>
                  <a:pt x="7" y="58"/>
                  <a:pt x="7" y="58"/>
                </a:cubicBezTo>
                <a:cubicBezTo>
                  <a:pt x="8" y="58"/>
                  <a:pt x="9" y="58"/>
                  <a:pt x="10" y="58"/>
                </a:cubicBezTo>
                <a:cubicBezTo>
                  <a:pt x="12" y="56"/>
                  <a:pt x="14" y="55"/>
                  <a:pt x="16" y="53"/>
                </a:cubicBezTo>
                <a:cubicBezTo>
                  <a:pt x="15" y="53"/>
                  <a:pt x="13" y="53"/>
                  <a:pt x="12" y="52"/>
                </a:cubicBezTo>
                <a:close/>
                <a:moveTo>
                  <a:pt x="41" y="58"/>
                </a:moveTo>
                <a:cubicBezTo>
                  <a:pt x="42" y="58"/>
                  <a:pt x="42" y="58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6"/>
                  <a:pt x="46" y="55"/>
                  <a:pt x="47" y="54"/>
                </a:cubicBezTo>
                <a:cubicBezTo>
                  <a:pt x="47" y="54"/>
                  <a:pt x="48" y="54"/>
                  <a:pt x="48" y="53"/>
                </a:cubicBezTo>
                <a:cubicBezTo>
                  <a:pt x="49" y="53"/>
                  <a:pt x="50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49" y="52"/>
                  <a:pt x="48" y="52"/>
                  <a:pt x="46" y="52"/>
                </a:cubicBezTo>
                <a:cubicBezTo>
                  <a:pt x="45" y="53"/>
                  <a:pt x="44" y="54"/>
                  <a:pt x="43" y="55"/>
                </a:cubicBezTo>
                <a:cubicBezTo>
                  <a:pt x="42" y="55"/>
                  <a:pt x="41" y="56"/>
                  <a:pt x="41" y="57"/>
                </a:cubicBezTo>
                <a:cubicBezTo>
                  <a:pt x="40" y="57"/>
                  <a:pt x="40" y="57"/>
                  <a:pt x="40" y="58"/>
                </a:cubicBezTo>
                <a:cubicBezTo>
                  <a:pt x="40" y="58"/>
                  <a:pt x="41" y="58"/>
                  <a:pt x="41" y="58"/>
                </a:cubicBezTo>
                <a:close/>
                <a:moveTo>
                  <a:pt x="84" y="57"/>
                </a:moveTo>
                <a:cubicBezTo>
                  <a:pt x="84" y="57"/>
                  <a:pt x="84" y="57"/>
                  <a:pt x="84" y="57"/>
                </a:cubicBezTo>
                <a:cubicBezTo>
                  <a:pt x="84" y="57"/>
                  <a:pt x="84" y="57"/>
                  <a:pt x="84" y="58"/>
                </a:cubicBezTo>
                <a:cubicBezTo>
                  <a:pt x="85" y="57"/>
                  <a:pt x="86" y="56"/>
                  <a:pt x="87" y="55"/>
                </a:cubicBezTo>
                <a:cubicBezTo>
                  <a:pt x="88" y="54"/>
                  <a:pt x="88" y="54"/>
                  <a:pt x="88" y="54"/>
                </a:cubicBezTo>
                <a:cubicBezTo>
                  <a:pt x="90" y="52"/>
                  <a:pt x="92" y="51"/>
                  <a:pt x="93" y="50"/>
                </a:cubicBezTo>
                <a:cubicBezTo>
                  <a:pt x="93" y="49"/>
                  <a:pt x="93" y="48"/>
                  <a:pt x="93" y="47"/>
                </a:cubicBezTo>
                <a:cubicBezTo>
                  <a:pt x="92" y="48"/>
                  <a:pt x="90" y="49"/>
                  <a:pt x="89" y="51"/>
                </a:cubicBezTo>
                <a:cubicBezTo>
                  <a:pt x="89" y="52"/>
                  <a:pt x="88" y="52"/>
                  <a:pt x="88" y="52"/>
                </a:cubicBezTo>
                <a:cubicBezTo>
                  <a:pt x="86" y="54"/>
                  <a:pt x="85" y="55"/>
                  <a:pt x="84" y="57"/>
                </a:cubicBezTo>
                <a:close/>
                <a:moveTo>
                  <a:pt x="84" y="48"/>
                </a:moveTo>
                <a:cubicBezTo>
                  <a:pt x="84" y="48"/>
                  <a:pt x="84" y="48"/>
                  <a:pt x="84" y="49"/>
                </a:cubicBezTo>
                <a:cubicBezTo>
                  <a:pt x="85" y="49"/>
                  <a:pt x="84" y="50"/>
                  <a:pt x="84" y="50"/>
                </a:cubicBezTo>
                <a:cubicBezTo>
                  <a:pt x="81" y="53"/>
                  <a:pt x="77" y="55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6" y="57"/>
                  <a:pt x="78" y="57"/>
                  <a:pt x="80" y="57"/>
                </a:cubicBezTo>
                <a:cubicBezTo>
                  <a:pt x="80" y="56"/>
                  <a:pt x="81" y="56"/>
                  <a:pt x="81" y="55"/>
                </a:cubicBezTo>
                <a:cubicBezTo>
                  <a:pt x="81" y="55"/>
                  <a:pt x="82" y="55"/>
                  <a:pt x="82" y="55"/>
                </a:cubicBezTo>
                <a:cubicBezTo>
                  <a:pt x="83" y="53"/>
                  <a:pt x="85" y="51"/>
                  <a:pt x="86" y="49"/>
                </a:cubicBezTo>
                <a:cubicBezTo>
                  <a:pt x="86" y="49"/>
                  <a:pt x="87" y="49"/>
                  <a:pt x="87" y="48"/>
                </a:cubicBezTo>
                <a:cubicBezTo>
                  <a:pt x="87" y="48"/>
                  <a:pt x="88" y="48"/>
                  <a:pt x="88" y="47"/>
                </a:cubicBezTo>
                <a:cubicBezTo>
                  <a:pt x="87" y="47"/>
                  <a:pt x="86" y="48"/>
                  <a:pt x="85" y="48"/>
                </a:cubicBezTo>
                <a:cubicBezTo>
                  <a:pt x="85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lose/>
                <a:moveTo>
                  <a:pt x="9" y="31"/>
                </a:moveTo>
                <a:cubicBezTo>
                  <a:pt x="9" y="31"/>
                  <a:pt x="9" y="31"/>
                  <a:pt x="9" y="31"/>
                </a:cubicBezTo>
                <a:cubicBezTo>
                  <a:pt x="6" y="33"/>
                  <a:pt x="5" y="36"/>
                  <a:pt x="4" y="40"/>
                </a:cubicBezTo>
                <a:cubicBezTo>
                  <a:pt x="3" y="45"/>
                  <a:pt x="4" y="50"/>
                  <a:pt x="5" y="55"/>
                </a:cubicBezTo>
                <a:cubicBezTo>
                  <a:pt x="5" y="55"/>
                  <a:pt x="5" y="55"/>
                  <a:pt x="6" y="55"/>
                </a:cubicBezTo>
                <a:cubicBezTo>
                  <a:pt x="6" y="54"/>
                  <a:pt x="6" y="54"/>
                  <a:pt x="7" y="54"/>
                </a:cubicBezTo>
                <a:cubicBezTo>
                  <a:pt x="8" y="53"/>
                  <a:pt x="9" y="52"/>
                  <a:pt x="10" y="51"/>
                </a:cubicBezTo>
                <a:cubicBezTo>
                  <a:pt x="10" y="51"/>
                  <a:pt x="9" y="50"/>
                  <a:pt x="9" y="50"/>
                </a:cubicBezTo>
                <a:cubicBezTo>
                  <a:pt x="7" y="48"/>
                  <a:pt x="8" y="43"/>
                  <a:pt x="8" y="40"/>
                </a:cubicBezTo>
                <a:cubicBezTo>
                  <a:pt x="8" y="39"/>
                  <a:pt x="8" y="39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6"/>
                  <a:pt x="9" y="33"/>
                  <a:pt x="9" y="31"/>
                </a:cubicBezTo>
                <a:close/>
                <a:moveTo>
                  <a:pt x="28" y="53"/>
                </a:moveTo>
                <a:cubicBezTo>
                  <a:pt x="28" y="53"/>
                  <a:pt x="28" y="53"/>
                  <a:pt x="27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3"/>
                  <a:pt x="28" y="53"/>
                </a:cubicBezTo>
                <a:close/>
                <a:moveTo>
                  <a:pt x="93" y="53"/>
                </a:moveTo>
                <a:cubicBezTo>
                  <a:pt x="93" y="53"/>
                  <a:pt x="93" y="54"/>
                  <a:pt x="94" y="54"/>
                </a:cubicBezTo>
                <a:cubicBezTo>
                  <a:pt x="94" y="53"/>
                  <a:pt x="94" y="53"/>
                  <a:pt x="94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3" y="53"/>
                  <a:pt x="93" y="53"/>
                  <a:pt x="93" y="53"/>
                </a:cubicBezTo>
                <a:close/>
                <a:moveTo>
                  <a:pt x="69" y="50"/>
                </a:moveTo>
                <a:cubicBezTo>
                  <a:pt x="69" y="50"/>
                  <a:pt x="69" y="50"/>
                  <a:pt x="69" y="50"/>
                </a:cubicBezTo>
                <a:cubicBezTo>
                  <a:pt x="69" y="52"/>
                  <a:pt x="68" y="53"/>
                  <a:pt x="67" y="54"/>
                </a:cubicBezTo>
                <a:cubicBezTo>
                  <a:pt x="68" y="53"/>
                  <a:pt x="68" y="53"/>
                  <a:pt x="69" y="52"/>
                </a:cubicBezTo>
                <a:cubicBezTo>
                  <a:pt x="70" y="51"/>
                  <a:pt x="72" y="51"/>
                  <a:pt x="73" y="50"/>
                </a:cubicBezTo>
                <a:cubicBezTo>
                  <a:pt x="71" y="50"/>
                  <a:pt x="70" y="50"/>
                  <a:pt x="69" y="50"/>
                </a:cubicBezTo>
                <a:close/>
                <a:moveTo>
                  <a:pt x="77" y="49"/>
                </a:moveTo>
                <a:cubicBezTo>
                  <a:pt x="77" y="49"/>
                  <a:pt x="77" y="50"/>
                  <a:pt x="77" y="50"/>
                </a:cubicBezTo>
                <a:cubicBezTo>
                  <a:pt x="77" y="50"/>
                  <a:pt x="78" y="49"/>
                  <a:pt x="78" y="49"/>
                </a:cubicBezTo>
                <a:cubicBezTo>
                  <a:pt x="78" y="49"/>
                  <a:pt x="77" y="49"/>
                  <a:pt x="77" y="49"/>
                </a:cubicBezTo>
                <a:close/>
                <a:moveTo>
                  <a:pt x="82" y="17"/>
                </a:moveTo>
                <a:cubicBezTo>
                  <a:pt x="82" y="19"/>
                  <a:pt x="82" y="20"/>
                  <a:pt x="82" y="22"/>
                </a:cubicBezTo>
                <a:cubicBezTo>
                  <a:pt x="83" y="22"/>
                  <a:pt x="84" y="22"/>
                  <a:pt x="85" y="22"/>
                </a:cubicBezTo>
                <a:cubicBezTo>
                  <a:pt x="86" y="21"/>
                  <a:pt x="87" y="20"/>
                  <a:pt x="88" y="19"/>
                </a:cubicBezTo>
                <a:cubicBezTo>
                  <a:pt x="88" y="19"/>
                  <a:pt x="89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91" y="18"/>
                  <a:pt x="92" y="17"/>
                  <a:pt x="93" y="16"/>
                </a:cubicBezTo>
                <a:cubicBezTo>
                  <a:pt x="93" y="16"/>
                  <a:pt x="93" y="15"/>
                  <a:pt x="94" y="15"/>
                </a:cubicBezTo>
                <a:cubicBezTo>
                  <a:pt x="93" y="14"/>
                  <a:pt x="93" y="12"/>
                  <a:pt x="93" y="11"/>
                </a:cubicBezTo>
                <a:cubicBezTo>
                  <a:pt x="92" y="12"/>
                  <a:pt x="91" y="13"/>
                  <a:pt x="90" y="13"/>
                </a:cubicBezTo>
                <a:cubicBezTo>
                  <a:pt x="89" y="14"/>
                  <a:pt x="89" y="14"/>
                  <a:pt x="89" y="14"/>
                </a:cubicBezTo>
                <a:cubicBezTo>
                  <a:pt x="87" y="15"/>
                  <a:pt x="85" y="17"/>
                  <a:pt x="84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3" y="17"/>
                  <a:pt x="83" y="17"/>
                  <a:pt x="82" y="17"/>
                </a:cubicBezTo>
                <a:close/>
                <a:moveTo>
                  <a:pt x="94" y="19"/>
                </a:moveTo>
                <a:cubicBezTo>
                  <a:pt x="93" y="20"/>
                  <a:pt x="92" y="20"/>
                  <a:pt x="91" y="21"/>
                </a:cubicBezTo>
                <a:cubicBezTo>
                  <a:pt x="91" y="21"/>
                  <a:pt x="91" y="21"/>
                  <a:pt x="91" y="21"/>
                </a:cubicBezTo>
                <a:cubicBezTo>
                  <a:pt x="92" y="21"/>
                  <a:pt x="93" y="21"/>
                  <a:pt x="93" y="21"/>
                </a:cubicBezTo>
                <a:cubicBezTo>
                  <a:pt x="94" y="20"/>
                  <a:pt x="94" y="20"/>
                  <a:pt x="94" y="19"/>
                </a:cubicBezTo>
                <a:close/>
                <a:moveTo>
                  <a:pt x="84" y="13"/>
                </a:moveTo>
                <a:cubicBezTo>
                  <a:pt x="84" y="14"/>
                  <a:pt x="83" y="14"/>
                  <a:pt x="83" y="14"/>
                </a:cubicBezTo>
                <a:cubicBezTo>
                  <a:pt x="83" y="14"/>
                  <a:pt x="83" y="14"/>
                  <a:pt x="83" y="14"/>
                </a:cubicBezTo>
                <a:cubicBezTo>
                  <a:pt x="84" y="13"/>
                  <a:pt x="85" y="13"/>
                  <a:pt x="86" y="12"/>
                </a:cubicBezTo>
                <a:cubicBezTo>
                  <a:pt x="87" y="12"/>
                  <a:pt x="87" y="12"/>
                  <a:pt x="87" y="11"/>
                </a:cubicBezTo>
                <a:cubicBezTo>
                  <a:pt x="89" y="10"/>
                  <a:pt x="91" y="9"/>
                  <a:pt x="93" y="8"/>
                </a:cubicBezTo>
                <a:cubicBezTo>
                  <a:pt x="93" y="8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1" y="7"/>
                  <a:pt x="91" y="7"/>
                </a:cubicBezTo>
                <a:cubicBezTo>
                  <a:pt x="91" y="8"/>
                  <a:pt x="91" y="8"/>
                  <a:pt x="91" y="8"/>
                </a:cubicBezTo>
                <a:cubicBezTo>
                  <a:pt x="90" y="8"/>
                  <a:pt x="89" y="9"/>
                  <a:pt x="88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87" y="10"/>
                  <a:pt x="87" y="11"/>
                  <a:pt x="86" y="11"/>
                </a:cubicBezTo>
                <a:cubicBezTo>
                  <a:pt x="86" y="12"/>
                  <a:pt x="85" y="13"/>
                  <a:pt x="84" y="13"/>
                </a:cubicBezTo>
                <a:close/>
                <a:moveTo>
                  <a:pt x="91" y="4"/>
                </a:moveTo>
                <a:cubicBezTo>
                  <a:pt x="92" y="4"/>
                  <a:pt x="92" y="5"/>
                  <a:pt x="92" y="5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1" y="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24" tIns="45713" rIns="91424" bIns="45713" numCol="1" anchor="t" anchorCtr="0" compatLnSpc="1"/>
          <a:lstStyle/>
          <a:p>
            <a:pPr defTabSz="914224"/>
            <a:endParaRPr lang="zh-CN" altLang="en-US" sz="1866">
              <a:solidFill>
                <a:prstClr val="black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73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前向传播算法（</a:t>
            </a:r>
            <a:r>
              <a:rPr lang="zh-CN" altLang="en-US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全连接网络结构</a:t>
            </a: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）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531822" y="6007740"/>
            <a:ext cx="2289781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= tf.matmul(x,w1)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 = tf.matmul(a,w2)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2357782" y="2512641"/>
            <a:ext cx="702366" cy="6758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aseline="-25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圖: 接點 7"/>
          <p:cNvSpPr/>
          <p:nvPr/>
        </p:nvSpPr>
        <p:spPr>
          <a:xfrm>
            <a:off x="2313608" y="4062225"/>
            <a:ext cx="702366" cy="6758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aseline="-25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5574196" y="1731046"/>
            <a:ext cx="702366" cy="6758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a11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5544931" y="3404720"/>
            <a:ext cx="702366" cy="6758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a12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5555141" y="5109340"/>
            <a:ext cx="702366" cy="6758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a13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8859630" y="3438669"/>
            <a:ext cx="702366" cy="6758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50406" y="2474109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零件长度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090160" y="2858421"/>
            <a:ext cx="10336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96026" y="4009889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零件质量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035780" y="4394201"/>
            <a:ext cx="10336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319684" y="208747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=0.7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311103" y="367326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=0.9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936284" y="3363454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是否合格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9976038" y="3747766"/>
            <a:ext cx="10336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673701" y="3825800"/>
            <a:ext cx="222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0.116&gt;0 =&gt;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合格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186596" y="2063692"/>
            <a:ext cx="2291415" cy="753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173896" y="2829892"/>
            <a:ext cx="22479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3173896" y="2817192"/>
            <a:ext cx="2312504" cy="2476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3110396" y="2220292"/>
            <a:ext cx="2374900" cy="2171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110396" y="3766657"/>
            <a:ext cx="2325670" cy="6253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3135796" y="4404692"/>
            <a:ext cx="2358993" cy="104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9" idx="6"/>
          </p:cNvCxnSpPr>
          <p:nvPr/>
        </p:nvCxnSpPr>
        <p:spPr>
          <a:xfrm>
            <a:off x="6276562" y="2068977"/>
            <a:ext cx="2422821" cy="1538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" idx="6"/>
          </p:cNvCxnSpPr>
          <p:nvPr/>
        </p:nvCxnSpPr>
        <p:spPr>
          <a:xfrm>
            <a:off x="6247297" y="3742651"/>
            <a:ext cx="2452086" cy="40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6287612" y="3938421"/>
            <a:ext cx="2423484" cy="15233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3665332" y="20140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=0.2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3911758" y="1967948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754784" y="26081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=0.3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001210" y="2574078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084984" y="34209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=0.1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318158" y="3374888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313584" y="43353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=0.4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560010" y="43157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03984" y="51100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1,3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=0.2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950410" y="50904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707284" y="579587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1,3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2,3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=0.46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435523" y="575034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056784" y="495767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=-0.2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309785" y="49126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688484" y="37765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=0.1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933648" y="374374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090468" y="22398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=0.6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348332" y="21821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6258535" y="576304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4872384" y="300187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aseline="30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=-0.38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609012" y="29695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391341" y="29568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707284" y="135087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=0.41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5432999" y="130534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265922" y="13058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2207210" y="979689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输入层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5407610" y="966989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隐藏层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874710" y="1005089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输出层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8339484" y="2531972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y=W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+W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br>
              <a:rPr lang="en-US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=0.116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8861838" y="24869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9795841" y="24869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10740382" y="2474292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8385466" y="5635624"/>
            <a:ext cx="3404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代码实现前向传播算法</a:t>
            </a:r>
            <a:endParaRPr lang="zh-CN" altLang="en-US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9129" y="4949138"/>
            <a:ext cx="2486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404" y="4289017"/>
            <a:ext cx="18097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373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1790694" y="944081"/>
            <a:ext cx="0" cy="5169083"/>
          </a:xfrm>
          <a:prstGeom prst="line">
            <a:avLst/>
          </a:prstGeom>
          <a:noFill/>
          <a:ln w="9525" cap="flat" cmpd="sng" algn="ctr">
            <a:solidFill>
              <a:srgbClr val="1C3954"/>
            </a:solidFill>
            <a:prstDash val="lgDash"/>
            <a:miter lim="800000"/>
          </a:ln>
          <a:effectLst/>
        </p:spPr>
      </p:cxnSp>
      <p:sp>
        <p:nvSpPr>
          <p:cNvPr id="2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反向传播算法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26676" y="5985141"/>
            <a:ext cx="361085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演示：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完整神经网络样例程序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.pdf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541856" y="852044"/>
            <a:ext cx="20447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初始化变量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训练次数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=0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線單箭頭接點 8"/>
          <p:cNvCxnSpPr>
            <a:stCxn id="6" idx="4"/>
            <a:endCxn id="10" idx="0"/>
          </p:cNvCxnSpPr>
          <p:nvPr/>
        </p:nvCxnSpPr>
        <p:spPr>
          <a:xfrm>
            <a:off x="4564206" y="162674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541856" y="2236344"/>
            <a:ext cx="20447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选取一部分训练数据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541856" y="3544444"/>
            <a:ext cx="20447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前向传播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算预测值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541856" y="4903344"/>
            <a:ext cx="20447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反向传播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更新变量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9216" y="2147444"/>
            <a:ext cx="15113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训练次数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+1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896316" y="3392044"/>
            <a:ext cx="21971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达到训练次数？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6896316" y="4828248"/>
            <a:ext cx="21971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达到训练目标？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0216" y="3519044"/>
            <a:ext cx="15113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结束训练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線單箭頭接點 20"/>
          <p:cNvCxnSpPr>
            <a:stCxn id="10" idx="4"/>
            <a:endCxn id="11" idx="0"/>
          </p:cNvCxnSpPr>
          <p:nvPr/>
        </p:nvCxnSpPr>
        <p:spPr>
          <a:xfrm>
            <a:off x="4564206" y="3011044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4"/>
          </p:cNvCxnSpPr>
          <p:nvPr/>
        </p:nvCxnSpPr>
        <p:spPr>
          <a:xfrm>
            <a:off x="4564206" y="4319144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6"/>
            <a:endCxn id="15" idx="1"/>
          </p:cNvCxnSpPr>
          <p:nvPr/>
        </p:nvCxnSpPr>
        <p:spPr>
          <a:xfrm flipV="1">
            <a:off x="5586556" y="5285448"/>
            <a:ext cx="1309760" cy="5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4" idx="2"/>
          </p:cNvCxnSpPr>
          <p:nvPr/>
        </p:nvCxnSpPr>
        <p:spPr>
          <a:xfrm flipV="1">
            <a:off x="7994866" y="4306444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4" idx="0"/>
            <a:endCxn id="13" idx="2"/>
          </p:cNvCxnSpPr>
          <p:nvPr/>
        </p:nvCxnSpPr>
        <p:spPr>
          <a:xfrm flipV="1">
            <a:off x="7994866" y="2820544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4646756" y="1855344"/>
            <a:ext cx="3331048" cy="27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4" idx="3"/>
            <a:endCxn id="17" idx="1"/>
          </p:cNvCxnSpPr>
          <p:nvPr/>
        </p:nvCxnSpPr>
        <p:spPr>
          <a:xfrm>
            <a:off x="9093416" y="3849244"/>
            <a:ext cx="1066800" cy="6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7" idx="2"/>
          </p:cNvCxnSpPr>
          <p:nvPr/>
        </p:nvCxnSpPr>
        <p:spPr>
          <a:xfrm flipV="1">
            <a:off x="10915866" y="4192144"/>
            <a:ext cx="0" cy="109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493216" y="28078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80516" y="43826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0350716" y="4649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347416" y="3404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線接點 56"/>
          <p:cNvCxnSpPr>
            <a:stCxn id="13" idx="0"/>
          </p:cNvCxnSpPr>
          <p:nvPr/>
        </p:nvCxnSpPr>
        <p:spPr>
          <a:xfrm flipV="1">
            <a:off x="7994866" y="1829944"/>
            <a:ext cx="3810" cy="3175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9093416" y="5277994"/>
            <a:ext cx="1822450" cy="6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/>
          <p:cNvSpPr/>
          <p:nvPr/>
        </p:nvSpPr>
        <p:spPr>
          <a:xfrm>
            <a:off x="3219622" y="4824068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7"/>
          <p:cNvSpPr txBox="1">
            <a:spLocks noChangeArrowheads="1"/>
          </p:cNvSpPr>
          <p:nvPr/>
        </p:nvSpPr>
        <p:spPr bwMode="auto">
          <a:xfrm>
            <a:off x="450575" y="4809392"/>
            <a:ext cx="2676936" cy="95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第二阶段：通过反向传播算法</a:t>
            </a:r>
            <a:r>
              <a:rPr lang="zh-CN" altLang="en-US" sz="140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计算损失函数对每一个参数的梯度</a:t>
            </a:r>
            <a:r>
              <a:rPr lang="zh-CN" altLang="en-US" sz="14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，再根据梯度和学习率使用梯度下降算法更新每一个参数（权重）</a:t>
            </a:r>
            <a:endParaRPr lang="zh-CN" altLang="en-US" sz="14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096" y="2064551"/>
            <a:ext cx="2889217" cy="17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448053" y="3835361"/>
            <a:ext cx="2944504" cy="7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l-GR" altLang="zh-CN" sz="1400" smtClean="0">
                <a:solidFill>
                  <a:schemeClr val="bg1"/>
                </a:solidFill>
              </a:rPr>
              <a:t> θ</a:t>
            </a:r>
            <a:r>
              <a:rPr lang="zh-CN" altLang="en-US" sz="1400" smtClean="0">
                <a:solidFill>
                  <a:schemeClr val="bg1"/>
                </a:solidFill>
              </a:rPr>
              <a:t>表示神经网络中的参数，</a:t>
            </a:r>
            <a:r>
              <a:rPr lang="en-US" altLang="zh-CN" sz="1400" smtClean="0">
                <a:solidFill>
                  <a:schemeClr val="bg1"/>
                </a:solidFill>
              </a:rPr>
              <a:t>J(</a:t>
            </a:r>
            <a:r>
              <a:rPr lang="el-GR" altLang="zh-CN" sz="1400" smtClean="0">
                <a:solidFill>
                  <a:schemeClr val="bg1"/>
                </a:solidFill>
              </a:rPr>
              <a:t>θ</a:t>
            </a:r>
            <a:r>
              <a:rPr lang="en-US" altLang="zh-CN" sz="1400" smtClean="0">
                <a:solidFill>
                  <a:schemeClr val="bg1"/>
                </a:solidFill>
              </a:rPr>
              <a:t>)</a:t>
            </a:r>
            <a:r>
              <a:rPr lang="zh-CN" altLang="en-US" sz="1400" smtClean="0">
                <a:solidFill>
                  <a:schemeClr val="bg1"/>
                </a:solidFill>
              </a:rPr>
              <a:t>表示损失函数的大小，</a:t>
            </a:r>
            <a:r>
              <a:rPr lang="el-GR" altLang="zh-CN" sz="1400" smtClean="0">
                <a:solidFill>
                  <a:schemeClr val="bg1"/>
                </a:solidFill>
              </a:rPr>
              <a:t>Δ</a:t>
            </a:r>
            <a:r>
              <a:rPr lang="en-US" altLang="zh-CN" sz="1400" smtClean="0">
                <a:solidFill>
                  <a:schemeClr val="bg1"/>
                </a:solidFill>
              </a:rPr>
              <a:t>(</a:t>
            </a:r>
            <a:r>
              <a:rPr lang="el-GR" altLang="zh-CN" sz="1400" smtClean="0">
                <a:solidFill>
                  <a:schemeClr val="bg1"/>
                </a:solidFill>
              </a:rPr>
              <a:t>θ</a:t>
            </a:r>
            <a:r>
              <a:rPr lang="en-US" altLang="zh-CN" sz="1400" smtClean="0">
                <a:solidFill>
                  <a:schemeClr val="bg1"/>
                </a:solidFill>
              </a:rPr>
              <a:t>)</a:t>
            </a:r>
            <a:r>
              <a:rPr lang="zh-CN" altLang="en-US" sz="1400" smtClean="0">
                <a:solidFill>
                  <a:schemeClr val="bg1"/>
                </a:solidFill>
              </a:rPr>
              <a:t>可以看出学习率</a:t>
            </a:r>
            <a:endParaRPr lang="zh-CN" altLang="en-US" sz="1400">
              <a:solidFill>
                <a:schemeClr val="bg1"/>
              </a:solidFill>
              <a:sym typeface="方正卡通简体" panose="03000509000000000000" pitchFamily="65" charset="-122"/>
            </a:endParaRPr>
          </a:p>
        </p:txBody>
      </p:sp>
      <p:sp>
        <p:nvSpPr>
          <p:cNvPr id="32" name="文字方塊 4"/>
          <p:cNvSpPr txBox="1"/>
          <p:nvPr/>
        </p:nvSpPr>
        <p:spPr>
          <a:xfrm>
            <a:off x="533665" y="6295151"/>
            <a:ext cx="6429197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train_step = tf.train.AdamOptimizer(</a:t>
            </a:r>
            <a:r>
              <a:rPr lang="en-US" altLang="zh-CN" b="1" smtClean="0">
                <a:solidFill>
                  <a:srgbClr val="FFC000"/>
                </a:solidFill>
              </a:rPr>
              <a:t>0.001</a:t>
            </a:r>
            <a:r>
              <a:rPr lang="en-US" altLang="zh-CN" smtClean="0">
                <a:solidFill>
                  <a:schemeClr val="bg1"/>
                </a:solidFill>
              </a:rPr>
              <a:t>).minimize(cross_entropy)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5" name="文字方塊 59"/>
          <p:cNvSpPr txBox="1"/>
          <p:nvPr/>
        </p:nvSpPr>
        <p:spPr>
          <a:xfrm>
            <a:off x="441091" y="5904072"/>
            <a:ext cx="3404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代码实现反向传播算法</a:t>
            </a:r>
            <a:endParaRPr lang="zh-CN" altLang="en-US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7"/>
          <p:cNvSpPr txBox="1">
            <a:spLocks noChangeArrowheads="1"/>
          </p:cNvSpPr>
          <p:nvPr/>
        </p:nvSpPr>
        <p:spPr bwMode="auto">
          <a:xfrm>
            <a:off x="5251965" y="4426224"/>
            <a:ext cx="1493391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smtClean="0">
                <a:solidFill>
                  <a:srgbClr val="FFC000"/>
                </a:solidFill>
                <a:sym typeface="方正卡通简体" panose="03000509000000000000" pitchFamily="65" charset="-122"/>
              </a:rPr>
              <a:t>往预测更准的方向自动调整参数</a:t>
            </a:r>
            <a:endParaRPr lang="zh-CN" altLang="en-US" sz="1400" b="1">
              <a:solidFill>
                <a:srgbClr val="FFC000"/>
              </a:solidFill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73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0587198" y="1279841"/>
            <a:ext cx="875274" cy="556074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561829" y="2485692"/>
            <a:ext cx="613105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1042449" y="5083253"/>
            <a:ext cx="1827013" cy="653457"/>
            <a:chOff x="3582" y="1042"/>
            <a:chExt cx="1661" cy="594"/>
          </a:xfrm>
          <a:solidFill>
            <a:schemeClr val="bg1">
              <a:lumMod val="95000"/>
            </a:schemeClr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03" y="2538375"/>
            <a:ext cx="1693456" cy="1595969"/>
          </a:xfrm>
          <a:prstGeom prst="rect">
            <a:avLst/>
          </a:prstGeom>
        </p:spPr>
      </p:pic>
      <p:sp>
        <p:nvSpPr>
          <p:cNvPr id="41" name="Rectangle 47"/>
          <p:cNvSpPr/>
          <p:nvPr/>
        </p:nvSpPr>
        <p:spPr>
          <a:xfrm>
            <a:off x="4792304" y="3411068"/>
            <a:ext cx="2462214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914224"/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深层神经网络</a:t>
            </a:r>
            <a:endParaRPr lang="zh-CN" altLang="en-US" sz="31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592777" y="2133315"/>
            <a:ext cx="3716622" cy="1117984"/>
          </a:xfrm>
          <a:prstGeom prst="rect">
            <a:avLst/>
          </a:prstGeom>
          <a:noFill/>
          <a:effectLst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en-US" altLang="zh-CN" sz="6665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Part 4</a:t>
            </a:r>
            <a:endParaRPr lang="zh-CN" altLang="en-US" sz="6665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698331" y="1764382"/>
            <a:ext cx="1530332" cy="1470380"/>
            <a:chOff x="420293" y="510314"/>
            <a:chExt cx="622233" cy="57622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9000" contrast="1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</p:grpSp>
      <p:grpSp>
        <p:nvGrpSpPr>
          <p:cNvPr id="48" name="Group 371"/>
          <p:cNvGrpSpPr>
            <a:grpSpLocks noChangeAspect="1"/>
          </p:cNvGrpSpPr>
          <p:nvPr/>
        </p:nvGrpSpPr>
        <p:grpSpPr bwMode="auto">
          <a:xfrm>
            <a:off x="2483356" y="3231211"/>
            <a:ext cx="7025502" cy="60940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/>
            <p:cNvSpPr>
              <a:spLocks/>
            </p:cNvSpPr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373"/>
            <p:cNvSpPr>
              <a:spLocks/>
            </p:cNvSpPr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374"/>
            <p:cNvSpPr>
              <a:spLocks/>
            </p:cNvSpPr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375"/>
            <p:cNvSpPr>
              <a:spLocks/>
            </p:cNvSpPr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376"/>
            <p:cNvSpPr>
              <a:spLocks/>
            </p:cNvSpPr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377"/>
            <p:cNvSpPr>
              <a:spLocks/>
            </p:cNvSpPr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378"/>
            <p:cNvSpPr>
              <a:spLocks/>
            </p:cNvSpPr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379"/>
            <p:cNvSpPr>
              <a:spLocks/>
            </p:cNvSpPr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380"/>
            <p:cNvSpPr>
              <a:spLocks/>
            </p:cNvSpPr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381"/>
            <p:cNvSpPr>
              <a:spLocks/>
            </p:cNvSpPr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382"/>
            <p:cNvSpPr>
              <a:spLocks/>
            </p:cNvSpPr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383"/>
            <p:cNvSpPr>
              <a:spLocks/>
            </p:cNvSpPr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384"/>
            <p:cNvSpPr>
              <a:spLocks/>
            </p:cNvSpPr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385"/>
            <p:cNvSpPr>
              <a:spLocks/>
            </p:cNvSpPr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386"/>
            <p:cNvSpPr>
              <a:spLocks/>
            </p:cNvSpPr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387"/>
            <p:cNvSpPr>
              <a:spLocks/>
            </p:cNvSpPr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388"/>
            <p:cNvSpPr>
              <a:spLocks/>
            </p:cNvSpPr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389"/>
            <p:cNvSpPr>
              <a:spLocks/>
            </p:cNvSpPr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7" name="Freeform 390"/>
            <p:cNvSpPr>
              <a:spLocks/>
            </p:cNvSpPr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8" name="Freeform 391"/>
            <p:cNvSpPr>
              <a:spLocks/>
            </p:cNvSpPr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9" name="Freeform 392"/>
            <p:cNvSpPr>
              <a:spLocks/>
            </p:cNvSpPr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0" name="Freeform 393"/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1" name="Freeform 394"/>
            <p:cNvSpPr>
              <a:spLocks/>
            </p:cNvSpPr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2" name="Freeform 395"/>
            <p:cNvSpPr>
              <a:spLocks/>
            </p:cNvSpPr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3" name="Freeform 396"/>
            <p:cNvSpPr>
              <a:spLocks/>
            </p:cNvSpPr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4" name="Freeform 397"/>
            <p:cNvSpPr>
              <a:spLocks/>
            </p:cNvSpPr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5" name="Freeform 398"/>
            <p:cNvSpPr>
              <a:spLocks/>
            </p:cNvSpPr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6" name="Freeform 399"/>
            <p:cNvSpPr>
              <a:spLocks/>
            </p:cNvSpPr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7" name="Freeform 400"/>
            <p:cNvSpPr>
              <a:spLocks/>
            </p:cNvSpPr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8" name="Freeform 401"/>
            <p:cNvSpPr>
              <a:spLocks/>
            </p:cNvSpPr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9" name="Freeform 402"/>
            <p:cNvSpPr>
              <a:spLocks/>
            </p:cNvSpPr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0" name="Freeform 403"/>
            <p:cNvSpPr>
              <a:spLocks/>
            </p:cNvSpPr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1" name="Freeform 404"/>
            <p:cNvSpPr>
              <a:spLocks/>
            </p:cNvSpPr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2" name="Freeform 405"/>
            <p:cNvSpPr>
              <a:spLocks/>
            </p:cNvSpPr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3" name="Freeform 406"/>
            <p:cNvSpPr>
              <a:spLocks/>
            </p:cNvSpPr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4" name="Freeform 407"/>
            <p:cNvSpPr>
              <a:spLocks/>
            </p:cNvSpPr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5" name="Freeform 408"/>
            <p:cNvSpPr>
              <a:spLocks/>
            </p:cNvSpPr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6" name="Freeform 409"/>
            <p:cNvSpPr>
              <a:spLocks/>
            </p:cNvSpPr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7" name="Freeform 410"/>
            <p:cNvSpPr>
              <a:spLocks/>
            </p:cNvSpPr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8" name="Freeform 411"/>
            <p:cNvSpPr>
              <a:spLocks/>
            </p:cNvSpPr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0" name="Freeform 412"/>
            <p:cNvSpPr>
              <a:spLocks/>
            </p:cNvSpPr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2" name="Freeform 413"/>
            <p:cNvSpPr>
              <a:spLocks/>
            </p:cNvSpPr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3" name="Freeform 414"/>
            <p:cNvSpPr>
              <a:spLocks/>
            </p:cNvSpPr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4" name="Freeform 415"/>
            <p:cNvSpPr>
              <a:spLocks/>
            </p:cNvSpPr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5" name="Freeform 416"/>
            <p:cNvSpPr>
              <a:spLocks/>
            </p:cNvSpPr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6" name="Freeform 417"/>
            <p:cNvSpPr>
              <a:spLocks/>
            </p:cNvSpPr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7" name="Freeform 418"/>
            <p:cNvSpPr>
              <a:spLocks/>
            </p:cNvSpPr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8" name="Freeform 419"/>
            <p:cNvSpPr>
              <a:spLocks/>
            </p:cNvSpPr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9" name="Freeform 420"/>
            <p:cNvSpPr>
              <a:spLocks/>
            </p:cNvSpPr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0" name="Freeform 421"/>
            <p:cNvSpPr>
              <a:spLocks/>
            </p:cNvSpPr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1" name="Freeform 422"/>
            <p:cNvSpPr>
              <a:spLocks/>
            </p:cNvSpPr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2" name="Freeform 423"/>
            <p:cNvSpPr>
              <a:spLocks/>
            </p:cNvSpPr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3" name="Freeform 424"/>
            <p:cNvSpPr>
              <a:spLocks/>
            </p:cNvSpPr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4" name="Freeform 425"/>
            <p:cNvSpPr>
              <a:spLocks/>
            </p:cNvSpPr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5" name="Freeform 426"/>
            <p:cNvSpPr>
              <a:spLocks/>
            </p:cNvSpPr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6" name="Freeform 427"/>
            <p:cNvSpPr>
              <a:spLocks/>
            </p:cNvSpPr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7" name="Freeform 428"/>
            <p:cNvSpPr>
              <a:spLocks/>
            </p:cNvSpPr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8" name="Rectangle 429"/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9" name="Freeform 430"/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0" name="Freeform 431"/>
            <p:cNvSpPr>
              <a:spLocks/>
            </p:cNvSpPr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1" name="Freeform 432"/>
            <p:cNvSpPr>
              <a:spLocks/>
            </p:cNvSpPr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2" name="Freeform 433"/>
            <p:cNvSpPr>
              <a:spLocks/>
            </p:cNvSpPr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3" name="Freeform 434"/>
            <p:cNvSpPr>
              <a:spLocks/>
            </p:cNvSpPr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4" name="Freeform 435"/>
            <p:cNvSpPr>
              <a:spLocks/>
            </p:cNvSpPr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5" name="Freeform 436"/>
            <p:cNvSpPr>
              <a:spLocks/>
            </p:cNvSpPr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6" name="Freeform 437"/>
            <p:cNvSpPr>
              <a:spLocks/>
            </p:cNvSpPr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7" name="Freeform 438"/>
            <p:cNvSpPr>
              <a:spLocks/>
            </p:cNvSpPr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8" name="Freeform 439"/>
            <p:cNvSpPr>
              <a:spLocks/>
            </p:cNvSpPr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9" name="Freeform 440"/>
            <p:cNvSpPr>
              <a:spLocks/>
            </p:cNvSpPr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0" name="Freeform 441"/>
            <p:cNvSpPr>
              <a:spLocks/>
            </p:cNvSpPr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1" name="Freeform 442"/>
            <p:cNvSpPr>
              <a:spLocks/>
            </p:cNvSpPr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2" name="Freeform 443"/>
            <p:cNvSpPr>
              <a:spLocks/>
            </p:cNvSpPr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3" name="Freeform 444"/>
            <p:cNvSpPr>
              <a:spLocks/>
            </p:cNvSpPr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4" name="Freeform 445"/>
            <p:cNvSpPr>
              <a:spLocks/>
            </p:cNvSpPr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5" name="Freeform 446"/>
            <p:cNvSpPr>
              <a:spLocks/>
            </p:cNvSpPr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6" name="Freeform 447"/>
            <p:cNvSpPr>
              <a:spLocks/>
            </p:cNvSpPr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7" name="Freeform 448"/>
            <p:cNvSpPr>
              <a:spLocks/>
            </p:cNvSpPr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8" name="Freeform 449"/>
            <p:cNvSpPr>
              <a:spLocks/>
            </p:cNvSpPr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9" name="Freeform 450"/>
            <p:cNvSpPr>
              <a:spLocks/>
            </p:cNvSpPr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0" name="Freeform 451"/>
            <p:cNvSpPr>
              <a:spLocks/>
            </p:cNvSpPr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1" name="Freeform 452"/>
            <p:cNvSpPr>
              <a:spLocks/>
            </p:cNvSpPr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2" name="Freeform 453"/>
            <p:cNvSpPr>
              <a:spLocks/>
            </p:cNvSpPr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3" name="Freeform 454"/>
            <p:cNvSpPr>
              <a:spLocks/>
            </p:cNvSpPr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4" name="Freeform 455"/>
            <p:cNvSpPr>
              <a:spLocks/>
            </p:cNvSpPr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5" name="Freeform 456"/>
            <p:cNvSpPr>
              <a:spLocks/>
            </p:cNvSpPr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6" name="Freeform 457"/>
            <p:cNvSpPr>
              <a:spLocks/>
            </p:cNvSpPr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7" name="Freeform 458"/>
            <p:cNvSpPr>
              <a:spLocks/>
            </p:cNvSpPr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8" name="Freeform 459"/>
            <p:cNvSpPr>
              <a:spLocks/>
            </p:cNvSpPr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9" name="Freeform 460"/>
            <p:cNvSpPr>
              <a:spLocks/>
            </p:cNvSpPr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0" name="Freeform 461"/>
            <p:cNvSpPr>
              <a:spLocks/>
            </p:cNvSpPr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1" name="Freeform 462"/>
            <p:cNvSpPr>
              <a:spLocks/>
            </p:cNvSpPr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2" name="Freeform 463"/>
            <p:cNvSpPr>
              <a:spLocks/>
            </p:cNvSpPr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3" name="Freeform 464"/>
            <p:cNvSpPr>
              <a:spLocks/>
            </p:cNvSpPr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4" name="Freeform 465"/>
            <p:cNvSpPr>
              <a:spLocks/>
            </p:cNvSpPr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5" name="Freeform 466"/>
            <p:cNvSpPr>
              <a:spLocks/>
            </p:cNvSpPr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6" name="Freeform 467"/>
            <p:cNvSpPr>
              <a:spLocks/>
            </p:cNvSpPr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7" name="Freeform 468"/>
            <p:cNvSpPr>
              <a:spLocks/>
            </p:cNvSpPr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8" name="Freeform 469"/>
            <p:cNvSpPr>
              <a:spLocks/>
            </p:cNvSpPr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9" name="Freeform 470"/>
            <p:cNvSpPr>
              <a:spLocks/>
            </p:cNvSpPr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0" name="Freeform 471"/>
            <p:cNvSpPr>
              <a:spLocks/>
            </p:cNvSpPr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1" name="Freeform 472"/>
            <p:cNvSpPr>
              <a:spLocks/>
            </p:cNvSpPr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2" name="Freeform 473"/>
            <p:cNvSpPr>
              <a:spLocks/>
            </p:cNvSpPr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3" name="Freeform 474"/>
            <p:cNvSpPr>
              <a:spLocks/>
            </p:cNvSpPr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4" name="Freeform 475"/>
            <p:cNvSpPr>
              <a:spLocks/>
            </p:cNvSpPr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5" name="Freeform 476"/>
            <p:cNvSpPr>
              <a:spLocks/>
            </p:cNvSpPr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6" name="Freeform 477"/>
            <p:cNvSpPr>
              <a:spLocks/>
            </p:cNvSpPr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7" name="Freeform 478"/>
            <p:cNvSpPr>
              <a:spLocks/>
            </p:cNvSpPr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8" name="Freeform 479"/>
            <p:cNvSpPr>
              <a:spLocks/>
            </p:cNvSpPr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9" name="Freeform 480"/>
            <p:cNvSpPr>
              <a:spLocks/>
            </p:cNvSpPr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0" name="Freeform 481"/>
            <p:cNvSpPr>
              <a:spLocks/>
            </p:cNvSpPr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1" name="Freeform 482"/>
            <p:cNvSpPr>
              <a:spLocks/>
            </p:cNvSpPr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2" name="Freeform 483"/>
            <p:cNvSpPr>
              <a:spLocks/>
            </p:cNvSpPr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3" name="Freeform 484"/>
            <p:cNvSpPr>
              <a:spLocks/>
            </p:cNvSpPr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4" name="Freeform 485"/>
            <p:cNvSpPr>
              <a:spLocks/>
            </p:cNvSpPr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5" name="Freeform 486"/>
            <p:cNvSpPr>
              <a:spLocks/>
            </p:cNvSpPr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6" name="Freeform 487"/>
            <p:cNvSpPr>
              <a:spLocks/>
            </p:cNvSpPr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7" name="Freeform 488"/>
            <p:cNvSpPr>
              <a:spLocks/>
            </p:cNvSpPr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8" name="Freeform 489"/>
            <p:cNvSpPr>
              <a:spLocks/>
            </p:cNvSpPr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9" name="Freeform 490"/>
            <p:cNvSpPr>
              <a:spLocks/>
            </p:cNvSpPr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0" name="Freeform 491"/>
            <p:cNvSpPr>
              <a:spLocks/>
            </p:cNvSpPr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1" name="Freeform 492"/>
            <p:cNvSpPr>
              <a:spLocks/>
            </p:cNvSpPr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2" name="Freeform 493"/>
            <p:cNvSpPr>
              <a:spLocks/>
            </p:cNvSpPr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3" name="Freeform 494"/>
            <p:cNvSpPr>
              <a:spLocks/>
            </p:cNvSpPr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204" name="Rectangle 47"/>
          <p:cNvSpPr/>
          <p:nvPr/>
        </p:nvSpPr>
        <p:spPr>
          <a:xfrm>
            <a:off x="4759508" y="4090020"/>
            <a:ext cx="2949188" cy="820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激活函数实现去线性化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多层网络解决异或问题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  <a:p>
            <a:pPr marL="457051" indent="-457051" defTabSz="914224">
              <a:buFont typeface="Wingdings" pitchFamily="2" charset="2"/>
              <a:buChar char="Ø"/>
            </a:pPr>
            <a:r>
              <a:rPr lang="en-US" altLang="zh-CN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Softmax</a:t>
            </a: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和损失函数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过拟合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205" name="图片 13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/>
        </p:blipFill>
        <p:spPr>
          <a:xfrm>
            <a:off x="823" y="0"/>
            <a:ext cx="3988150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0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线性模型的局限性</a:t>
            </a:r>
            <a:endParaRPr lang="en-US" altLang="zh-CN" sz="32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619" y="1662780"/>
            <a:ext cx="108108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1079782" y="1023648"/>
            <a:ext cx="6656325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在线性可分问题中，线性模型能很好区分不同颜色的点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58043" y="789205"/>
            <a:ext cx="418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截图自：</a:t>
            </a:r>
            <a:endParaRPr lang="en-US" altLang="zh-CN" sz="16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http://playground.tensorflow.org</a:t>
            </a:r>
            <a:endParaRPr lang="zh-CN" altLang="en-US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23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线性模型的局限性</a:t>
            </a:r>
            <a:endParaRPr lang="en-US" altLang="zh-CN" sz="32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349" y="1648266"/>
            <a:ext cx="108585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094296" y="1036348"/>
            <a:ext cx="10401018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任意线性模型的组合仍然还是线性模型，绝大部分的问题都是无法线性分割的。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23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cs typeface="Arial" pitchFamily="34" charset="0"/>
                <a:sym typeface="方正卡通简体" panose="03000509000000000000" pitchFamily="65" charset="-122"/>
              </a:rPr>
              <a:t>线性模型的局限性</a:t>
            </a:r>
            <a:endParaRPr lang="en-US" altLang="zh-CN" sz="3200" b="1" smtClean="0">
              <a:solidFill>
                <a:prstClr val="white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658" y="1662327"/>
            <a:ext cx="107918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094296" y="1050862"/>
            <a:ext cx="10401018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使用激活函数可以让整个神经网络不再是线性的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23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线性模型的局限性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15724" y="5766382"/>
            <a:ext cx="455274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= </a:t>
            </a:r>
            <a:r>
              <a:rPr lang="en-US" altLang="zh-CN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tf.nn.relu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tf.matmul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(x,w1)+biases1)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 = </a:t>
            </a:r>
            <a:r>
              <a:rPr lang="en-US" altLang="zh-CN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tf.nn.relu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tf.matmul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(a,w2)+biases2)</a:t>
            </a: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1360594" y="1156878"/>
            <a:ext cx="1692447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常见激活函数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6340" y="1671409"/>
            <a:ext cx="9873041" cy="348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3167438" y="5326743"/>
            <a:ext cx="2993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代码实现去线性化</a:t>
            </a:r>
            <a:endParaRPr lang="zh-CN" altLang="en-US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014462" y="5675079"/>
            <a:ext cx="2958338" cy="92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改变权重会改变激活函数的斜率，改变偏置项会让激活 函数左右移动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23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7"/>
          <p:cNvSpPr/>
          <p:nvPr/>
        </p:nvSpPr>
        <p:spPr>
          <a:xfrm>
            <a:off x="6805360" y="1818596"/>
            <a:ext cx="2154436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224"/>
            <a:r>
              <a:rPr lang="zh-CN" altLang="en-US" sz="3199" b="1" spc="-4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深度学习简介</a:t>
            </a:r>
            <a:endParaRPr lang="en-US" sz="3199" b="1" spc="-40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5542622" y="1439664"/>
            <a:ext cx="899141" cy="976388"/>
            <a:chOff x="5038628" y="2357164"/>
            <a:chExt cx="2114744" cy="2296116"/>
          </a:xfrm>
        </p:grpSpPr>
        <p:grpSp>
          <p:nvGrpSpPr>
            <p:cNvPr id="188" name="组合 187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197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190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</p:grpSp>
      <p:grpSp>
        <p:nvGrpSpPr>
          <p:cNvPr id="199" name="组合 198"/>
          <p:cNvGrpSpPr/>
          <p:nvPr/>
        </p:nvGrpSpPr>
        <p:grpSpPr>
          <a:xfrm>
            <a:off x="5507727" y="3393758"/>
            <a:ext cx="899141" cy="976388"/>
            <a:chOff x="5038628" y="2357164"/>
            <a:chExt cx="2114744" cy="2296116"/>
          </a:xfrm>
        </p:grpSpPr>
        <p:grpSp>
          <p:nvGrpSpPr>
            <p:cNvPr id="200" name="组合 199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209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202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</p:grpSp>
      <p:grpSp>
        <p:nvGrpSpPr>
          <p:cNvPr id="211" name="组合 210"/>
          <p:cNvGrpSpPr/>
          <p:nvPr/>
        </p:nvGrpSpPr>
        <p:grpSpPr>
          <a:xfrm>
            <a:off x="5520979" y="4396369"/>
            <a:ext cx="899141" cy="976388"/>
            <a:chOff x="5038628" y="2357164"/>
            <a:chExt cx="2114744" cy="2296116"/>
          </a:xfrm>
        </p:grpSpPr>
        <p:grpSp>
          <p:nvGrpSpPr>
            <p:cNvPr id="212" name="组合 211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221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214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</p:grpSp>
      <p:sp>
        <p:nvSpPr>
          <p:cNvPr id="268" name="文本框 95"/>
          <p:cNvSpPr txBox="1"/>
          <p:nvPr/>
        </p:nvSpPr>
        <p:spPr>
          <a:xfrm>
            <a:off x="1222868" y="2546313"/>
            <a:ext cx="3100220" cy="707744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 defTabSz="1218804">
              <a:defRPr/>
            </a:pPr>
            <a:r>
              <a:rPr lang="en-US" altLang="zh-CN" sz="3999" b="1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CONTENTS</a:t>
            </a:r>
            <a:endParaRPr lang="zh-CN" altLang="en-US" sz="3999" b="1" ker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277" name="文本框 17"/>
          <p:cNvSpPr txBox="1"/>
          <p:nvPr/>
        </p:nvSpPr>
        <p:spPr>
          <a:xfrm>
            <a:off x="2663715" y="1667392"/>
            <a:ext cx="1910113" cy="1015328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zh-CN" altLang="en-US" sz="5998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目录</a:t>
            </a:r>
          </a:p>
        </p:txBody>
      </p:sp>
      <p:sp>
        <p:nvSpPr>
          <p:cNvPr id="284" name="Rectangle 47"/>
          <p:cNvSpPr/>
          <p:nvPr/>
        </p:nvSpPr>
        <p:spPr>
          <a:xfrm>
            <a:off x="6755951" y="3758442"/>
            <a:ext cx="2540375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224"/>
            <a:r>
              <a:rPr lang="en-US" altLang="zh-CN" sz="3199" b="1" spc="-4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TensorFlow</a:t>
            </a:r>
            <a:r>
              <a:rPr lang="zh-CN" altLang="en-US" sz="3199" b="1" spc="-4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入门</a:t>
            </a:r>
            <a:endParaRPr lang="en-US" sz="3199" b="1" spc="-40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285" name="Rectangle 47"/>
          <p:cNvSpPr/>
          <p:nvPr/>
        </p:nvSpPr>
        <p:spPr>
          <a:xfrm>
            <a:off x="6783717" y="4710348"/>
            <a:ext cx="2154436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224"/>
            <a:r>
              <a:rPr lang="zh-CN" altLang="en-US" sz="3199" b="1" spc="-4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深层神经网络</a:t>
            </a:r>
            <a:endParaRPr lang="en-US" sz="3199" b="1" spc="-40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222867" y="953179"/>
            <a:ext cx="1530332" cy="1470380"/>
            <a:chOff x="420293" y="510314"/>
            <a:chExt cx="622233" cy="576220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  <p:pic>
          <p:nvPicPr>
            <p:cNvPr id="93" name="图片 9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>
            <a:off x="1749493" y="3846482"/>
            <a:ext cx="1723792" cy="2014018"/>
            <a:chOff x="3082" y="1214"/>
            <a:chExt cx="1623" cy="1896"/>
          </a:xfrm>
        </p:grpSpPr>
        <p:grpSp>
          <p:nvGrpSpPr>
            <p:cNvPr id="95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430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7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8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9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0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1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2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3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4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5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6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7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8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79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0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1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2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3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4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5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6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7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8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89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0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1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2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3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4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5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6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7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8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99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0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1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2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3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4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5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6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7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8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09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0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1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2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3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4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5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6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7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8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19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0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1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2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3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4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5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6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7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8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29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0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1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2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3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4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5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6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7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8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39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0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1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2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3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4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5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6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7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8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49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0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1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2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3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4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5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6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7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8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59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0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1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2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3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4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5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6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7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8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69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0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1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2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3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4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5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6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7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8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79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0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1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2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3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4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5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6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7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8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89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0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1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2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3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4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5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6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7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8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599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0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1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2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3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4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5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6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7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8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09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0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1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2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3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4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5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6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7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8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19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0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1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2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3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4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5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6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7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8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29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96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143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4224"/>
                <a:endParaRPr lang="zh-CN" altLang="en-US" sz="1866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97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8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9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0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1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2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3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4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5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6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7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8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9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0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1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2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3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4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5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6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7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8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9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0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1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2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3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4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5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6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7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8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9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0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1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2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3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4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5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6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7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8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9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0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1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2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630" name="组合 629"/>
          <p:cNvGrpSpPr/>
          <p:nvPr/>
        </p:nvGrpSpPr>
        <p:grpSpPr>
          <a:xfrm>
            <a:off x="5525903" y="2388477"/>
            <a:ext cx="899141" cy="976388"/>
            <a:chOff x="5038628" y="2357164"/>
            <a:chExt cx="2114744" cy="2296116"/>
          </a:xfrm>
        </p:grpSpPr>
        <p:grpSp>
          <p:nvGrpSpPr>
            <p:cNvPr id="631" name="组合 199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640" name="Freeform 5"/>
              <p:cNvSpPr>
                <a:spLocks/>
              </p:cNvSpPr>
              <p:nvPr/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41" name="Freeform 6"/>
              <p:cNvSpPr>
                <a:spLocks/>
              </p:cNvSpPr>
              <p:nvPr/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632" name="组合 200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633" name="Freeform 7"/>
              <p:cNvSpPr>
                <a:spLocks/>
              </p:cNvSpPr>
              <p:nvPr/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34" name="Freeform 8"/>
              <p:cNvSpPr>
                <a:spLocks/>
              </p:cNvSpPr>
              <p:nvPr/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35" name="Freeform 9"/>
              <p:cNvSpPr>
                <a:spLocks/>
              </p:cNvSpPr>
              <p:nvPr/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36" name="Freeform 10"/>
              <p:cNvSpPr>
                <a:spLocks/>
              </p:cNvSpPr>
              <p:nvPr/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37" name="Freeform 11"/>
              <p:cNvSpPr>
                <a:spLocks/>
              </p:cNvSpPr>
              <p:nvPr/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38" name="Freeform 12"/>
              <p:cNvSpPr>
                <a:spLocks/>
              </p:cNvSpPr>
              <p:nvPr/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39" name="Freeform 13"/>
              <p:cNvSpPr>
                <a:spLocks/>
              </p:cNvSpPr>
              <p:nvPr/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ln>
                <a:solidFill>
                  <a:schemeClr val="bg1"/>
                </a:solidFill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pPr defTabSz="1218804">
                  <a:defRPr/>
                </a:pPr>
                <a:endParaRPr lang="zh-CN" altLang="en-US" sz="2399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方正卡通简体" panose="03000509000000000000" pitchFamily="65" charset="-122"/>
                </a:endParaRPr>
              </a:p>
            </p:txBody>
          </p:sp>
        </p:grpSp>
      </p:grpSp>
      <p:sp>
        <p:nvSpPr>
          <p:cNvPr id="642" name="Rectangle 47"/>
          <p:cNvSpPr/>
          <p:nvPr/>
        </p:nvSpPr>
        <p:spPr>
          <a:xfrm>
            <a:off x="6774127" y="2753161"/>
            <a:ext cx="1436291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224"/>
            <a:r>
              <a:rPr lang="zh-CN" altLang="en-US" sz="3199" b="1" spc="-4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神经网络</a:t>
            </a:r>
            <a:endParaRPr lang="en-US" sz="3199" b="1" spc="-40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589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多层网络解决异或问题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392" y="1643504"/>
            <a:ext cx="107823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1079782" y="997854"/>
            <a:ext cx="10401018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异或运算直观来说就是如果两个输入的符号相同则输出为</a:t>
            </a:r>
            <a:r>
              <a:rPr lang="en-US" altLang="zh-CN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0</a:t>
            </a: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，否则输出为</a:t>
            </a:r>
            <a:r>
              <a:rPr lang="en-US" altLang="zh-CN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1 </a:t>
            </a:r>
            <a:br>
              <a:rPr lang="en-US" altLang="zh-CN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</a:b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单层神经网络无法模拟异或运算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23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多层网络解决异或问题</a:t>
            </a:r>
            <a:endParaRPr lang="en-US" altLang="zh-CN" sz="32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6" y="1725372"/>
            <a:ext cx="107918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079782" y="1050862"/>
            <a:ext cx="10401018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当加入隐藏层之后，异或问题就可以得到很好的解决，神经网络实际上有组合特征提取的功能。这对图片识别，语言识别有很大帮助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23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en-US" altLang="zh-CN" sz="3200" b="1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Softmax</a:t>
            </a:r>
            <a:r>
              <a:rPr lang="zh-CN" altLang="en-US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和损失函数</a:t>
            </a:r>
            <a:endParaRPr lang="en-US" altLang="zh-CN" sz="32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28161" y="6085427"/>
            <a:ext cx="7162795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C000"/>
                </a:solidFill>
              </a:rPr>
              <a:t>cross_entropy</a:t>
            </a:r>
            <a:r>
              <a:rPr lang="en-US" altLang="zh-CN" smtClean="0">
                <a:solidFill>
                  <a:schemeClr val="bg1"/>
                </a:solidFill>
              </a:rPr>
              <a:t> = -tf.reduce_mean(y_ * tf.log(tf.clip_by_value(y, 1e-10, 1.0))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                                + (1 - y_) * tf.log(tf.clip_by_value(1 - y, 1e-10, 1.0)))</a:t>
            </a:r>
          </a:p>
        </p:txBody>
      </p:sp>
      <p:sp>
        <p:nvSpPr>
          <p:cNvPr id="6" name="流程圖: 接點 5"/>
          <p:cNvSpPr/>
          <p:nvPr/>
        </p:nvSpPr>
        <p:spPr>
          <a:xfrm>
            <a:off x="1568970" y="2026086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7" name="文字方塊 6"/>
          <p:cNvSpPr txBox="1"/>
          <p:nvPr/>
        </p:nvSpPr>
        <p:spPr>
          <a:xfrm>
            <a:off x="1423445" y="1116627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C000"/>
                </a:solidFill>
              </a:rPr>
              <a:t>输入层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96528" y="1123885"/>
            <a:ext cx="11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C000"/>
                </a:solidFill>
              </a:rPr>
              <a:t>隐藏层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82534" y="1131143"/>
            <a:ext cx="13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C000"/>
                </a:solidFill>
              </a:rPr>
              <a:t>原始输出层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76648" y="1080345"/>
            <a:ext cx="13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C000"/>
                </a:solidFill>
              </a:rPr>
              <a:t>softmax</a:t>
            </a:r>
            <a:r>
              <a:rPr lang="zh-CN" altLang="en-US" b="1" smtClean="0">
                <a:solidFill>
                  <a:srgbClr val="FFC000"/>
                </a:solidFill>
              </a:rPr>
              <a:t>层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602243" y="1094858"/>
            <a:ext cx="13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C000"/>
                </a:solidFill>
              </a:rPr>
              <a:t>最终输出层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1535209" y="3092886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4" name="流程圖: 接點 13"/>
          <p:cNvSpPr/>
          <p:nvPr/>
        </p:nvSpPr>
        <p:spPr>
          <a:xfrm>
            <a:off x="1554456" y="4188715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5" name="流程圖: 接點 14"/>
          <p:cNvSpPr/>
          <p:nvPr/>
        </p:nvSpPr>
        <p:spPr>
          <a:xfrm>
            <a:off x="3044704" y="1423747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6" name="流程圖: 接點 15"/>
          <p:cNvSpPr/>
          <p:nvPr/>
        </p:nvSpPr>
        <p:spPr>
          <a:xfrm>
            <a:off x="3037447" y="2490547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7" name="流程圖: 接點 16"/>
          <p:cNvSpPr/>
          <p:nvPr/>
        </p:nvSpPr>
        <p:spPr>
          <a:xfrm>
            <a:off x="3030190" y="3586376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8" name="流程圖: 接點 17"/>
          <p:cNvSpPr/>
          <p:nvPr/>
        </p:nvSpPr>
        <p:spPr>
          <a:xfrm>
            <a:off x="3037447" y="4682204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9" name="流程圖: 接點 18"/>
          <p:cNvSpPr/>
          <p:nvPr/>
        </p:nvSpPr>
        <p:spPr>
          <a:xfrm>
            <a:off x="4895283" y="1460033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0" name="流程圖: 接點 19"/>
          <p:cNvSpPr/>
          <p:nvPr/>
        </p:nvSpPr>
        <p:spPr>
          <a:xfrm>
            <a:off x="4888026" y="2526833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1" name="流程圖: 接點 20"/>
          <p:cNvSpPr/>
          <p:nvPr/>
        </p:nvSpPr>
        <p:spPr>
          <a:xfrm>
            <a:off x="4880769" y="3622662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2" name="流程圖: 接點 21"/>
          <p:cNvSpPr/>
          <p:nvPr/>
        </p:nvSpPr>
        <p:spPr>
          <a:xfrm>
            <a:off x="4888026" y="4718490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3" name="流程圖: 接點 22"/>
          <p:cNvSpPr/>
          <p:nvPr/>
        </p:nvSpPr>
        <p:spPr>
          <a:xfrm>
            <a:off x="6462828" y="2519579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4" name="流程圖: 接點 23"/>
          <p:cNvSpPr/>
          <p:nvPr/>
        </p:nvSpPr>
        <p:spPr>
          <a:xfrm>
            <a:off x="6468823" y="3615408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5" name="矩形 24"/>
          <p:cNvSpPr/>
          <p:nvPr/>
        </p:nvSpPr>
        <p:spPr>
          <a:xfrm>
            <a:off x="8302166" y="2213115"/>
            <a:ext cx="444269" cy="214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s</a:t>
            </a:r>
            <a:br>
              <a:rPr lang="en-US" altLang="zh-CN" sz="2000" smtClean="0"/>
            </a:br>
            <a:r>
              <a:rPr lang="en-US" altLang="zh-CN" sz="2000" smtClean="0"/>
              <a:t>o</a:t>
            </a:r>
            <a:br>
              <a:rPr lang="en-US" altLang="zh-CN" sz="2000" smtClean="0"/>
            </a:br>
            <a:r>
              <a:rPr lang="en-US" altLang="zh-CN" sz="2000" smtClean="0"/>
              <a:t>f</a:t>
            </a:r>
            <a:br>
              <a:rPr lang="en-US" altLang="zh-CN" sz="2000" smtClean="0"/>
            </a:br>
            <a:r>
              <a:rPr lang="en-US" altLang="zh-CN" sz="2000" smtClean="0"/>
              <a:t>t</a:t>
            </a:r>
            <a:br>
              <a:rPr lang="en-US" altLang="zh-CN" sz="2000" smtClean="0"/>
            </a:br>
            <a:r>
              <a:rPr lang="en-US" altLang="zh-CN" sz="2000" smtClean="0"/>
              <a:t>m</a:t>
            </a:r>
            <a:br>
              <a:rPr lang="en-US" altLang="zh-CN" sz="2000" smtClean="0"/>
            </a:br>
            <a:r>
              <a:rPr lang="en-US" altLang="zh-CN" sz="2000" smtClean="0"/>
              <a:t>a</a:t>
            </a:r>
            <a:br>
              <a:rPr lang="en-US" altLang="zh-CN" sz="2000" smtClean="0"/>
            </a:br>
            <a:r>
              <a:rPr lang="en-US" altLang="zh-CN" sz="2000" smtClean="0"/>
              <a:t>x</a:t>
            </a:r>
            <a:endParaRPr lang="zh-CN" altLang="en-US" sz="2000"/>
          </a:p>
        </p:txBody>
      </p:sp>
      <p:sp>
        <p:nvSpPr>
          <p:cNvPr id="28" name="流程圖: 接點 27"/>
          <p:cNvSpPr/>
          <p:nvPr/>
        </p:nvSpPr>
        <p:spPr>
          <a:xfrm>
            <a:off x="9968030" y="2472569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9" name="流程圖: 接點 28"/>
          <p:cNvSpPr/>
          <p:nvPr/>
        </p:nvSpPr>
        <p:spPr>
          <a:xfrm>
            <a:off x="9974025" y="3581650"/>
            <a:ext cx="576628" cy="5404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cxnSp>
        <p:nvCxnSpPr>
          <p:cNvPr id="31" name="直線單箭頭接點 30"/>
          <p:cNvCxnSpPr>
            <a:stCxn id="6" idx="6"/>
            <a:endCxn id="15" idx="2"/>
          </p:cNvCxnSpPr>
          <p:nvPr/>
        </p:nvCxnSpPr>
        <p:spPr>
          <a:xfrm flipV="1">
            <a:off x="2145598" y="1693955"/>
            <a:ext cx="899106" cy="602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6"/>
            <a:endCxn id="16" idx="2"/>
          </p:cNvCxnSpPr>
          <p:nvPr/>
        </p:nvCxnSpPr>
        <p:spPr>
          <a:xfrm>
            <a:off x="2145598" y="2296294"/>
            <a:ext cx="891849" cy="46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6"/>
            <a:endCxn id="17" idx="2"/>
          </p:cNvCxnSpPr>
          <p:nvPr/>
        </p:nvCxnSpPr>
        <p:spPr>
          <a:xfrm>
            <a:off x="2145598" y="2296294"/>
            <a:ext cx="884592" cy="15602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6" idx="6"/>
            <a:endCxn id="18" idx="2"/>
          </p:cNvCxnSpPr>
          <p:nvPr/>
        </p:nvCxnSpPr>
        <p:spPr>
          <a:xfrm>
            <a:off x="2145598" y="2296294"/>
            <a:ext cx="891849" cy="26561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3" idx="6"/>
            <a:endCxn id="15" idx="2"/>
          </p:cNvCxnSpPr>
          <p:nvPr/>
        </p:nvCxnSpPr>
        <p:spPr>
          <a:xfrm flipV="1">
            <a:off x="2111837" y="1693955"/>
            <a:ext cx="932867" cy="16691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6"/>
            <a:endCxn id="16" idx="2"/>
          </p:cNvCxnSpPr>
          <p:nvPr/>
        </p:nvCxnSpPr>
        <p:spPr>
          <a:xfrm flipV="1">
            <a:off x="2111837" y="2760755"/>
            <a:ext cx="925610" cy="602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3" idx="6"/>
            <a:endCxn id="17" idx="2"/>
          </p:cNvCxnSpPr>
          <p:nvPr/>
        </p:nvCxnSpPr>
        <p:spPr>
          <a:xfrm>
            <a:off x="2111837" y="3363094"/>
            <a:ext cx="918353" cy="4934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3" idx="6"/>
            <a:endCxn id="18" idx="2"/>
          </p:cNvCxnSpPr>
          <p:nvPr/>
        </p:nvCxnSpPr>
        <p:spPr>
          <a:xfrm>
            <a:off x="2111837" y="3363094"/>
            <a:ext cx="925610" cy="1589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4" idx="6"/>
            <a:endCxn id="15" idx="2"/>
          </p:cNvCxnSpPr>
          <p:nvPr/>
        </p:nvCxnSpPr>
        <p:spPr>
          <a:xfrm flipV="1">
            <a:off x="2131084" y="1693955"/>
            <a:ext cx="913620" cy="2764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6"/>
            <a:endCxn id="16" idx="2"/>
          </p:cNvCxnSpPr>
          <p:nvPr/>
        </p:nvCxnSpPr>
        <p:spPr>
          <a:xfrm flipV="1">
            <a:off x="2131084" y="2760755"/>
            <a:ext cx="906363" cy="1698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4" idx="6"/>
            <a:endCxn id="17" idx="2"/>
          </p:cNvCxnSpPr>
          <p:nvPr/>
        </p:nvCxnSpPr>
        <p:spPr>
          <a:xfrm flipV="1">
            <a:off x="2131084" y="3856584"/>
            <a:ext cx="899106" cy="602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4" idx="6"/>
            <a:endCxn id="18" idx="2"/>
          </p:cNvCxnSpPr>
          <p:nvPr/>
        </p:nvCxnSpPr>
        <p:spPr>
          <a:xfrm>
            <a:off x="2131084" y="4458923"/>
            <a:ext cx="906363" cy="4934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9" idx="6"/>
            <a:endCxn id="23" idx="2"/>
          </p:cNvCxnSpPr>
          <p:nvPr/>
        </p:nvCxnSpPr>
        <p:spPr>
          <a:xfrm>
            <a:off x="5471911" y="1730241"/>
            <a:ext cx="990917" cy="10595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0" idx="6"/>
            <a:endCxn id="24" idx="2"/>
          </p:cNvCxnSpPr>
          <p:nvPr/>
        </p:nvCxnSpPr>
        <p:spPr>
          <a:xfrm>
            <a:off x="5464654" y="2797041"/>
            <a:ext cx="1004169" cy="1088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9" idx="6"/>
            <a:endCxn id="24" idx="2"/>
          </p:cNvCxnSpPr>
          <p:nvPr/>
        </p:nvCxnSpPr>
        <p:spPr>
          <a:xfrm>
            <a:off x="5471911" y="1730241"/>
            <a:ext cx="996912" cy="2155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0" idx="6"/>
            <a:endCxn id="23" idx="2"/>
          </p:cNvCxnSpPr>
          <p:nvPr/>
        </p:nvCxnSpPr>
        <p:spPr>
          <a:xfrm flipV="1">
            <a:off x="5464654" y="2789787"/>
            <a:ext cx="998174" cy="7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1" idx="6"/>
            <a:endCxn id="23" idx="2"/>
          </p:cNvCxnSpPr>
          <p:nvPr/>
        </p:nvCxnSpPr>
        <p:spPr>
          <a:xfrm flipV="1">
            <a:off x="5457397" y="2789787"/>
            <a:ext cx="1005431" cy="1103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21" idx="6"/>
            <a:endCxn id="24" idx="2"/>
          </p:cNvCxnSpPr>
          <p:nvPr/>
        </p:nvCxnSpPr>
        <p:spPr>
          <a:xfrm flipV="1">
            <a:off x="5457397" y="3885616"/>
            <a:ext cx="1011426" cy="7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22" idx="6"/>
            <a:endCxn id="23" idx="2"/>
          </p:cNvCxnSpPr>
          <p:nvPr/>
        </p:nvCxnSpPr>
        <p:spPr>
          <a:xfrm flipV="1">
            <a:off x="5464654" y="2789787"/>
            <a:ext cx="998174" cy="21989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22" idx="6"/>
            <a:endCxn id="24" idx="2"/>
          </p:cNvCxnSpPr>
          <p:nvPr/>
        </p:nvCxnSpPr>
        <p:spPr>
          <a:xfrm flipV="1">
            <a:off x="5464654" y="3885616"/>
            <a:ext cx="1004169" cy="11030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3860797" y="1681137"/>
            <a:ext cx="856343" cy="145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3868057" y="2762433"/>
            <a:ext cx="856343" cy="145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3868057" y="3850983"/>
            <a:ext cx="856343" cy="145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3875317" y="4932279"/>
            <a:ext cx="856343" cy="145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7155543" y="2755176"/>
            <a:ext cx="856343" cy="145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V="1">
            <a:off x="7155543" y="3843726"/>
            <a:ext cx="856343" cy="145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8991600" y="2747919"/>
            <a:ext cx="856343" cy="145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8991600" y="3836469"/>
            <a:ext cx="856343" cy="145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8577" y="1466233"/>
            <a:ext cx="2172311" cy="65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文字方塊 57"/>
          <p:cNvSpPr txBox="1"/>
          <p:nvPr/>
        </p:nvSpPr>
        <p:spPr>
          <a:xfrm>
            <a:off x="7315201" y="5085883"/>
            <a:ext cx="4547286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H((</a:t>
            </a:r>
            <a:r>
              <a:rPr lang="en-US" altLang="zh-CN" smtClean="0">
                <a:solidFill>
                  <a:srgbClr val="92D050"/>
                </a:solidFill>
              </a:rPr>
              <a:t>1,0</a:t>
            </a:r>
            <a:r>
              <a:rPr lang="en-US" altLang="zh-CN" smtClean="0">
                <a:solidFill>
                  <a:schemeClr val="bg1"/>
                </a:solidFill>
              </a:rPr>
              <a:t>),(</a:t>
            </a:r>
            <a:r>
              <a:rPr lang="en-US" altLang="zh-CN" smtClean="0">
                <a:solidFill>
                  <a:srgbClr val="FFC000"/>
                </a:solidFill>
              </a:rPr>
              <a:t>0.6,0.4</a:t>
            </a:r>
            <a:r>
              <a:rPr lang="en-US" altLang="zh-CN" smtClean="0">
                <a:solidFill>
                  <a:schemeClr val="bg1"/>
                </a:solidFill>
              </a:rPr>
              <a:t>))=-(1xlog0.6+0xlog0.4)</a:t>
            </a:r>
            <a:r>
              <a:rPr lang="zh-CN" altLang="en-US" smtClean="0">
                <a:solidFill>
                  <a:schemeClr val="bg1"/>
                </a:solidFill>
              </a:rPr>
              <a:t>≈</a:t>
            </a:r>
            <a:r>
              <a:rPr lang="en-US" altLang="zh-CN" smtClean="0">
                <a:solidFill>
                  <a:schemeClr val="bg1"/>
                </a:solidFill>
              </a:rPr>
              <a:t>0.22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H((</a:t>
            </a:r>
            <a:r>
              <a:rPr lang="en-US" altLang="zh-CN" smtClean="0">
                <a:solidFill>
                  <a:srgbClr val="92D050"/>
                </a:solidFill>
              </a:rPr>
              <a:t>1,0</a:t>
            </a:r>
            <a:r>
              <a:rPr lang="en-US" altLang="zh-CN" smtClean="0">
                <a:solidFill>
                  <a:schemeClr val="bg1"/>
                </a:solidFill>
              </a:rPr>
              <a:t>),(</a:t>
            </a:r>
            <a:r>
              <a:rPr lang="en-US" altLang="zh-CN" smtClean="0">
                <a:solidFill>
                  <a:srgbClr val="FFC000"/>
                </a:solidFill>
              </a:rPr>
              <a:t>0.8,0.2</a:t>
            </a:r>
            <a:r>
              <a:rPr lang="en-US" altLang="zh-CN" smtClean="0">
                <a:solidFill>
                  <a:schemeClr val="bg1"/>
                </a:solidFill>
              </a:rPr>
              <a:t>))=-(1xlog0.8+0xlog0.2)</a:t>
            </a:r>
            <a:r>
              <a:rPr lang="zh-CN" altLang="en-US" smtClean="0">
                <a:solidFill>
                  <a:schemeClr val="bg1"/>
                </a:solidFill>
              </a:rPr>
              <a:t>≈</a:t>
            </a:r>
            <a:r>
              <a:rPr lang="en-US" altLang="zh-CN" smtClean="0">
                <a:solidFill>
                  <a:schemeClr val="bg1"/>
                </a:solidFill>
              </a:rPr>
              <a:t>0.01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0" name="文本框 7"/>
          <p:cNvSpPr txBox="1">
            <a:spLocks noChangeArrowheads="1"/>
          </p:cNvSpPr>
          <p:nvPr/>
        </p:nvSpPr>
        <p:spPr bwMode="auto">
          <a:xfrm>
            <a:off x="1821903" y="5713971"/>
            <a:ext cx="2617573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交叉熵：刻画的是两个概率分布之间的距离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62" name="文本框 7"/>
          <p:cNvSpPr txBox="1">
            <a:spLocks noChangeArrowheads="1"/>
          </p:cNvSpPr>
          <p:nvPr/>
        </p:nvSpPr>
        <p:spPr bwMode="auto">
          <a:xfrm>
            <a:off x="7332587" y="4757155"/>
            <a:ext cx="902521" cy="30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正确答案</a:t>
            </a:r>
            <a:endParaRPr lang="zh-CN" altLang="en-US" sz="1400">
              <a:solidFill>
                <a:srgbClr val="92D050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64" name="文本框 7"/>
          <p:cNvSpPr txBox="1">
            <a:spLocks noChangeArrowheads="1"/>
          </p:cNvSpPr>
          <p:nvPr/>
        </p:nvSpPr>
        <p:spPr bwMode="auto">
          <a:xfrm>
            <a:off x="8285087" y="4748766"/>
            <a:ext cx="902521" cy="30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预测答案</a:t>
            </a:r>
            <a:endParaRPr lang="zh-CN" altLang="en-US" sz="1400">
              <a:solidFill>
                <a:srgbClr val="FFC000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5627" y="4299898"/>
            <a:ext cx="2552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直接连接符 67"/>
          <p:cNvCxnSpPr/>
          <p:nvPr/>
        </p:nvCxnSpPr>
        <p:spPr>
          <a:xfrm flipV="1">
            <a:off x="1728132" y="2843868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1721141" y="3927446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214381" y="2224481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3214381" y="3323438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3231159" y="4430785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5052968" y="2225880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5052968" y="3324837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5069746" y="4432184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6646877" y="3324837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10154874" y="3284290"/>
            <a:ext cx="226503" cy="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文字方塊 5"/>
          <p:cNvSpPr txBox="1"/>
          <p:nvPr/>
        </p:nvSpPr>
        <p:spPr>
          <a:xfrm>
            <a:off x="4658806" y="5717423"/>
            <a:ext cx="2788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代码实现交叉熵</a:t>
            </a:r>
            <a:endParaRPr lang="zh-CN" altLang="en-US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23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cs typeface="Arial" pitchFamily="34" charset="0"/>
                <a:sym typeface="方正卡通简体" panose="03000509000000000000" pitchFamily="65" charset="-122"/>
              </a:rPr>
              <a:t>过拟合</a:t>
            </a:r>
            <a:endParaRPr lang="en-US" altLang="zh-CN" sz="3200" b="1" smtClean="0">
              <a:solidFill>
                <a:prstClr val="white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164037" y="3925418"/>
            <a:ext cx="4802674" cy="147732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w=tf.Variable(tf.random_normal([2,1]),stddev=1,seed=1))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y=tf.matmul(x.w)</a:t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 smtClean="0">
                <a:solidFill>
                  <a:schemeClr val="bg1"/>
                </a:solidFill>
              </a:rPr>
              <a:t>loss=tf.reduce_mean(tf.square(y_-y)) + tf.contrib.layers.</a:t>
            </a:r>
            <a:r>
              <a:rPr lang="en-US" altLang="zh-CN" b="1" smtClean="0">
                <a:solidFill>
                  <a:srgbClr val="FFC000"/>
                </a:solidFill>
              </a:rPr>
              <a:t>l2_regularizer</a:t>
            </a:r>
            <a:r>
              <a:rPr lang="en-US" altLang="zh-CN" smtClean="0">
                <a:solidFill>
                  <a:schemeClr val="bg1"/>
                </a:solidFill>
              </a:rPr>
              <a:t>(lambda)(w)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089" y="1498928"/>
            <a:ext cx="6017864" cy="435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7100003" y="3536285"/>
            <a:ext cx="2849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sz="16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代码实现正则化</a:t>
            </a:r>
            <a:endParaRPr lang="zh-CN" altLang="en-US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7136025" y="1660454"/>
            <a:ext cx="4830687" cy="1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正则化的基本思想是希望通过限制权重的大小，使得模型不能任意拟合训练数据中的随机噪音</a:t>
            </a:r>
            <a:endParaRPr lang="en-US" altLang="zh-CN" sz="180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L1</a:t>
            </a:r>
            <a:r>
              <a:rPr lang="zh-CN" altLang="en-US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正则化</a:t>
            </a: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会让参数变得更加稀疏</a:t>
            </a:r>
            <a:endParaRPr lang="en-US" altLang="zh-CN" sz="180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L2</a:t>
            </a:r>
            <a:r>
              <a:rPr lang="zh-CN" altLang="en-US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正则化</a:t>
            </a: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不会让参数稀疏，不过当参数很小时，比如</a:t>
            </a:r>
            <a:r>
              <a:rPr lang="en-US" altLang="zh-CN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0.001</a:t>
            </a: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，这个参数的平方基本上可以忽略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23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15821" y="2343279"/>
            <a:ext cx="9623109" cy="1117984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 defTabSz="914224"/>
            <a:r>
              <a:rPr lang="zh-CN" altLang="en-US" sz="6665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rPr>
              <a:t>感谢观看</a:t>
            </a: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 rot="2107153">
            <a:off x="10553664" y="2232829"/>
            <a:ext cx="875274" cy="556074"/>
            <a:chOff x="4695" y="752"/>
            <a:chExt cx="880" cy="559"/>
          </a:xfrm>
          <a:solidFill>
            <a:schemeClr val="bg1"/>
          </a:solidFill>
        </p:grpSpPr>
        <p:sp>
          <p:nvSpPr>
            <p:cNvPr id="20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25" name="Group 15"/>
          <p:cNvGrpSpPr>
            <a:grpSpLocks noChangeAspect="1"/>
          </p:cNvGrpSpPr>
          <p:nvPr/>
        </p:nvGrpSpPr>
        <p:grpSpPr bwMode="auto">
          <a:xfrm rot="20784109">
            <a:off x="9624709" y="4993490"/>
            <a:ext cx="613105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26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30" name="Group 22"/>
          <p:cNvGrpSpPr>
            <a:grpSpLocks noChangeAspect="1"/>
          </p:cNvGrpSpPr>
          <p:nvPr/>
        </p:nvGrpSpPr>
        <p:grpSpPr bwMode="auto">
          <a:xfrm rot="20737309">
            <a:off x="1158968" y="4217020"/>
            <a:ext cx="1827013" cy="653457"/>
            <a:chOff x="3582" y="1042"/>
            <a:chExt cx="1661" cy="594"/>
          </a:xfrm>
          <a:solidFill>
            <a:schemeClr val="bg1"/>
          </a:solidFill>
        </p:grpSpPr>
        <p:sp>
          <p:nvSpPr>
            <p:cNvPr id="31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21" y="2215420"/>
            <a:ext cx="1133617" cy="1068358"/>
          </a:xfrm>
          <a:prstGeom prst="rect">
            <a:avLst/>
          </a:prstGeom>
        </p:spPr>
      </p:pic>
      <p:grpSp>
        <p:nvGrpSpPr>
          <p:cNvPr id="55" name="Group 371"/>
          <p:cNvGrpSpPr>
            <a:grpSpLocks noChangeAspect="1"/>
          </p:cNvGrpSpPr>
          <p:nvPr/>
        </p:nvGrpSpPr>
        <p:grpSpPr bwMode="auto">
          <a:xfrm>
            <a:off x="2833552" y="3425308"/>
            <a:ext cx="7025502" cy="60940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/>
            <p:cNvSpPr>
              <a:spLocks/>
            </p:cNvSpPr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373"/>
            <p:cNvSpPr>
              <a:spLocks/>
            </p:cNvSpPr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374"/>
            <p:cNvSpPr>
              <a:spLocks/>
            </p:cNvSpPr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375"/>
            <p:cNvSpPr>
              <a:spLocks/>
            </p:cNvSpPr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376"/>
            <p:cNvSpPr>
              <a:spLocks/>
            </p:cNvSpPr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377"/>
            <p:cNvSpPr>
              <a:spLocks/>
            </p:cNvSpPr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378"/>
            <p:cNvSpPr>
              <a:spLocks/>
            </p:cNvSpPr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379"/>
            <p:cNvSpPr>
              <a:spLocks/>
            </p:cNvSpPr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380"/>
            <p:cNvSpPr>
              <a:spLocks/>
            </p:cNvSpPr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381"/>
            <p:cNvSpPr>
              <a:spLocks/>
            </p:cNvSpPr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382"/>
            <p:cNvSpPr>
              <a:spLocks/>
            </p:cNvSpPr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7" name="Freeform 383"/>
            <p:cNvSpPr>
              <a:spLocks/>
            </p:cNvSpPr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8" name="Freeform 384"/>
            <p:cNvSpPr>
              <a:spLocks/>
            </p:cNvSpPr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9" name="Freeform 385"/>
            <p:cNvSpPr>
              <a:spLocks/>
            </p:cNvSpPr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0" name="Freeform 386"/>
            <p:cNvSpPr>
              <a:spLocks/>
            </p:cNvSpPr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1" name="Freeform 387"/>
            <p:cNvSpPr>
              <a:spLocks/>
            </p:cNvSpPr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2" name="Freeform 388"/>
            <p:cNvSpPr>
              <a:spLocks/>
            </p:cNvSpPr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3" name="Freeform 389"/>
            <p:cNvSpPr>
              <a:spLocks/>
            </p:cNvSpPr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4" name="Freeform 390"/>
            <p:cNvSpPr>
              <a:spLocks/>
            </p:cNvSpPr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5" name="Freeform 391"/>
            <p:cNvSpPr>
              <a:spLocks/>
            </p:cNvSpPr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6" name="Freeform 392"/>
            <p:cNvSpPr>
              <a:spLocks/>
            </p:cNvSpPr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7" name="Freeform 393"/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8" name="Freeform 394"/>
            <p:cNvSpPr>
              <a:spLocks/>
            </p:cNvSpPr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9" name="Freeform 395"/>
            <p:cNvSpPr>
              <a:spLocks/>
            </p:cNvSpPr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0" name="Freeform 396"/>
            <p:cNvSpPr>
              <a:spLocks/>
            </p:cNvSpPr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1" name="Freeform 397"/>
            <p:cNvSpPr>
              <a:spLocks/>
            </p:cNvSpPr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2" name="Freeform 398"/>
            <p:cNvSpPr>
              <a:spLocks/>
            </p:cNvSpPr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3" name="Freeform 399"/>
            <p:cNvSpPr>
              <a:spLocks/>
            </p:cNvSpPr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4" name="Freeform 400"/>
            <p:cNvSpPr>
              <a:spLocks/>
            </p:cNvSpPr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5" name="Freeform 401"/>
            <p:cNvSpPr>
              <a:spLocks/>
            </p:cNvSpPr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6" name="Freeform 402"/>
            <p:cNvSpPr>
              <a:spLocks/>
            </p:cNvSpPr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7" name="Freeform 403"/>
            <p:cNvSpPr>
              <a:spLocks/>
            </p:cNvSpPr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8" name="Freeform 404"/>
            <p:cNvSpPr>
              <a:spLocks/>
            </p:cNvSpPr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9" name="Freeform 405"/>
            <p:cNvSpPr>
              <a:spLocks/>
            </p:cNvSpPr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0" name="Freeform 406"/>
            <p:cNvSpPr>
              <a:spLocks/>
            </p:cNvSpPr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1" name="Freeform 407"/>
            <p:cNvSpPr>
              <a:spLocks/>
            </p:cNvSpPr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2" name="Freeform 408"/>
            <p:cNvSpPr>
              <a:spLocks/>
            </p:cNvSpPr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3" name="Freeform 409"/>
            <p:cNvSpPr>
              <a:spLocks/>
            </p:cNvSpPr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4" name="Freeform 410"/>
            <p:cNvSpPr>
              <a:spLocks/>
            </p:cNvSpPr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5" name="Freeform 411"/>
            <p:cNvSpPr>
              <a:spLocks/>
            </p:cNvSpPr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6" name="Freeform 412"/>
            <p:cNvSpPr>
              <a:spLocks/>
            </p:cNvSpPr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7" name="Freeform 413"/>
            <p:cNvSpPr>
              <a:spLocks/>
            </p:cNvSpPr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8" name="Freeform 414"/>
            <p:cNvSpPr>
              <a:spLocks/>
            </p:cNvSpPr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9" name="Freeform 415"/>
            <p:cNvSpPr>
              <a:spLocks/>
            </p:cNvSpPr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0" name="Freeform 416"/>
            <p:cNvSpPr>
              <a:spLocks/>
            </p:cNvSpPr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1" name="Freeform 417"/>
            <p:cNvSpPr>
              <a:spLocks/>
            </p:cNvSpPr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2" name="Freeform 418"/>
            <p:cNvSpPr>
              <a:spLocks/>
            </p:cNvSpPr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3" name="Freeform 419"/>
            <p:cNvSpPr>
              <a:spLocks/>
            </p:cNvSpPr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4" name="Freeform 420"/>
            <p:cNvSpPr>
              <a:spLocks/>
            </p:cNvSpPr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5" name="Freeform 421"/>
            <p:cNvSpPr>
              <a:spLocks/>
            </p:cNvSpPr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6" name="Freeform 422"/>
            <p:cNvSpPr>
              <a:spLocks/>
            </p:cNvSpPr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7" name="Freeform 423"/>
            <p:cNvSpPr>
              <a:spLocks/>
            </p:cNvSpPr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8" name="Freeform 424"/>
            <p:cNvSpPr>
              <a:spLocks/>
            </p:cNvSpPr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9" name="Freeform 425"/>
            <p:cNvSpPr>
              <a:spLocks/>
            </p:cNvSpPr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0" name="Freeform 426"/>
            <p:cNvSpPr>
              <a:spLocks/>
            </p:cNvSpPr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1" name="Freeform 427"/>
            <p:cNvSpPr>
              <a:spLocks/>
            </p:cNvSpPr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2" name="Freeform 428"/>
            <p:cNvSpPr>
              <a:spLocks/>
            </p:cNvSpPr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3" name="Rectangle 429"/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4" name="Freeform 430"/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5" name="Freeform 431"/>
            <p:cNvSpPr>
              <a:spLocks/>
            </p:cNvSpPr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6" name="Freeform 432"/>
            <p:cNvSpPr>
              <a:spLocks/>
            </p:cNvSpPr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7" name="Freeform 433"/>
            <p:cNvSpPr>
              <a:spLocks/>
            </p:cNvSpPr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8" name="Freeform 434"/>
            <p:cNvSpPr>
              <a:spLocks/>
            </p:cNvSpPr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9" name="Freeform 435"/>
            <p:cNvSpPr>
              <a:spLocks/>
            </p:cNvSpPr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0" name="Freeform 436"/>
            <p:cNvSpPr>
              <a:spLocks/>
            </p:cNvSpPr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1" name="Freeform 437"/>
            <p:cNvSpPr>
              <a:spLocks/>
            </p:cNvSpPr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2" name="Freeform 438"/>
            <p:cNvSpPr>
              <a:spLocks/>
            </p:cNvSpPr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3" name="Freeform 439"/>
            <p:cNvSpPr>
              <a:spLocks/>
            </p:cNvSpPr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4" name="Freeform 440"/>
            <p:cNvSpPr>
              <a:spLocks/>
            </p:cNvSpPr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5" name="Freeform 441"/>
            <p:cNvSpPr>
              <a:spLocks/>
            </p:cNvSpPr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6" name="Freeform 442"/>
            <p:cNvSpPr>
              <a:spLocks/>
            </p:cNvSpPr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7" name="Freeform 443"/>
            <p:cNvSpPr>
              <a:spLocks/>
            </p:cNvSpPr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8" name="Freeform 444"/>
            <p:cNvSpPr>
              <a:spLocks/>
            </p:cNvSpPr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9" name="Freeform 445"/>
            <p:cNvSpPr>
              <a:spLocks/>
            </p:cNvSpPr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0" name="Freeform 446"/>
            <p:cNvSpPr>
              <a:spLocks/>
            </p:cNvSpPr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1" name="Freeform 447"/>
            <p:cNvSpPr>
              <a:spLocks/>
            </p:cNvSpPr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2" name="Freeform 448"/>
            <p:cNvSpPr>
              <a:spLocks/>
            </p:cNvSpPr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3" name="Freeform 449"/>
            <p:cNvSpPr>
              <a:spLocks/>
            </p:cNvSpPr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4" name="Freeform 450"/>
            <p:cNvSpPr>
              <a:spLocks/>
            </p:cNvSpPr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5" name="Freeform 451"/>
            <p:cNvSpPr>
              <a:spLocks/>
            </p:cNvSpPr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6" name="Freeform 452"/>
            <p:cNvSpPr>
              <a:spLocks/>
            </p:cNvSpPr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7" name="Freeform 453"/>
            <p:cNvSpPr>
              <a:spLocks/>
            </p:cNvSpPr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8" name="Freeform 454"/>
            <p:cNvSpPr>
              <a:spLocks/>
            </p:cNvSpPr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9" name="Freeform 455"/>
            <p:cNvSpPr>
              <a:spLocks/>
            </p:cNvSpPr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0" name="Freeform 456"/>
            <p:cNvSpPr>
              <a:spLocks/>
            </p:cNvSpPr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1" name="Freeform 457"/>
            <p:cNvSpPr>
              <a:spLocks/>
            </p:cNvSpPr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2" name="Freeform 458"/>
            <p:cNvSpPr>
              <a:spLocks/>
            </p:cNvSpPr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3" name="Freeform 459"/>
            <p:cNvSpPr>
              <a:spLocks/>
            </p:cNvSpPr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4" name="Freeform 460"/>
            <p:cNvSpPr>
              <a:spLocks/>
            </p:cNvSpPr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5" name="Freeform 461"/>
            <p:cNvSpPr>
              <a:spLocks/>
            </p:cNvSpPr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6" name="Freeform 462"/>
            <p:cNvSpPr>
              <a:spLocks/>
            </p:cNvSpPr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7" name="Freeform 463"/>
            <p:cNvSpPr>
              <a:spLocks/>
            </p:cNvSpPr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8" name="Freeform 464"/>
            <p:cNvSpPr>
              <a:spLocks/>
            </p:cNvSpPr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9" name="Freeform 465"/>
            <p:cNvSpPr>
              <a:spLocks/>
            </p:cNvSpPr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0" name="Freeform 466"/>
            <p:cNvSpPr>
              <a:spLocks/>
            </p:cNvSpPr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1" name="Freeform 467"/>
            <p:cNvSpPr>
              <a:spLocks/>
            </p:cNvSpPr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2" name="Freeform 468"/>
            <p:cNvSpPr>
              <a:spLocks/>
            </p:cNvSpPr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3" name="Freeform 469"/>
            <p:cNvSpPr>
              <a:spLocks/>
            </p:cNvSpPr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4" name="Freeform 470"/>
            <p:cNvSpPr>
              <a:spLocks/>
            </p:cNvSpPr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5" name="Freeform 471"/>
            <p:cNvSpPr>
              <a:spLocks/>
            </p:cNvSpPr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6" name="Freeform 472"/>
            <p:cNvSpPr>
              <a:spLocks/>
            </p:cNvSpPr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7" name="Freeform 473"/>
            <p:cNvSpPr>
              <a:spLocks/>
            </p:cNvSpPr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8" name="Freeform 474"/>
            <p:cNvSpPr>
              <a:spLocks/>
            </p:cNvSpPr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9" name="Freeform 475"/>
            <p:cNvSpPr>
              <a:spLocks/>
            </p:cNvSpPr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0" name="Freeform 476"/>
            <p:cNvSpPr>
              <a:spLocks/>
            </p:cNvSpPr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1" name="Freeform 477"/>
            <p:cNvSpPr>
              <a:spLocks/>
            </p:cNvSpPr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2" name="Freeform 478"/>
            <p:cNvSpPr>
              <a:spLocks/>
            </p:cNvSpPr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3" name="Freeform 479"/>
            <p:cNvSpPr>
              <a:spLocks/>
            </p:cNvSpPr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4" name="Freeform 480"/>
            <p:cNvSpPr>
              <a:spLocks/>
            </p:cNvSpPr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5" name="Freeform 481"/>
            <p:cNvSpPr>
              <a:spLocks/>
            </p:cNvSpPr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6" name="Freeform 482"/>
            <p:cNvSpPr>
              <a:spLocks/>
            </p:cNvSpPr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7" name="Freeform 483"/>
            <p:cNvSpPr>
              <a:spLocks/>
            </p:cNvSpPr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8" name="Freeform 484"/>
            <p:cNvSpPr>
              <a:spLocks/>
            </p:cNvSpPr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9" name="Freeform 485"/>
            <p:cNvSpPr>
              <a:spLocks/>
            </p:cNvSpPr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0" name="Freeform 486"/>
            <p:cNvSpPr>
              <a:spLocks/>
            </p:cNvSpPr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1" name="Freeform 487"/>
            <p:cNvSpPr>
              <a:spLocks/>
            </p:cNvSpPr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2" name="Freeform 488"/>
            <p:cNvSpPr>
              <a:spLocks/>
            </p:cNvSpPr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3" name="Freeform 489"/>
            <p:cNvSpPr>
              <a:spLocks/>
            </p:cNvSpPr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4" name="Freeform 490"/>
            <p:cNvSpPr>
              <a:spLocks/>
            </p:cNvSpPr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5" name="Freeform 491"/>
            <p:cNvSpPr>
              <a:spLocks/>
            </p:cNvSpPr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6" name="Freeform 492"/>
            <p:cNvSpPr>
              <a:spLocks/>
            </p:cNvSpPr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7" name="Freeform 493"/>
            <p:cNvSpPr>
              <a:spLocks/>
            </p:cNvSpPr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8" name="Freeform 494"/>
            <p:cNvSpPr>
              <a:spLocks/>
            </p:cNvSpPr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911578" y="17793"/>
            <a:ext cx="1530332" cy="1470380"/>
            <a:chOff x="420293" y="510314"/>
            <a:chExt cx="622233" cy="576220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" contrast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3448714" y="3581233"/>
            <a:ext cx="590116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/>
            <a:r>
              <a:rPr lang="zh-CN" altLang="en-US" sz="1333" smtClean="0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rPr>
              <a:t>通过</a:t>
            </a:r>
            <a:r>
              <a:rPr lang="en-US" altLang="zh-CN" sz="1333" smtClean="0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rPr>
              <a:t>TensorFlow</a:t>
            </a:r>
            <a:r>
              <a:rPr lang="zh-CN" altLang="en-US" sz="1333" smtClean="0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rPr>
              <a:t>实现深度学习算法，从登堂入室，最终成为</a:t>
            </a:r>
            <a:r>
              <a:rPr lang="en-US" altLang="zh-CN" sz="1333" smtClean="0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rPr>
              <a:t>AI</a:t>
            </a:r>
            <a:r>
              <a:rPr lang="zh-CN" altLang="en-US" sz="1333" smtClean="0">
                <a:solidFill>
                  <a:prstClr val="white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rPr>
              <a:t>的真正驾驭者</a:t>
            </a:r>
            <a:endParaRPr lang="zh-CN" altLang="en-US" sz="1333">
              <a:solidFill>
                <a:prstClr val="white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方正卡通简体" panose="03000509000000000000" pitchFamily="65" charset="-122"/>
            </a:endParaRPr>
          </a:p>
        </p:txBody>
      </p:sp>
      <p:pic>
        <p:nvPicPr>
          <p:cNvPr id="179" name="图片 13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/>
        </p:blipFill>
        <p:spPr>
          <a:xfrm>
            <a:off x="823" y="0"/>
            <a:ext cx="3988150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92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0587198" y="1279841"/>
            <a:ext cx="875274" cy="556074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561829" y="2485692"/>
            <a:ext cx="613105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1042449" y="5083253"/>
            <a:ext cx="1827013" cy="653457"/>
            <a:chOff x="3582" y="1042"/>
            <a:chExt cx="1661" cy="594"/>
          </a:xfrm>
          <a:solidFill>
            <a:schemeClr val="bg1">
              <a:lumMod val="95000"/>
            </a:schemeClr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03" y="2538375"/>
            <a:ext cx="1693456" cy="1595969"/>
          </a:xfrm>
          <a:prstGeom prst="rect">
            <a:avLst/>
          </a:prstGeom>
        </p:spPr>
      </p:pic>
      <p:sp>
        <p:nvSpPr>
          <p:cNvPr id="41" name="Rectangle 47"/>
          <p:cNvSpPr/>
          <p:nvPr/>
        </p:nvSpPr>
        <p:spPr>
          <a:xfrm>
            <a:off x="5029875" y="3411068"/>
            <a:ext cx="2154436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914224"/>
            <a:r>
              <a:rPr lang="zh-CN" altLang="en-US" sz="3199" b="1" spc="-4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深度学习简介</a:t>
            </a:r>
            <a:endParaRPr lang="en-US" altLang="zh-CN" sz="3199" b="1" spc="-40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735395" y="2133315"/>
            <a:ext cx="3716622" cy="1117984"/>
          </a:xfrm>
          <a:prstGeom prst="rect">
            <a:avLst/>
          </a:prstGeom>
          <a:noFill/>
          <a:effectLst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en-US" altLang="zh-CN" sz="6665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Part 1</a:t>
            </a:r>
            <a:endParaRPr lang="zh-CN" altLang="en-US" sz="6665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770901" y="1865980"/>
            <a:ext cx="1530332" cy="1470380"/>
            <a:chOff x="420293" y="510314"/>
            <a:chExt cx="622233" cy="57622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9000" contrast="1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</p:grpSp>
      <p:grpSp>
        <p:nvGrpSpPr>
          <p:cNvPr id="48" name="Group 371"/>
          <p:cNvGrpSpPr>
            <a:grpSpLocks noChangeAspect="1"/>
          </p:cNvGrpSpPr>
          <p:nvPr/>
        </p:nvGrpSpPr>
        <p:grpSpPr bwMode="auto">
          <a:xfrm>
            <a:off x="2483356" y="3231211"/>
            <a:ext cx="7025502" cy="60940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/>
            <p:cNvSpPr>
              <a:spLocks/>
            </p:cNvSpPr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373"/>
            <p:cNvSpPr>
              <a:spLocks/>
            </p:cNvSpPr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374"/>
            <p:cNvSpPr>
              <a:spLocks/>
            </p:cNvSpPr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375"/>
            <p:cNvSpPr>
              <a:spLocks/>
            </p:cNvSpPr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376"/>
            <p:cNvSpPr>
              <a:spLocks/>
            </p:cNvSpPr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377"/>
            <p:cNvSpPr>
              <a:spLocks/>
            </p:cNvSpPr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378"/>
            <p:cNvSpPr>
              <a:spLocks/>
            </p:cNvSpPr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379"/>
            <p:cNvSpPr>
              <a:spLocks/>
            </p:cNvSpPr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380"/>
            <p:cNvSpPr>
              <a:spLocks/>
            </p:cNvSpPr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381"/>
            <p:cNvSpPr>
              <a:spLocks/>
            </p:cNvSpPr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382"/>
            <p:cNvSpPr>
              <a:spLocks/>
            </p:cNvSpPr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383"/>
            <p:cNvSpPr>
              <a:spLocks/>
            </p:cNvSpPr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384"/>
            <p:cNvSpPr>
              <a:spLocks/>
            </p:cNvSpPr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385"/>
            <p:cNvSpPr>
              <a:spLocks/>
            </p:cNvSpPr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386"/>
            <p:cNvSpPr>
              <a:spLocks/>
            </p:cNvSpPr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387"/>
            <p:cNvSpPr>
              <a:spLocks/>
            </p:cNvSpPr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388"/>
            <p:cNvSpPr>
              <a:spLocks/>
            </p:cNvSpPr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389"/>
            <p:cNvSpPr>
              <a:spLocks/>
            </p:cNvSpPr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7" name="Freeform 390"/>
            <p:cNvSpPr>
              <a:spLocks/>
            </p:cNvSpPr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8" name="Freeform 391"/>
            <p:cNvSpPr>
              <a:spLocks/>
            </p:cNvSpPr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9" name="Freeform 392"/>
            <p:cNvSpPr>
              <a:spLocks/>
            </p:cNvSpPr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0" name="Freeform 393"/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1" name="Freeform 394"/>
            <p:cNvSpPr>
              <a:spLocks/>
            </p:cNvSpPr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2" name="Freeform 395"/>
            <p:cNvSpPr>
              <a:spLocks/>
            </p:cNvSpPr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3" name="Freeform 396"/>
            <p:cNvSpPr>
              <a:spLocks/>
            </p:cNvSpPr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4" name="Freeform 397"/>
            <p:cNvSpPr>
              <a:spLocks/>
            </p:cNvSpPr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5" name="Freeform 398"/>
            <p:cNvSpPr>
              <a:spLocks/>
            </p:cNvSpPr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6" name="Freeform 399"/>
            <p:cNvSpPr>
              <a:spLocks/>
            </p:cNvSpPr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7" name="Freeform 400"/>
            <p:cNvSpPr>
              <a:spLocks/>
            </p:cNvSpPr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8" name="Freeform 401"/>
            <p:cNvSpPr>
              <a:spLocks/>
            </p:cNvSpPr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9" name="Freeform 402"/>
            <p:cNvSpPr>
              <a:spLocks/>
            </p:cNvSpPr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0" name="Freeform 403"/>
            <p:cNvSpPr>
              <a:spLocks/>
            </p:cNvSpPr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1" name="Freeform 404"/>
            <p:cNvSpPr>
              <a:spLocks/>
            </p:cNvSpPr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2" name="Freeform 405"/>
            <p:cNvSpPr>
              <a:spLocks/>
            </p:cNvSpPr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3" name="Freeform 406"/>
            <p:cNvSpPr>
              <a:spLocks/>
            </p:cNvSpPr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4" name="Freeform 407"/>
            <p:cNvSpPr>
              <a:spLocks/>
            </p:cNvSpPr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5" name="Freeform 408"/>
            <p:cNvSpPr>
              <a:spLocks/>
            </p:cNvSpPr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6" name="Freeform 409"/>
            <p:cNvSpPr>
              <a:spLocks/>
            </p:cNvSpPr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7" name="Freeform 410"/>
            <p:cNvSpPr>
              <a:spLocks/>
            </p:cNvSpPr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8" name="Freeform 411"/>
            <p:cNvSpPr>
              <a:spLocks/>
            </p:cNvSpPr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0" name="Freeform 412"/>
            <p:cNvSpPr>
              <a:spLocks/>
            </p:cNvSpPr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2" name="Freeform 413"/>
            <p:cNvSpPr>
              <a:spLocks/>
            </p:cNvSpPr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3" name="Freeform 414"/>
            <p:cNvSpPr>
              <a:spLocks/>
            </p:cNvSpPr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4" name="Freeform 415"/>
            <p:cNvSpPr>
              <a:spLocks/>
            </p:cNvSpPr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5" name="Freeform 416"/>
            <p:cNvSpPr>
              <a:spLocks/>
            </p:cNvSpPr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6" name="Freeform 417"/>
            <p:cNvSpPr>
              <a:spLocks/>
            </p:cNvSpPr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7" name="Freeform 418"/>
            <p:cNvSpPr>
              <a:spLocks/>
            </p:cNvSpPr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8" name="Freeform 419"/>
            <p:cNvSpPr>
              <a:spLocks/>
            </p:cNvSpPr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9" name="Freeform 420"/>
            <p:cNvSpPr>
              <a:spLocks/>
            </p:cNvSpPr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0" name="Freeform 421"/>
            <p:cNvSpPr>
              <a:spLocks/>
            </p:cNvSpPr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1" name="Freeform 422"/>
            <p:cNvSpPr>
              <a:spLocks/>
            </p:cNvSpPr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2" name="Freeform 423"/>
            <p:cNvSpPr>
              <a:spLocks/>
            </p:cNvSpPr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3" name="Freeform 424"/>
            <p:cNvSpPr>
              <a:spLocks/>
            </p:cNvSpPr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4" name="Freeform 425"/>
            <p:cNvSpPr>
              <a:spLocks/>
            </p:cNvSpPr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5" name="Freeform 426"/>
            <p:cNvSpPr>
              <a:spLocks/>
            </p:cNvSpPr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6" name="Freeform 427"/>
            <p:cNvSpPr>
              <a:spLocks/>
            </p:cNvSpPr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7" name="Freeform 428"/>
            <p:cNvSpPr>
              <a:spLocks/>
            </p:cNvSpPr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8" name="Rectangle 429"/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9" name="Freeform 430"/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0" name="Freeform 431"/>
            <p:cNvSpPr>
              <a:spLocks/>
            </p:cNvSpPr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1" name="Freeform 432"/>
            <p:cNvSpPr>
              <a:spLocks/>
            </p:cNvSpPr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2" name="Freeform 433"/>
            <p:cNvSpPr>
              <a:spLocks/>
            </p:cNvSpPr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3" name="Freeform 434"/>
            <p:cNvSpPr>
              <a:spLocks/>
            </p:cNvSpPr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4" name="Freeform 435"/>
            <p:cNvSpPr>
              <a:spLocks/>
            </p:cNvSpPr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5" name="Freeform 436"/>
            <p:cNvSpPr>
              <a:spLocks/>
            </p:cNvSpPr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6" name="Freeform 437"/>
            <p:cNvSpPr>
              <a:spLocks/>
            </p:cNvSpPr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7" name="Freeform 438"/>
            <p:cNvSpPr>
              <a:spLocks/>
            </p:cNvSpPr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8" name="Freeform 439"/>
            <p:cNvSpPr>
              <a:spLocks/>
            </p:cNvSpPr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9" name="Freeform 440"/>
            <p:cNvSpPr>
              <a:spLocks/>
            </p:cNvSpPr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0" name="Freeform 441"/>
            <p:cNvSpPr>
              <a:spLocks/>
            </p:cNvSpPr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1" name="Freeform 442"/>
            <p:cNvSpPr>
              <a:spLocks/>
            </p:cNvSpPr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2" name="Freeform 443"/>
            <p:cNvSpPr>
              <a:spLocks/>
            </p:cNvSpPr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3" name="Freeform 444"/>
            <p:cNvSpPr>
              <a:spLocks/>
            </p:cNvSpPr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4" name="Freeform 445"/>
            <p:cNvSpPr>
              <a:spLocks/>
            </p:cNvSpPr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5" name="Freeform 446"/>
            <p:cNvSpPr>
              <a:spLocks/>
            </p:cNvSpPr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6" name="Freeform 447"/>
            <p:cNvSpPr>
              <a:spLocks/>
            </p:cNvSpPr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7" name="Freeform 448"/>
            <p:cNvSpPr>
              <a:spLocks/>
            </p:cNvSpPr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8" name="Freeform 449"/>
            <p:cNvSpPr>
              <a:spLocks/>
            </p:cNvSpPr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9" name="Freeform 450"/>
            <p:cNvSpPr>
              <a:spLocks/>
            </p:cNvSpPr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0" name="Freeform 451"/>
            <p:cNvSpPr>
              <a:spLocks/>
            </p:cNvSpPr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1" name="Freeform 452"/>
            <p:cNvSpPr>
              <a:spLocks/>
            </p:cNvSpPr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2" name="Freeform 453"/>
            <p:cNvSpPr>
              <a:spLocks/>
            </p:cNvSpPr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3" name="Freeform 454"/>
            <p:cNvSpPr>
              <a:spLocks/>
            </p:cNvSpPr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4" name="Freeform 455"/>
            <p:cNvSpPr>
              <a:spLocks/>
            </p:cNvSpPr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5" name="Freeform 456"/>
            <p:cNvSpPr>
              <a:spLocks/>
            </p:cNvSpPr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6" name="Freeform 457"/>
            <p:cNvSpPr>
              <a:spLocks/>
            </p:cNvSpPr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7" name="Freeform 458"/>
            <p:cNvSpPr>
              <a:spLocks/>
            </p:cNvSpPr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8" name="Freeform 459"/>
            <p:cNvSpPr>
              <a:spLocks/>
            </p:cNvSpPr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9" name="Freeform 460"/>
            <p:cNvSpPr>
              <a:spLocks/>
            </p:cNvSpPr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0" name="Freeform 461"/>
            <p:cNvSpPr>
              <a:spLocks/>
            </p:cNvSpPr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1" name="Freeform 462"/>
            <p:cNvSpPr>
              <a:spLocks/>
            </p:cNvSpPr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2" name="Freeform 463"/>
            <p:cNvSpPr>
              <a:spLocks/>
            </p:cNvSpPr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3" name="Freeform 464"/>
            <p:cNvSpPr>
              <a:spLocks/>
            </p:cNvSpPr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4" name="Freeform 465"/>
            <p:cNvSpPr>
              <a:spLocks/>
            </p:cNvSpPr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5" name="Freeform 466"/>
            <p:cNvSpPr>
              <a:spLocks/>
            </p:cNvSpPr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6" name="Freeform 467"/>
            <p:cNvSpPr>
              <a:spLocks/>
            </p:cNvSpPr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7" name="Freeform 468"/>
            <p:cNvSpPr>
              <a:spLocks/>
            </p:cNvSpPr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8" name="Freeform 469"/>
            <p:cNvSpPr>
              <a:spLocks/>
            </p:cNvSpPr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9" name="Freeform 470"/>
            <p:cNvSpPr>
              <a:spLocks/>
            </p:cNvSpPr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0" name="Freeform 471"/>
            <p:cNvSpPr>
              <a:spLocks/>
            </p:cNvSpPr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1" name="Freeform 472"/>
            <p:cNvSpPr>
              <a:spLocks/>
            </p:cNvSpPr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2" name="Freeform 473"/>
            <p:cNvSpPr>
              <a:spLocks/>
            </p:cNvSpPr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3" name="Freeform 474"/>
            <p:cNvSpPr>
              <a:spLocks/>
            </p:cNvSpPr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4" name="Freeform 475"/>
            <p:cNvSpPr>
              <a:spLocks/>
            </p:cNvSpPr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5" name="Freeform 476"/>
            <p:cNvSpPr>
              <a:spLocks/>
            </p:cNvSpPr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6" name="Freeform 477"/>
            <p:cNvSpPr>
              <a:spLocks/>
            </p:cNvSpPr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7" name="Freeform 478"/>
            <p:cNvSpPr>
              <a:spLocks/>
            </p:cNvSpPr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8" name="Freeform 479"/>
            <p:cNvSpPr>
              <a:spLocks/>
            </p:cNvSpPr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9" name="Freeform 480"/>
            <p:cNvSpPr>
              <a:spLocks/>
            </p:cNvSpPr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0" name="Freeform 481"/>
            <p:cNvSpPr>
              <a:spLocks/>
            </p:cNvSpPr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1" name="Freeform 482"/>
            <p:cNvSpPr>
              <a:spLocks/>
            </p:cNvSpPr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2" name="Freeform 483"/>
            <p:cNvSpPr>
              <a:spLocks/>
            </p:cNvSpPr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3" name="Freeform 484"/>
            <p:cNvSpPr>
              <a:spLocks/>
            </p:cNvSpPr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4" name="Freeform 485"/>
            <p:cNvSpPr>
              <a:spLocks/>
            </p:cNvSpPr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5" name="Freeform 486"/>
            <p:cNvSpPr>
              <a:spLocks/>
            </p:cNvSpPr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6" name="Freeform 487"/>
            <p:cNvSpPr>
              <a:spLocks/>
            </p:cNvSpPr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7" name="Freeform 488"/>
            <p:cNvSpPr>
              <a:spLocks/>
            </p:cNvSpPr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8" name="Freeform 489"/>
            <p:cNvSpPr>
              <a:spLocks/>
            </p:cNvSpPr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9" name="Freeform 490"/>
            <p:cNvSpPr>
              <a:spLocks/>
            </p:cNvSpPr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0" name="Freeform 491"/>
            <p:cNvSpPr>
              <a:spLocks/>
            </p:cNvSpPr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1" name="Freeform 492"/>
            <p:cNvSpPr>
              <a:spLocks/>
            </p:cNvSpPr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2" name="Freeform 493"/>
            <p:cNvSpPr>
              <a:spLocks/>
            </p:cNvSpPr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3" name="Freeform 494"/>
            <p:cNvSpPr>
              <a:spLocks/>
            </p:cNvSpPr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204" name="Rectangle 47"/>
          <p:cNvSpPr/>
          <p:nvPr/>
        </p:nvSpPr>
        <p:spPr>
          <a:xfrm>
            <a:off x="4940208" y="4039686"/>
            <a:ext cx="3128212" cy="6153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人工智能、机器学习与深度学习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深度学习发展历程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深度学习的应用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205" name="图片 13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/>
        </p:blipFill>
        <p:spPr>
          <a:xfrm>
            <a:off x="823" y="0"/>
            <a:ext cx="3988150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30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人工智能、机器学习与深度学习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75" name="文本框 93"/>
          <p:cNvSpPr txBox="1"/>
          <p:nvPr/>
        </p:nvSpPr>
        <p:spPr>
          <a:xfrm>
            <a:off x="940892" y="2518839"/>
            <a:ext cx="1523999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defTabSz="914224"/>
            <a:r>
              <a:rPr lang="zh-CN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传统机器学习</a:t>
            </a:r>
            <a:endParaRPr lang="zh-CN" altLang="en-US" b="1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76" name="文本框 93"/>
          <p:cNvSpPr txBox="1"/>
          <p:nvPr/>
        </p:nvSpPr>
        <p:spPr>
          <a:xfrm>
            <a:off x="940892" y="4465537"/>
            <a:ext cx="1577009" cy="346234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defTabSz="914224"/>
            <a:r>
              <a:rPr lang="zh-CN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深度学习算法</a:t>
            </a:r>
            <a:endParaRPr lang="zh-CN" altLang="en-US" b="1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82" name="文本框 93"/>
          <p:cNvSpPr txBox="1"/>
          <p:nvPr/>
        </p:nvSpPr>
        <p:spPr>
          <a:xfrm>
            <a:off x="1071970" y="5490812"/>
            <a:ext cx="1062865" cy="318535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  <a:sym typeface="方正卡通简体" panose="03000509000000000000" pitchFamily="65" charset="-122"/>
              </a:rPr>
              <a:t>图片像素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Tahoma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83" name="文本框 93"/>
          <p:cNvSpPr txBox="1"/>
          <p:nvPr/>
        </p:nvSpPr>
        <p:spPr>
          <a:xfrm>
            <a:off x="6005254" y="5693437"/>
            <a:ext cx="2142934" cy="817133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  <a:sym typeface="方正卡通简体" panose="03000509000000000000" pitchFamily="65" charset="-122"/>
              </a:rPr>
              <a:t>第一层：线条</a:t>
            </a:r>
            <a:endParaRPr lang="en-US" altLang="zh-CN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Tahoma" pitchFamily="34" charset="0"/>
              <a:sym typeface="方正卡通简体" panose="03000509000000000000" pitchFamily="65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  <a:sym typeface="方正卡通简体" panose="03000509000000000000" pitchFamily="65" charset="-122"/>
              </a:rPr>
              <a:t>第二层：简单形状</a:t>
            </a:r>
            <a:endParaRPr lang="en-US" altLang="zh-CN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Tahoma" pitchFamily="34" charset="0"/>
              <a:sym typeface="方正卡通简体" panose="03000509000000000000" pitchFamily="65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  <a:sym typeface="方正卡通简体" panose="03000509000000000000" pitchFamily="65" charset="-122"/>
              </a:rPr>
              <a:t>第三层：复杂形状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Tahoma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97411" y="2406196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53324" y="2426075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人工特征提取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線單箭頭接點 44"/>
          <p:cNvCxnSpPr>
            <a:stCxn id="40" idx="3"/>
            <a:endCxn id="41" idx="1"/>
          </p:cNvCxnSpPr>
          <p:nvPr/>
        </p:nvCxnSpPr>
        <p:spPr>
          <a:xfrm>
            <a:off x="3816610" y="2710995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083814" y="2432702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权重学习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905986" y="2439328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预测结果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線單箭頭接點 50"/>
          <p:cNvCxnSpPr>
            <a:stCxn id="41" idx="3"/>
            <a:endCxn id="47" idx="1"/>
          </p:cNvCxnSpPr>
          <p:nvPr/>
        </p:nvCxnSpPr>
        <p:spPr>
          <a:xfrm>
            <a:off x="5572524" y="2730875"/>
            <a:ext cx="2511290" cy="66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0" idx="1"/>
          </p:cNvCxnSpPr>
          <p:nvPr/>
        </p:nvCxnSpPr>
        <p:spPr>
          <a:xfrm>
            <a:off x="9303014" y="2737502"/>
            <a:ext cx="602972" cy="66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604037" y="4326391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359950" y="434627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基础特征提取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1" name="直線單箭頭接點 90"/>
          <p:cNvCxnSpPr>
            <a:stCxn id="89" idx="3"/>
            <a:endCxn id="90" idx="1"/>
          </p:cNvCxnSpPr>
          <p:nvPr/>
        </p:nvCxnSpPr>
        <p:spPr>
          <a:xfrm>
            <a:off x="3823236" y="4631190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8090440" y="4352897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权重学习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912612" y="4359523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预测结果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線單箭頭接點 94"/>
          <p:cNvCxnSpPr>
            <a:stCxn id="92" idx="3"/>
            <a:endCxn id="93" idx="1"/>
          </p:cNvCxnSpPr>
          <p:nvPr/>
        </p:nvCxnSpPr>
        <p:spPr>
          <a:xfrm>
            <a:off x="9309640" y="4657697"/>
            <a:ext cx="602972" cy="66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288141" y="4339644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多层复杂特征提取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線單箭頭接點 96"/>
          <p:cNvCxnSpPr>
            <a:stCxn id="90" idx="3"/>
            <a:endCxn id="96" idx="1"/>
          </p:cNvCxnSpPr>
          <p:nvPr/>
        </p:nvCxnSpPr>
        <p:spPr>
          <a:xfrm flipV="1">
            <a:off x="5579150" y="4644444"/>
            <a:ext cx="708991" cy="66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96" idx="3"/>
            <a:endCxn id="92" idx="1"/>
          </p:cNvCxnSpPr>
          <p:nvPr/>
        </p:nvCxnSpPr>
        <p:spPr>
          <a:xfrm>
            <a:off x="7507341" y="4644444"/>
            <a:ext cx="583099" cy="13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7"/>
          <p:cNvSpPr txBox="1">
            <a:spLocks noChangeArrowheads="1"/>
          </p:cNvSpPr>
          <p:nvPr/>
        </p:nvSpPr>
        <p:spPr bwMode="auto">
          <a:xfrm>
            <a:off x="885372" y="1196002"/>
            <a:ext cx="10325968" cy="92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人工智能是一个非常广泛的问题，机器学习是解决这类问题的一个重要手段，深度学习则是机器学习的一个分支。给定足够的计算时间和数据， 并且仔细调节参数， 神经网络通常可以打败其他机器学习算法（无论是分类任务还是回归任务）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27" name="向右箭號 26"/>
          <p:cNvSpPr/>
          <p:nvPr/>
        </p:nvSpPr>
        <p:spPr>
          <a:xfrm rot="19084507">
            <a:off x="1949279" y="5056940"/>
            <a:ext cx="463189" cy="3043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向右箭號 27"/>
          <p:cNvSpPr/>
          <p:nvPr/>
        </p:nvSpPr>
        <p:spPr>
          <a:xfrm rot="16200000">
            <a:off x="6548105" y="5223225"/>
            <a:ext cx="463189" cy="3043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字方塊 28"/>
          <p:cNvSpPr txBox="1"/>
          <p:nvPr/>
        </p:nvSpPr>
        <p:spPr>
          <a:xfrm flipH="1">
            <a:off x="265044" y="2920578"/>
            <a:ext cx="2438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bg1"/>
                </a:solidFill>
              </a:rPr>
              <a:t>数据挖掘十大算法</a:t>
            </a:r>
            <a:r>
              <a:rPr lang="zh-CN" altLang="en-US" sz="1400" smtClean="0">
                <a:solidFill>
                  <a:schemeClr val="bg1"/>
                </a:solidFill>
              </a:rPr>
              <a:t>：</a:t>
            </a:r>
            <a:r>
              <a:rPr lang="en-US" altLang="zh-CN" sz="1400" smtClean="0">
                <a:solidFill>
                  <a:schemeClr val="bg1"/>
                </a:solidFill>
              </a:rPr>
              <a:t>C4.5</a:t>
            </a:r>
            <a:r>
              <a:rPr lang="zh-CN" altLang="en-US" sz="1400" smtClean="0">
                <a:solidFill>
                  <a:schemeClr val="bg1"/>
                </a:solidFill>
              </a:rPr>
              <a:t>决策树、</a:t>
            </a:r>
            <a:r>
              <a:rPr lang="en-US" altLang="zh-CN" sz="1400" smtClean="0">
                <a:solidFill>
                  <a:schemeClr val="bg1"/>
                </a:solidFill>
              </a:rPr>
              <a:t>K-</a:t>
            </a:r>
            <a:r>
              <a:rPr lang="zh-CN" altLang="en-US" sz="1400" smtClean="0">
                <a:solidFill>
                  <a:schemeClr val="bg1"/>
                </a:solidFill>
              </a:rPr>
              <a:t>均值、支持向量机、</a:t>
            </a:r>
            <a:r>
              <a:rPr lang="en-US" altLang="zh-CN" sz="1400" smtClean="0">
                <a:solidFill>
                  <a:srgbClr val="92D050"/>
                </a:solidFill>
              </a:rPr>
              <a:t>Apriori</a:t>
            </a:r>
            <a:r>
              <a:rPr lang="zh-CN" altLang="en-US" sz="1400" smtClean="0">
                <a:solidFill>
                  <a:schemeClr val="bg1"/>
                </a:solidFill>
              </a:rPr>
              <a:t>、</a:t>
            </a:r>
            <a:r>
              <a:rPr lang="en-US" altLang="zh-CN" sz="1400" smtClean="0">
                <a:solidFill>
                  <a:schemeClr val="bg1"/>
                </a:solidFill>
              </a:rPr>
              <a:t>AdaBoost</a:t>
            </a:r>
            <a:r>
              <a:rPr lang="zh-CN" altLang="en-US" sz="1400" smtClean="0">
                <a:solidFill>
                  <a:schemeClr val="bg1"/>
                </a:solidFill>
              </a:rPr>
              <a:t>算法、</a:t>
            </a:r>
            <a:r>
              <a:rPr lang="en-US" altLang="zh-CN" sz="1400" smtClean="0">
                <a:solidFill>
                  <a:schemeClr val="bg1"/>
                </a:solidFill>
              </a:rPr>
              <a:t>k-</a:t>
            </a:r>
            <a:r>
              <a:rPr lang="zh-CN" altLang="en-US" sz="1400" smtClean="0">
                <a:solidFill>
                  <a:schemeClr val="bg1"/>
                </a:solidFill>
              </a:rPr>
              <a:t>近邻算法、朴素贝叶斯算法、分类回归树算法、</a:t>
            </a:r>
            <a:r>
              <a:rPr lang="zh-CN" altLang="en-US" sz="1400" smtClean="0">
                <a:solidFill>
                  <a:schemeClr val="bg2">
                    <a:lumMod val="50000"/>
                  </a:schemeClr>
                </a:solidFill>
              </a:rPr>
              <a:t>最大期望算法</a:t>
            </a:r>
            <a:r>
              <a:rPr lang="zh-CN" altLang="en-US" sz="1400" smtClean="0">
                <a:solidFill>
                  <a:schemeClr val="bg1"/>
                </a:solidFill>
              </a:rPr>
              <a:t>、</a:t>
            </a:r>
            <a:r>
              <a:rPr lang="en-US" altLang="zh-CN" sz="1400" smtClean="0">
                <a:solidFill>
                  <a:schemeClr val="bg2">
                    <a:lumMod val="50000"/>
                  </a:schemeClr>
                </a:solidFill>
              </a:rPr>
              <a:t>PagaRank</a:t>
            </a:r>
            <a:r>
              <a:rPr lang="zh-CN" altLang="en-US" sz="1400" smtClean="0">
                <a:solidFill>
                  <a:schemeClr val="bg2">
                    <a:lumMod val="50000"/>
                  </a:schemeClr>
                </a:solidFill>
              </a:rPr>
              <a:t>算法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 flipH="1">
            <a:off x="4154553" y="3119786"/>
            <a:ext cx="2710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rgbClr val="92D050"/>
                </a:solidFill>
              </a:rPr>
              <a:t>          feature         </a:t>
            </a:r>
            <a:r>
              <a:rPr lang="en-US" altLang="zh-CN" sz="1600" b="1" smtClean="0">
                <a:solidFill>
                  <a:srgbClr val="FFC000"/>
                </a:solidFill>
              </a:rPr>
              <a:t>label</a:t>
            </a:r>
          </a:p>
          <a:p>
            <a:r>
              <a:rPr lang="en-US" altLang="zh-CN" sz="1600" b="1" smtClean="0">
                <a:solidFill>
                  <a:srgbClr val="92D050"/>
                </a:solidFill>
              </a:rPr>
              <a:t>5.1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92D050"/>
                </a:solidFill>
              </a:rPr>
              <a:t>3.5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92D050"/>
                </a:solidFill>
              </a:rPr>
              <a:t>1.4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92D050"/>
                </a:solidFill>
              </a:rPr>
              <a:t>0.2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FFC000"/>
                </a:solidFill>
              </a:rPr>
              <a:t>setosa</a:t>
            </a:r>
          </a:p>
          <a:p>
            <a:r>
              <a:rPr lang="en-US" altLang="zh-CN" sz="1600" b="1" smtClean="0">
                <a:solidFill>
                  <a:srgbClr val="92D050"/>
                </a:solidFill>
              </a:rPr>
              <a:t>4.9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92D050"/>
                </a:solidFill>
              </a:rPr>
              <a:t>3.0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92D050"/>
                </a:solidFill>
              </a:rPr>
              <a:t>1.4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92D050"/>
                </a:solidFill>
              </a:rPr>
              <a:t>0.2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FFC000"/>
                </a:solidFill>
              </a:rPr>
              <a:t>versicolor</a:t>
            </a:r>
          </a:p>
          <a:p>
            <a:r>
              <a:rPr lang="en-US" altLang="zh-CN" sz="1600" b="1" smtClean="0">
                <a:solidFill>
                  <a:srgbClr val="92D050"/>
                </a:solidFill>
              </a:rPr>
              <a:t>                        …</a:t>
            </a:r>
            <a:endParaRPr lang="zh-CN" altLang="en-US" sz="1600" b="1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609" y="5155289"/>
            <a:ext cx="3283672" cy="132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文字方塊 31"/>
          <p:cNvSpPr txBox="1"/>
          <p:nvPr/>
        </p:nvSpPr>
        <p:spPr>
          <a:xfrm flipH="1">
            <a:off x="9607821" y="3201062"/>
            <a:ext cx="190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rgbClr val="92D050"/>
                </a:solidFill>
              </a:rPr>
              <a:t>5.0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92D050"/>
                </a:solidFill>
              </a:rPr>
              <a:t>3.2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92D050"/>
                </a:solidFill>
              </a:rPr>
              <a:t>1.3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1600" b="1" smtClean="0">
                <a:solidFill>
                  <a:srgbClr val="92D050"/>
                </a:solidFill>
              </a:rPr>
              <a:t>0.19</a:t>
            </a:r>
            <a:r>
              <a:rPr lang="en-US" altLang="zh-CN" sz="1600" b="1" smtClean="0">
                <a:solidFill>
                  <a:schemeClr val="bg1"/>
                </a:solidFill>
              </a:rPr>
              <a:t>, </a:t>
            </a:r>
            <a:r>
              <a:rPr lang="en-US" altLang="zh-CN" sz="2000" b="1" smtClean="0">
                <a:solidFill>
                  <a:srgbClr val="FFC000"/>
                </a:solidFill>
              </a:rPr>
              <a:t>?</a:t>
            </a:r>
            <a:endParaRPr lang="en-US" altLang="zh-CN" b="1" smtClean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6619" y="5371029"/>
            <a:ext cx="3672265" cy="106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03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226309" y="1008182"/>
            <a:ext cx="1447900" cy="1325223"/>
            <a:chOff x="3414" y="1435"/>
            <a:chExt cx="660" cy="604"/>
          </a:xfrm>
          <a:solidFill>
            <a:srgbClr val="FFC000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3414" y="1435"/>
              <a:ext cx="615" cy="604"/>
            </a:xfrm>
            <a:custGeom>
              <a:avLst/>
              <a:gdLst>
                <a:gd name="T0" fmla="*/ 159 w 257"/>
                <a:gd name="T1" fmla="*/ 51 h 252"/>
                <a:gd name="T2" fmla="*/ 172 w 257"/>
                <a:gd name="T3" fmla="*/ 18 h 252"/>
                <a:gd name="T4" fmla="*/ 167 w 257"/>
                <a:gd name="T5" fmla="*/ 11 h 252"/>
                <a:gd name="T6" fmla="*/ 153 w 257"/>
                <a:gd name="T7" fmla="*/ 18 h 252"/>
                <a:gd name="T8" fmla="*/ 94 w 257"/>
                <a:gd name="T9" fmla="*/ 18 h 252"/>
                <a:gd name="T10" fmla="*/ 75 w 257"/>
                <a:gd name="T11" fmla="*/ 7 h 252"/>
                <a:gd name="T12" fmla="*/ 27 w 257"/>
                <a:gd name="T13" fmla="*/ 18 h 252"/>
                <a:gd name="T14" fmla="*/ 3 w 257"/>
                <a:gd name="T15" fmla="*/ 114 h 252"/>
                <a:gd name="T16" fmla="*/ 16 w 257"/>
                <a:gd name="T17" fmla="*/ 165 h 252"/>
                <a:gd name="T18" fmla="*/ 44 w 257"/>
                <a:gd name="T19" fmla="*/ 218 h 252"/>
                <a:gd name="T20" fmla="*/ 85 w 257"/>
                <a:gd name="T21" fmla="*/ 232 h 252"/>
                <a:gd name="T22" fmla="*/ 89 w 257"/>
                <a:gd name="T23" fmla="*/ 230 h 252"/>
                <a:gd name="T24" fmla="*/ 136 w 257"/>
                <a:gd name="T25" fmla="*/ 248 h 252"/>
                <a:gd name="T26" fmla="*/ 189 w 257"/>
                <a:gd name="T27" fmla="*/ 225 h 252"/>
                <a:gd name="T28" fmla="*/ 200 w 257"/>
                <a:gd name="T29" fmla="*/ 214 h 252"/>
                <a:gd name="T30" fmla="*/ 255 w 257"/>
                <a:gd name="T31" fmla="*/ 118 h 252"/>
                <a:gd name="T32" fmla="*/ 255 w 257"/>
                <a:gd name="T33" fmla="*/ 87 h 252"/>
                <a:gd name="T34" fmla="*/ 185 w 257"/>
                <a:gd name="T35" fmla="*/ 42 h 252"/>
                <a:gd name="T36" fmla="*/ 148 w 257"/>
                <a:gd name="T37" fmla="*/ 51 h 252"/>
                <a:gd name="T38" fmla="*/ 148 w 257"/>
                <a:gd name="T39" fmla="*/ 58 h 252"/>
                <a:gd name="T40" fmla="*/ 231 w 257"/>
                <a:gd name="T41" fmla="*/ 60 h 252"/>
                <a:gd name="T42" fmla="*/ 246 w 257"/>
                <a:gd name="T43" fmla="*/ 118 h 252"/>
                <a:gd name="T44" fmla="*/ 189 w 257"/>
                <a:gd name="T45" fmla="*/ 212 h 252"/>
                <a:gd name="T46" fmla="*/ 108 w 257"/>
                <a:gd name="T47" fmla="*/ 218 h 252"/>
                <a:gd name="T48" fmla="*/ 104 w 257"/>
                <a:gd name="T49" fmla="*/ 214 h 252"/>
                <a:gd name="T50" fmla="*/ 101 w 257"/>
                <a:gd name="T51" fmla="*/ 214 h 252"/>
                <a:gd name="T52" fmla="*/ 89 w 257"/>
                <a:gd name="T53" fmla="*/ 221 h 252"/>
                <a:gd name="T54" fmla="*/ 57 w 257"/>
                <a:gd name="T55" fmla="*/ 218 h 252"/>
                <a:gd name="T56" fmla="*/ 15 w 257"/>
                <a:gd name="T57" fmla="*/ 118 h 252"/>
                <a:gd name="T58" fmla="*/ 11 w 257"/>
                <a:gd name="T59" fmla="*/ 73 h 252"/>
                <a:gd name="T60" fmla="*/ 42 w 257"/>
                <a:gd name="T61" fmla="*/ 15 h 252"/>
                <a:gd name="T62" fmla="*/ 72 w 257"/>
                <a:gd name="T63" fmla="*/ 14 h 252"/>
                <a:gd name="T64" fmla="*/ 85 w 257"/>
                <a:gd name="T65" fmla="*/ 21 h 252"/>
                <a:gd name="T66" fmla="*/ 92 w 257"/>
                <a:gd name="T67" fmla="*/ 26 h 252"/>
                <a:gd name="T68" fmla="*/ 113 w 257"/>
                <a:gd name="T69" fmla="*/ 58 h 252"/>
                <a:gd name="T70" fmla="*/ 175 w 257"/>
                <a:gd name="T71" fmla="*/ 81 h 252"/>
                <a:gd name="T72" fmla="*/ 165 w 257"/>
                <a:gd name="T73" fmla="*/ 71 h 252"/>
                <a:gd name="T74" fmla="*/ 155 w 257"/>
                <a:gd name="T75" fmla="*/ 65 h 252"/>
                <a:gd name="T76" fmla="*/ 185 w 257"/>
                <a:gd name="T77" fmla="*/ 52 h 252"/>
                <a:gd name="T78" fmla="*/ 231 w 257"/>
                <a:gd name="T79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7" h="252">
                  <a:moveTo>
                    <a:pt x="172" y="45"/>
                  </a:moveTo>
                  <a:cubicBezTo>
                    <a:pt x="168" y="47"/>
                    <a:pt x="163" y="49"/>
                    <a:pt x="159" y="51"/>
                  </a:cubicBezTo>
                  <a:cubicBezTo>
                    <a:pt x="162" y="40"/>
                    <a:pt x="166" y="29"/>
                    <a:pt x="172" y="18"/>
                  </a:cubicBezTo>
                  <a:cubicBezTo>
                    <a:pt x="172" y="18"/>
                    <a:pt x="172" y="18"/>
                    <a:pt x="172" y="18"/>
                  </a:cubicBezTo>
                  <a:cubicBezTo>
                    <a:pt x="173" y="17"/>
                    <a:pt x="173" y="15"/>
                    <a:pt x="172" y="14"/>
                  </a:cubicBezTo>
                  <a:cubicBezTo>
                    <a:pt x="171" y="12"/>
                    <a:pt x="169" y="11"/>
                    <a:pt x="167" y="11"/>
                  </a:cubicBezTo>
                  <a:cubicBezTo>
                    <a:pt x="164" y="12"/>
                    <a:pt x="162" y="13"/>
                    <a:pt x="160" y="14"/>
                  </a:cubicBezTo>
                  <a:cubicBezTo>
                    <a:pt x="157" y="15"/>
                    <a:pt x="155" y="16"/>
                    <a:pt x="153" y="18"/>
                  </a:cubicBezTo>
                  <a:cubicBezTo>
                    <a:pt x="143" y="27"/>
                    <a:pt x="139" y="41"/>
                    <a:pt x="139" y="56"/>
                  </a:cubicBezTo>
                  <a:cubicBezTo>
                    <a:pt x="124" y="44"/>
                    <a:pt x="110" y="29"/>
                    <a:pt x="94" y="18"/>
                  </a:cubicBezTo>
                  <a:cubicBezTo>
                    <a:pt x="91" y="16"/>
                    <a:pt x="88" y="14"/>
                    <a:pt x="85" y="12"/>
                  </a:cubicBezTo>
                  <a:cubicBezTo>
                    <a:pt x="82" y="10"/>
                    <a:pt x="78" y="9"/>
                    <a:pt x="75" y="7"/>
                  </a:cubicBezTo>
                  <a:cubicBezTo>
                    <a:pt x="56" y="0"/>
                    <a:pt x="42" y="4"/>
                    <a:pt x="31" y="14"/>
                  </a:cubicBezTo>
                  <a:cubicBezTo>
                    <a:pt x="30" y="15"/>
                    <a:pt x="28" y="17"/>
                    <a:pt x="27" y="18"/>
                  </a:cubicBezTo>
                  <a:cubicBezTo>
                    <a:pt x="17" y="29"/>
                    <a:pt x="11" y="44"/>
                    <a:pt x="6" y="59"/>
                  </a:cubicBezTo>
                  <a:cubicBezTo>
                    <a:pt x="0" y="75"/>
                    <a:pt x="1" y="95"/>
                    <a:pt x="3" y="114"/>
                  </a:cubicBezTo>
                  <a:cubicBezTo>
                    <a:pt x="4" y="115"/>
                    <a:pt x="4" y="117"/>
                    <a:pt x="4" y="118"/>
                  </a:cubicBezTo>
                  <a:cubicBezTo>
                    <a:pt x="7" y="135"/>
                    <a:pt x="11" y="151"/>
                    <a:pt x="16" y="165"/>
                  </a:cubicBezTo>
                  <a:cubicBezTo>
                    <a:pt x="21" y="180"/>
                    <a:pt x="29" y="200"/>
                    <a:pt x="41" y="214"/>
                  </a:cubicBezTo>
                  <a:cubicBezTo>
                    <a:pt x="42" y="215"/>
                    <a:pt x="43" y="217"/>
                    <a:pt x="44" y="218"/>
                  </a:cubicBezTo>
                  <a:cubicBezTo>
                    <a:pt x="52" y="226"/>
                    <a:pt x="60" y="231"/>
                    <a:pt x="71" y="232"/>
                  </a:cubicBezTo>
                  <a:cubicBezTo>
                    <a:pt x="76" y="233"/>
                    <a:pt x="80" y="233"/>
                    <a:pt x="85" y="232"/>
                  </a:cubicBezTo>
                  <a:cubicBezTo>
                    <a:pt x="86" y="231"/>
                    <a:pt x="88" y="231"/>
                    <a:pt x="89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6" y="228"/>
                    <a:pt x="100" y="221"/>
                    <a:pt x="104" y="229"/>
                  </a:cubicBezTo>
                  <a:cubicBezTo>
                    <a:pt x="111" y="241"/>
                    <a:pt x="123" y="247"/>
                    <a:pt x="136" y="248"/>
                  </a:cubicBezTo>
                  <a:cubicBezTo>
                    <a:pt x="153" y="250"/>
                    <a:pt x="170" y="241"/>
                    <a:pt x="185" y="228"/>
                  </a:cubicBezTo>
                  <a:cubicBezTo>
                    <a:pt x="186" y="227"/>
                    <a:pt x="188" y="226"/>
                    <a:pt x="189" y="225"/>
                  </a:cubicBezTo>
                  <a:cubicBezTo>
                    <a:pt x="191" y="222"/>
                    <a:pt x="194" y="220"/>
                    <a:pt x="196" y="218"/>
                  </a:cubicBezTo>
                  <a:cubicBezTo>
                    <a:pt x="197" y="217"/>
                    <a:pt x="199" y="215"/>
                    <a:pt x="200" y="214"/>
                  </a:cubicBezTo>
                  <a:cubicBezTo>
                    <a:pt x="207" y="206"/>
                    <a:pt x="214" y="198"/>
                    <a:pt x="219" y="191"/>
                  </a:cubicBezTo>
                  <a:cubicBezTo>
                    <a:pt x="235" y="170"/>
                    <a:pt x="251" y="145"/>
                    <a:pt x="255" y="118"/>
                  </a:cubicBezTo>
                  <a:cubicBezTo>
                    <a:pt x="256" y="117"/>
                    <a:pt x="256" y="115"/>
                    <a:pt x="256" y="114"/>
                  </a:cubicBezTo>
                  <a:cubicBezTo>
                    <a:pt x="257" y="105"/>
                    <a:pt x="257" y="96"/>
                    <a:pt x="255" y="87"/>
                  </a:cubicBezTo>
                  <a:cubicBezTo>
                    <a:pt x="248" y="51"/>
                    <a:pt x="221" y="37"/>
                    <a:pt x="189" y="41"/>
                  </a:cubicBezTo>
                  <a:cubicBezTo>
                    <a:pt x="188" y="42"/>
                    <a:pt x="186" y="42"/>
                    <a:pt x="185" y="42"/>
                  </a:cubicBezTo>
                  <a:cubicBezTo>
                    <a:pt x="181" y="43"/>
                    <a:pt x="176" y="44"/>
                    <a:pt x="172" y="45"/>
                  </a:cubicBezTo>
                  <a:close/>
                  <a:moveTo>
                    <a:pt x="148" y="51"/>
                  </a:moveTo>
                  <a:cubicBezTo>
                    <a:pt x="148" y="43"/>
                    <a:pt x="150" y="35"/>
                    <a:pt x="156" y="29"/>
                  </a:cubicBezTo>
                  <a:cubicBezTo>
                    <a:pt x="152" y="38"/>
                    <a:pt x="150" y="48"/>
                    <a:pt x="148" y="58"/>
                  </a:cubicBezTo>
                  <a:cubicBezTo>
                    <a:pt x="144" y="61"/>
                    <a:pt x="148" y="58"/>
                    <a:pt x="148" y="51"/>
                  </a:cubicBezTo>
                  <a:close/>
                  <a:moveTo>
                    <a:pt x="231" y="60"/>
                  </a:moveTo>
                  <a:cubicBezTo>
                    <a:pt x="248" y="73"/>
                    <a:pt x="251" y="94"/>
                    <a:pt x="247" y="114"/>
                  </a:cubicBezTo>
                  <a:cubicBezTo>
                    <a:pt x="247" y="115"/>
                    <a:pt x="247" y="117"/>
                    <a:pt x="246" y="118"/>
                  </a:cubicBezTo>
                  <a:cubicBezTo>
                    <a:pt x="244" y="131"/>
                    <a:pt x="239" y="143"/>
                    <a:pt x="234" y="153"/>
                  </a:cubicBezTo>
                  <a:cubicBezTo>
                    <a:pt x="226" y="167"/>
                    <a:pt x="209" y="192"/>
                    <a:pt x="189" y="212"/>
                  </a:cubicBezTo>
                  <a:cubicBezTo>
                    <a:pt x="187" y="214"/>
                    <a:pt x="185" y="216"/>
                    <a:pt x="182" y="218"/>
                  </a:cubicBezTo>
                  <a:cubicBezTo>
                    <a:pt x="156" y="241"/>
                    <a:pt x="126" y="252"/>
                    <a:pt x="108" y="218"/>
                  </a:cubicBezTo>
                  <a:cubicBezTo>
                    <a:pt x="107" y="217"/>
                    <a:pt x="107" y="217"/>
                    <a:pt x="106" y="216"/>
                  </a:cubicBezTo>
                  <a:cubicBezTo>
                    <a:pt x="106" y="215"/>
                    <a:pt x="105" y="214"/>
                    <a:pt x="104" y="214"/>
                  </a:cubicBezTo>
                  <a:cubicBezTo>
                    <a:pt x="103" y="214"/>
                    <a:pt x="102" y="214"/>
                    <a:pt x="102" y="214"/>
                  </a:cubicBezTo>
                  <a:cubicBezTo>
                    <a:pt x="101" y="214"/>
                    <a:pt x="101" y="214"/>
                    <a:pt x="101" y="214"/>
                  </a:cubicBezTo>
                  <a:cubicBezTo>
                    <a:pt x="99" y="216"/>
                    <a:pt x="97" y="217"/>
                    <a:pt x="95" y="218"/>
                  </a:cubicBezTo>
                  <a:cubicBezTo>
                    <a:pt x="93" y="219"/>
                    <a:pt x="91" y="220"/>
                    <a:pt x="89" y="221"/>
                  </a:cubicBezTo>
                  <a:cubicBezTo>
                    <a:pt x="88" y="222"/>
                    <a:pt x="86" y="222"/>
                    <a:pt x="85" y="223"/>
                  </a:cubicBezTo>
                  <a:cubicBezTo>
                    <a:pt x="75" y="226"/>
                    <a:pt x="65" y="224"/>
                    <a:pt x="57" y="218"/>
                  </a:cubicBezTo>
                  <a:cubicBezTo>
                    <a:pt x="56" y="217"/>
                    <a:pt x="54" y="215"/>
                    <a:pt x="52" y="214"/>
                  </a:cubicBezTo>
                  <a:cubicBezTo>
                    <a:pt x="32" y="195"/>
                    <a:pt x="20" y="153"/>
                    <a:pt x="15" y="118"/>
                  </a:cubicBezTo>
                  <a:cubicBezTo>
                    <a:pt x="14" y="117"/>
                    <a:pt x="14" y="115"/>
                    <a:pt x="14" y="114"/>
                  </a:cubicBezTo>
                  <a:cubicBezTo>
                    <a:pt x="12" y="97"/>
                    <a:pt x="11" y="83"/>
                    <a:pt x="11" y="73"/>
                  </a:cubicBezTo>
                  <a:cubicBezTo>
                    <a:pt x="13" y="54"/>
                    <a:pt x="22" y="31"/>
                    <a:pt x="37" y="18"/>
                  </a:cubicBezTo>
                  <a:cubicBezTo>
                    <a:pt x="39" y="17"/>
                    <a:pt x="40" y="16"/>
                    <a:pt x="42" y="15"/>
                  </a:cubicBezTo>
                  <a:cubicBezTo>
                    <a:pt x="42" y="14"/>
                    <a:pt x="42" y="14"/>
                    <a:pt x="43" y="14"/>
                  </a:cubicBezTo>
                  <a:cubicBezTo>
                    <a:pt x="52" y="8"/>
                    <a:pt x="62" y="10"/>
                    <a:pt x="72" y="14"/>
                  </a:cubicBezTo>
                  <a:cubicBezTo>
                    <a:pt x="74" y="15"/>
                    <a:pt x="77" y="17"/>
                    <a:pt x="80" y="18"/>
                  </a:cubicBezTo>
                  <a:cubicBezTo>
                    <a:pt x="81" y="19"/>
                    <a:pt x="83" y="20"/>
                    <a:pt x="85" y="21"/>
                  </a:cubicBezTo>
                  <a:cubicBezTo>
                    <a:pt x="86" y="22"/>
                    <a:pt x="88" y="23"/>
                    <a:pt x="89" y="24"/>
                  </a:cubicBezTo>
                  <a:cubicBezTo>
                    <a:pt x="90" y="25"/>
                    <a:pt x="91" y="25"/>
                    <a:pt x="92" y="26"/>
                  </a:cubicBezTo>
                  <a:cubicBezTo>
                    <a:pt x="107" y="36"/>
                    <a:pt x="122" y="51"/>
                    <a:pt x="138" y="63"/>
                  </a:cubicBezTo>
                  <a:cubicBezTo>
                    <a:pt x="130" y="61"/>
                    <a:pt x="122" y="59"/>
                    <a:pt x="113" y="58"/>
                  </a:cubicBezTo>
                  <a:cubicBezTo>
                    <a:pt x="110" y="58"/>
                    <a:pt x="110" y="62"/>
                    <a:pt x="113" y="63"/>
                  </a:cubicBezTo>
                  <a:cubicBezTo>
                    <a:pt x="133" y="69"/>
                    <a:pt x="153" y="80"/>
                    <a:pt x="175" y="81"/>
                  </a:cubicBezTo>
                  <a:cubicBezTo>
                    <a:pt x="179" y="81"/>
                    <a:pt x="179" y="75"/>
                    <a:pt x="176" y="74"/>
                  </a:cubicBezTo>
                  <a:cubicBezTo>
                    <a:pt x="172" y="73"/>
                    <a:pt x="168" y="72"/>
                    <a:pt x="165" y="71"/>
                  </a:cubicBezTo>
                  <a:cubicBezTo>
                    <a:pt x="161" y="69"/>
                    <a:pt x="158" y="68"/>
                    <a:pt x="155" y="66"/>
                  </a:cubicBezTo>
                  <a:cubicBezTo>
                    <a:pt x="155" y="66"/>
                    <a:pt x="155" y="66"/>
                    <a:pt x="155" y="65"/>
                  </a:cubicBezTo>
                  <a:cubicBezTo>
                    <a:pt x="162" y="63"/>
                    <a:pt x="168" y="58"/>
                    <a:pt x="175" y="55"/>
                  </a:cubicBezTo>
                  <a:cubicBezTo>
                    <a:pt x="178" y="54"/>
                    <a:pt x="181" y="53"/>
                    <a:pt x="185" y="52"/>
                  </a:cubicBezTo>
                  <a:cubicBezTo>
                    <a:pt x="186" y="52"/>
                    <a:pt x="188" y="51"/>
                    <a:pt x="189" y="51"/>
                  </a:cubicBezTo>
                  <a:cubicBezTo>
                    <a:pt x="204" y="48"/>
                    <a:pt x="219" y="50"/>
                    <a:pt x="23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3782" y="1723"/>
              <a:ext cx="146" cy="208"/>
            </a:xfrm>
            <a:custGeom>
              <a:avLst/>
              <a:gdLst>
                <a:gd name="T0" fmla="*/ 2 w 61"/>
                <a:gd name="T1" fmla="*/ 83 h 87"/>
                <a:gd name="T2" fmla="*/ 5 w 61"/>
                <a:gd name="T3" fmla="*/ 86 h 87"/>
                <a:gd name="T4" fmla="*/ 31 w 61"/>
                <a:gd name="T5" fmla="*/ 60 h 87"/>
                <a:gd name="T6" fmla="*/ 35 w 61"/>
                <a:gd name="T7" fmla="*/ 55 h 87"/>
                <a:gd name="T8" fmla="*/ 36 w 61"/>
                <a:gd name="T9" fmla="*/ 53 h 87"/>
                <a:gd name="T10" fmla="*/ 60 w 61"/>
                <a:gd name="T11" fmla="*/ 2 h 87"/>
                <a:gd name="T12" fmla="*/ 57 w 61"/>
                <a:gd name="T13" fmla="*/ 2 h 87"/>
                <a:gd name="T14" fmla="*/ 35 w 61"/>
                <a:gd name="T15" fmla="*/ 43 h 87"/>
                <a:gd name="T16" fmla="*/ 33 w 61"/>
                <a:gd name="T17" fmla="*/ 45 h 87"/>
                <a:gd name="T18" fmla="*/ 31 w 61"/>
                <a:gd name="T19" fmla="*/ 48 h 87"/>
                <a:gd name="T20" fmla="*/ 2 w 61"/>
                <a:gd name="T21" fmla="*/ 8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87">
                  <a:moveTo>
                    <a:pt x="2" y="83"/>
                  </a:moveTo>
                  <a:cubicBezTo>
                    <a:pt x="0" y="85"/>
                    <a:pt x="3" y="87"/>
                    <a:pt x="5" y="86"/>
                  </a:cubicBezTo>
                  <a:cubicBezTo>
                    <a:pt x="16" y="81"/>
                    <a:pt x="24" y="71"/>
                    <a:pt x="31" y="60"/>
                  </a:cubicBezTo>
                  <a:cubicBezTo>
                    <a:pt x="32" y="58"/>
                    <a:pt x="34" y="57"/>
                    <a:pt x="35" y="55"/>
                  </a:cubicBezTo>
                  <a:cubicBezTo>
                    <a:pt x="35" y="54"/>
                    <a:pt x="36" y="54"/>
                    <a:pt x="36" y="53"/>
                  </a:cubicBezTo>
                  <a:cubicBezTo>
                    <a:pt x="47" y="38"/>
                    <a:pt x="54" y="20"/>
                    <a:pt x="60" y="2"/>
                  </a:cubicBezTo>
                  <a:cubicBezTo>
                    <a:pt x="61" y="0"/>
                    <a:pt x="58" y="0"/>
                    <a:pt x="57" y="2"/>
                  </a:cubicBezTo>
                  <a:cubicBezTo>
                    <a:pt x="51" y="16"/>
                    <a:pt x="44" y="29"/>
                    <a:pt x="35" y="43"/>
                  </a:cubicBezTo>
                  <a:cubicBezTo>
                    <a:pt x="34" y="43"/>
                    <a:pt x="34" y="44"/>
                    <a:pt x="33" y="45"/>
                  </a:cubicBezTo>
                  <a:cubicBezTo>
                    <a:pt x="33" y="46"/>
                    <a:pt x="32" y="47"/>
                    <a:pt x="31" y="48"/>
                  </a:cubicBezTo>
                  <a:cubicBezTo>
                    <a:pt x="22" y="60"/>
                    <a:pt x="9" y="70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81" y="1536"/>
              <a:ext cx="31" cy="165"/>
            </a:xfrm>
            <a:custGeom>
              <a:avLst/>
              <a:gdLst>
                <a:gd name="T0" fmla="*/ 12 w 13"/>
                <a:gd name="T1" fmla="*/ 66 h 69"/>
                <a:gd name="T2" fmla="*/ 10 w 13"/>
                <a:gd name="T3" fmla="*/ 34 h 69"/>
                <a:gd name="T4" fmla="*/ 8 w 13"/>
                <a:gd name="T5" fmla="*/ 1 h 69"/>
                <a:gd name="T6" fmla="*/ 5 w 13"/>
                <a:gd name="T7" fmla="*/ 1 h 69"/>
                <a:gd name="T8" fmla="*/ 9 w 13"/>
                <a:gd name="T9" fmla="*/ 67 h 69"/>
                <a:gd name="T10" fmla="*/ 12 w 13"/>
                <a:gd name="T11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69">
                  <a:moveTo>
                    <a:pt x="12" y="66"/>
                  </a:moveTo>
                  <a:cubicBezTo>
                    <a:pt x="13" y="56"/>
                    <a:pt x="10" y="44"/>
                    <a:pt x="10" y="34"/>
                  </a:cubicBezTo>
                  <a:cubicBezTo>
                    <a:pt x="9" y="23"/>
                    <a:pt x="8" y="12"/>
                    <a:pt x="8" y="1"/>
                  </a:cubicBezTo>
                  <a:cubicBezTo>
                    <a:pt x="8" y="0"/>
                    <a:pt x="5" y="0"/>
                    <a:pt x="5" y="1"/>
                  </a:cubicBezTo>
                  <a:cubicBezTo>
                    <a:pt x="4" y="21"/>
                    <a:pt x="0" y="48"/>
                    <a:pt x="9" y="67"/>
                  </a:cubicBezTo>
                  <a:cubicBezTo>
                    <a:pt x="9" y="69"/>
                    <a:pt x="11" y="68"/>
                    <a:pt x="1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531" y="1555"/>
              <a:ext cx="36" cy="146"/>
            </a:xfrm>
            <a:custGeom>
              <a:avLst/>
              <a:gdLst>
                <a:gd name="T0" fmla="*/ 0 w 15"/>
                <a:gd name="T1" fmla="*/ 4 h 61"/>
                <a:gd name="T2" fmla="*/ 8 w 15"/>
                <a:gd name="T3" fmla="*/ 59 h 61"/>
                <a:gd name="T4" fmla="*/ 11 w 15"/>
                <a:gd name="T5" fmla="*/ 59 h 61"/>
                <a:gd name="T6" fmla="*/ 5 w 15"/>
                <a:gd name="T7" fmla="*/ 3 h 61"/>
                <a:gd name="T8" fmla="*/ 0 w 15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">
                  <a:moveTo>
                    <a:pt x="0" y="4"/>
                  </a:moveTo>
                  <a:cubicBezTo>
                    <a:pt x="2" y="22"/>
                    <a:pt x="4" y="41"/>
                    <a:pt x="8" y="59"/>
                  </a:cubicBezTo>
                  <a:cubicBezTo>
                    <a:pt x="8" y="61"/>
                    <a:pt x="11" y="61"/>
                    <a:pt x="11" y="59"/>
                  </a:cubicBezTo>
                  <a:cubicBezTo>
                    <a:pt x="15" y="41"/>
                    <a:pt x="10" y="20"/>
                    <a:pt x="5" y="3"/>
                  </a:cubicBezTo>
                  <a:cubicBezTo>
                    <a:pt x="4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002" y="1505"/>
              <a:ext cx="72" cy="81"/>
            </a:xfrm>
            <a:custGeom>
              <a:avLst/>
              <a:gdLst>
                <a:gd name="T0" fmla="*/ 28 w 30"/>
                <a:gd name="T1" fmla="*/ 33 h 34"/>
                <a:gd name="T2" fmla="*/ 29 w 30"/>
                <a:gd name="T3" fmla="*/ 30 h 34"/>
                <a:gd name="T4" fmla="*/ 7 w 30"/>
                <a:gd name="T5" fmla="*/ 3 h 34"/>
                <a:gd name="T6" fmla="*/ 1 w 30"/>
                <a:gd name="T7" fmla="*/ 5 h 34"/>
                <a:gd name="T8" fmla="*/ 28 w 30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28" y="33"/>
                  </a:moveTo>
                  <a:cubicBezTo>
                    <a:pt x="29" y="34"/>
                    <a:pt x="30" y="31"/>
                    <a:pt x="29" y="30"/>
                  </a:cubicBezTo>
                  <a:cubicBezTo>
                    <a:pt x="21" y="21"/>
                    <a:pt x="11" y="15"/>
                    <a:pt x="7" y="3"/>
                  </a:cubicBezTo>
                  <a:cubicBezTo>
                    <a:pt x="6" y="0"/>
                    <a:pt x="0" y="1"/>
                    <a:pt x="1" y="5"/>
                  </a:cubicBezTo>
                  <a:cubicBezTo>
                    <a:pt x="6" y="17"/>
                    <a:pt x="16" y="28"/>
                    <a:pt x="2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113" name="Freeform 16"/>
          <p:cNvSpPr/>
          <p:nvPr/>
        </p:nvSpPr>
        <p:spPr bwMode="auto">
          <a:xfrm>
            <a:off x="981635" y="2499655"/>
            <a:ext cx="2854631" cy="713750"/>
          </a:xfrm>
          <a:custGeom>
            <a:avLst/>
            <a:gdLst/>
            <a:ahLst/>
            <a:cxnLst>
              <a:cxn ang="0">
                <a:pos x="408" y="5"/>
              </a:cxn>
              <a:cxn ang="0">
                <a:pos x="408" y="0"/>
              </a:cxn>
              <a:cxn ang="0">
                <a:pos x="407" y="5"/>
              </a:cxn>
              <a:cxn ang="0">
                <a:pos x="357" y="4"/>
              </a:cxn>
              <a:cxn ang="0">
                <a:pos x="210" y="12"/>
              </a:cxn>
              <a:cxn ang="0">
                <a:pos x="159" y="15"/>
              </a:cxn>
              <a:cxn ang="0">
                <a:pos x="107" y="19"/>
              </a:cxn>
              <a:cxn ang="0">
                <a:pos x="57" y="25"/>
              </a:cxn>
              <a:cxn ang="0">
                <a:pos x="22" y="30"/>
              </a:cxn>
              <a:cxn ang="0">
                <a:pos x="0" y="27"/>
              </a:cxn>
              <a:cxn ang="0">
                <a:pos x="6" y="31"/>
              </a:cxn>
              <a:cxn ang="0">
                <a:pos x="15" y="33"/>
              </a:cxn>
              <a:cxn ang="0">
                <a:pos x="39" y="30"/>
              </a:cxn>
              <a:cxn ang="0">
                <a:pos x="90" y="25"/>
              </a:cxn>
              <a:cxn ang="0">
                <a:pos x="129" y="20"/>
              </a:cxn>
              <a:cxn ang="0">
                <a:pos x="170" y="20"/>
              </a:cxn>
              <a:cxn ang="0">
                <a:pos x="250" y="14"/>
              </a:cxn>
              <a:cxn ang="0">
                <a:pos x="381" y="9"/>
              </a:cxn>
              <a:cxn ang="0">
                <a:pos x="406" y="41"/>
              </a:cxn>
              <a:cxn ang="0">
                <a:pos x="407" y="103"/>
              </a:cxn>
              <a:cxn ang="0">
                <a:pos x="406" y="175"/>
              </a:cxn>
              <a:cxn ang="0">
                <a:pos x="361" y="176"/>
              </a:cxn>
              <a:cxn ang="0">
                <a:pos x="316" y="181"/>
              </a:cxn>
              <a:cxn ang="0">
                <a:pos x="233" y="183"/>
              </a:cxn>
              <a:cxn ang="0">
                <a:pos x="180" y="181"/>
              </a:cxn>
              <a:cxn ang="0">
                <a:pos x="103" y="186"/>
              </a:cxn>
              <a:cxn ang="0">
                <a:pos x="42" y="186"/>
              </a:cxn>
              <a:cxn ang="0">
                <a:pos x="15" y="186"/>
              </a:cxn>
              <a:cxn ang="0">
                <a:pos x="15" y="177"/>
              </a:cxn>
              <a:cxn ang="0">
                <a:pos x="13" y="150"/>
              </a:cxn>
              <a:cxn ang="0">
                <a:pos x="12" y="62"/>
              </a:cxn>
              <a:cxn ang="0">
                <a:pos x="12" y="40"/>
              </a:cxn>
              <a:cxn ang="0">
                <a:pos x="8" y="33"/>
              </a:cxn>
              <a:cxn ang="0">
                <a:pos x="8" y="44"/>
              </a:cxn>
              <a:cxn ang="0">
                <a:pos x="8" y="74"/>
              </a:cxn>
              <a:cxn ang="0">
                <a:pos x="8" y="150"/>
              </a:cxn>
              <a:cxn ang="0">
                <a:pos x="11" y="187"/>
              </a:cxn>
              <a:cxn ang="0">
                <a:pos x="2" y="190"/>
              </a:cxn>
              <a:cxn ang="0">
                <a:pos x="11" y="188"/>
              </a:cxn>
              <a:cxn ang="0">
                <a:pos x="11" y="190"/>
              </a:cxn>
              <a:cxn ang="0">
                <a:pos x="13" y="188"/>
              </a:cxn>
              <a:cxn ang="0">
                <a:pos x="56" y="190"/>
              </a:cxn>
              <a:cxn ang="0">
                <a:pos x="106" y="188"/>
              </a:cxn>
              <a:cxn ang="0">
                <a:pos x="187" y="187"/>
              </a:cxn>
              <a:cxn ang="0">
                <a:pos x="238" y="188"/>
              </a:cxn>
              <a:cxn ang="0">
                <a:pos x="313" y="186"/>
              </a:cxn>
              <a:cxn ang="0">
                <a:pos x="363" y="181"/>
              </a:cxn>
              <a:cxn ang="0">
                <a:pos x="406" y="180"/>
              </a:cxn>
              <a:cxn ang="0">
                <a:pos x="406" y="192"/>
              </a:cxn>
              <a:cxn ang="0">
                <a:pos x="408" y="190"/>
              </a:cxn>
              <a:cxn ang="0">
                <a:pos x="408" y="180"/>
              </a:cxn>
              <a:cxn ang="0">
                <a:pos x="412" y="179"/>
              </a:cxn>
              <a:cxn ang="0">
                <a:pos x="414" y="175"/>
              </a:cxn>
              <a:cxn ang="0">
                <a:pos x="412" y="173"/>
              </a:cxn>
              <a:cxn ang="0">
                <a:pos x="408" y="175"/>
              </a:cxn>
              <a:cxn ang="0">
                <a:pos x="408" y="75"/>
              </a:cxn>
              <a:cxn ang="0">
                <a:pos x="408" y="11"/>
              </a:cxn>
              <a:cxn ang="0">
                <a:pos x="417" y="11"/>
              </a:cxn>
              <a:cxn ang="0">
                <a:pos x="421" y="7"/>
              </a:cxn>
            </a:cxnLst>
            <a:rect l="0" t="0" r="r" b="b"/>
            <a:pathLst>
              <a:path w="421" h="192">
                <a:moveTo>
                  <a:pt x="419" y="7"/>
                </a:moveTo>
                <a:lnTo>
                  <a:pt x="419" y="7"/>
                </a:lnTo>
                <a:lnTo>
                  <a:pt x="408" y="5"/>
                </a:lnTo>
                <a:lnTo>
                  <a:pt x="408" y="5"/>
                </a:lnTo>
                <a:lnTo>
                  <a:pt x="408" y="0"/>
                </a:lnTo>
                <a:lnTo>
                  <a:pt x="408" y="0"/>
                </a:lnTo>
                <a:lnTo>
                  <a:pt x="407" y="1"/>
                </a:lnTo>
                <a:lnTo>
                  <a:pt x="407" y="1"/>
                </a:lnTo>
                <a:lnTo>
                  <a:pt x="407" y="5"/>
                </a:lnTo>
                <a:lnTo>
                  <a:pt x="407" y="5"/>
                </a:lnTo>
                <a:lnTo>
                  <a:pt x="382" y="4"/>
                </a:lnTo>
                <a:lnTo>
                  <a:pt x="357" y="4"/>
                </a:lnTo>
                <a:lnTo>
                  <a:pt x="309" y="5"/>
                </a:lnTo>
                <a:lnTo>
                  <a:pt x="260" y="8"/>
                </a:lnTo>
                <a:lnTo>
                  <a:pt x="210" y="12"/>
                </a:lnTo>
                <a:lnTo>
                  <a:pt x="210" y="12"/>
                </a:lnTo>
                <a:lnTo>
                  <a:pt x="185" y="15"/>
                </a:lnTo>
                <a:lnTo>
                  <a:pt x="159" y="15"/>
                </a:lnTo>
                <a:lnTo>
                  <a:pt x="133" y="16"/>
                </a:lnTo>
                <a:lnTo>
                  <a:pt x="107" y="19"/>
                </a:lnTo>
                <a:lnTo>
                  <a:pt x="107" y="19"/>
                </a:lnTo>
                <a:lnTo>
                  <a:pt x="82" y="22"/>
                </a:lnTo>
                <a:lnTo>
                  <a:pt x="57" y="25"/>
                </a:lnTo>
                <a:lnTo>
                  <a:pt x="57" y="25"/>
                </a:lnTo>
                <a:lnTo>
                  <a:pt x="30" y="29"/>
                </a:lnTo>
                <a:lnTo>
                  <a:pt x="30" y="29"/>
                </a:lnTo>
                <a:lnTo>
                  <a:pt x="22" y="30"/>
                </a:lnTo>
                <a:lnTo>
                  <a:pt x="15" y="30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6" y="31"/>
                </a:lnTo>
                <a:lnTo>
                  <a:pt x="11" y="33"/>
                </a:lnTo>
                <a:lnTo>
                  <a:pt x="15" y="33"/>
                </a:lnTo>
                <a:lnTo>
                  <a:pt x="15" y="33"/>
                </a:lnTo>
                <a:lnTo>
                  <a:pt x="27" y="31"/>
                </a:lnTo>
                <a:lnTo>
                  <a:pt x="39" y="30"/>
                </a:lnTo>
                <a:lnTo>
                  <a:pt x="39" y="30"/>
                </a:lnTo>
                <a:lnTo>
                  <a:pt x="66" y="26"/>
                </a:lnTo>
                <a:lnTo>
                  <a:pt x="90" y="25"/>
                </a:lnTo>
                <a:lnTo>
                  <a:pt x="90" y="25"/>
                </a:lnTo>
                <a:lnTo>
                  <a:pt x="104" y="23"/>
                </a:lnTo>
                <a:lnTo>
                  <a:pt x="117" y="22"/>
                </a:lnTo>
                <a:lnTo>
                  <a:pt x="129" y="20"/>
                </a:lnTo>
                <a:lnTo>
                  <a:pt x="143" y="19"/>
                </a:lnTo>
                <a:lnTo>
                  <a:pt x="143" y="19"/>
                </a:lnTo>
                <a:lnTo>
                  <a:pt x="170" y="20"/>
                </a:lnTo>
                <a:lnTo>
                  <a:pt x="198" y="19"/>
                </a:lnTo>
                <a:lnTo>
                  <a:pt x="198" y="19"/>
                </a:lnTo>
                <a:lnTo>
                  <a:pt x="250" y="14"/>
                </a:lnTo>
                <a:lnTo>
                  <a:pt x="302" y="9"/>
                </a:lnTo>
                <a:lnTo>
                  <a:pt x="355" y="8"/>
                </a:lnTo>
                <a:lnTo>
                  <a:pt x="381" y="9"/>
                </a:lnTo>
                <a:lnTo>
                  <a:pt x="407" y="11"/>
                </a:lnTo>
                <a:lnTo>
                  <a:pt x="407" y="11"/>
                </a:lnTo>
                <a:lnTo>
                  <a:pt x="406" y="41"/>
                </a:lnTo>
                <a:lnTo>
                  <a:pt x="406" y="73"/>
                </a:lnTo>
                <a:lnTo>
                  <a:pt x="406" y="73"/>
                </a:lnTo>
                <a:lnTo>
                  <a:pt x="407" y="103"/>
                </a:lnTo>
                <a:lnTo>
                  <a:pt x="407" y="133"/>
                </a:lnTo>
                <a:lnTo>
                  <a:pt x="407" y="133"/>
                </a:lnTo>
                <a:lnTo>
                  <a:pt x="406" y="175"/>
                </a:lnTo>
                <a:lnTo>
                  <a:pt x="406" y="175"/>
                </a:lnTo>
                <a:lnTo>
                  <a:pt x="361" y="176"/>
                </a:lnTo>
                <a:lnTo>
                  <a:pt x="361" y="176"/>
                </a:lnTo>
                <a:lnTo>
                  <a:pt x="338" y="179"/>
                </a:lnTo>
                <a:lnTo>
                  <a:pt x="316" y="181"/>
                </a:lnTo>
                <a:lnTo>
                  <a:pt x="316" y="181"/>
                </a:lnTo>
                <a:lnTo>
                  <a:pt x="289" y="183"/>
                </a:lnTo>
                <a:lnTo>
                  <a:pt x="261" y="183"/>
                </a:lnTo>
                <a:lnTo>
                  <a:pt x="233" y="183"/>
                </a:lnTo>
                <a:lnTo>
                  <a:pt x="206" y="181"/>
                </a:lnTo>
                <a:lnTo>
                  <a:pt x="206" y="181"/>
                </a:lnTo>
                <a:lnTo>
                  <a:pt x="180" y="181"/>
                </a:lnTo>
                <a:lnTo>
                  <a:pt x="155" y="181"/>
                </a:lnTo>
                <a:lnTo>
                  <a:pt x="103" y="186"/>
                </a:lnTo>
                <a:lnTo>
                  <a:pt x="103" y="186"/>
                </a:lnTo>
                <a:lnTo>
                  <a:pt x="72" y="186"/>
                </a:lnTo>
                <a:lnTo>
                  <a:pt x="42" y="186"/>
                </a:lnTo>
                <a:lnTo>
                  <a:pt x="42" y="186"/>
                </a:lnTo>
                <a:lnTo>
                  <a:pt x="28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77"/>
                </a:lnTo>
                <a:lnTo>
                  <a:pt x="15" y="168"/>
                </a:lnTo>
                <a:lnTo>
                  <a:pt x="13" y="150"/>
                </a:lnTo>
                <a:lnTo>
                  <a:pt x="13" y="150"/>
                </a:lnTo>
                <a:lnTo>
                  <a:pt x="13" y="103"/>
                </a:lnTo>
                <a:lnTo>
                  <a:pt x="13" y="103"/>
                </a:lnTo>
                <a:lnTo>
                  <a:pt x="12" y="62"/>
                </a:lnTo>
                <a:lnTo>
                  <a:pt x="12" y="62"/>
                </a:lnTo>
                <a:lnTo>
                  <a:pt x="12" y="47"/>
                </a:lnTo>
                <a:lnTo>
                  <a:pt x="12" y="40"/>
                </a:lnTo>
                <a:lnTo>
                  <a:pt x="9" y="33"/>
                </a:lnTo>
                <a:lnTo>
                  <a:pt x="9" y="33"/>
                </a:lnTo>
                <a:lnTo>
                  <a:pt x="8" y="33"/>
                </a:lnTo>
                <a:lnTo>
                  <a:pt x="8" y="34"/>
                </a:lnTo>
                <a:lnTo>
                  <a:pt x="8" y="34"/>
                </a:lnTo>
                <a:lnTo>
                  <a:pt x="8" y="44"/>
                </a:lnTo>
                <a:lnTo>
                  <a:pt x="8" y="53"/>
                </a:lnTo>
                <a:lnTo>
                  <a:pt x="8" y="74"/>
                </a:lnTo>
                <a:lnTo>
                  <a:pt x="8" y="74"/>
                </a:lnTo>
                <a:lnTo>
                  <a:pt x="8" y="113"/>
                </a:lnTo>
                <a:lnTo>
                  <a:pt x="8" y="113"/>
                </a:lnTo>
                <a:lnTo>
                  <a:pt x="8" y="150"/>
                </a:lnTo>
                <a:lnTo>
                  <a:pt x="8" y="169"/>
                </a:lnTo>
                <a:lnTo>
                  <a:pt x="11" y="187"/>
                </a:lnTo>
                <a:lnTo>
                  <a:pt x="11" y="187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11" y="188"/>
                </a:lnTo>
                <a:lnTo>
                  <a:pt x="11" y="188"/>
                </a:lnTo>
                <a:lnTo>
                  <a:pt x="11" y="190"/>
                </a:lnTo>
                <a:lnTo>
                  <a:pt x="11" y="190"/>
                </a:lnTo>
                <a:lnTo>
                  <a:pt x="11" y="190"/>
                </a:lnTo>
                <a:lnTo>
                  <a:pt x="12" y="190"/>
                </a:lnTo>
                <a:lnTo>
                  <a:pt x="13" y="188"/>
                </a:lnTo>
                <a:lnTo>
                  <a:pt x="13" y="188"/>
                </a:lnTo>
                <a:lnTo>
                  <a:pt x="30" y="190"/>
                </a:lnTo>
                <a:lnTo>
                  <a:pt x="30" y="190"/>
                </a:lnTo>
                <a:lnTo>
                  <a:pt x="56" y="190"/>
                </a:lnTo>
                <a:lnTo>
                  <a:pt x="56" y="190"/>
                </a:lnTo>
                <a:lnTo>
                  <a:pt x="81" y="190"/>
                </a:lnTo>
                <a:lnTo>
                  <a:pt x="106" y="188"/>
                </a:lnTo>
                <a:lnTo>
                  <a:pt x="106" y="188"/>
                </a:lnTo>
                <a:lnTo>
                  <a:pt x="159" y="187"/>
                </a:lnTo>
                <a:lnTo>
                  <a:pt x="187" y="187"/>
                </a:lnTo>
                <a:lnTo>
                  <a:pt x="213" y="187"/>
                </a:lnTo>
                <a:lnTo>
                  <a:pt x="213" y="187"/>
                </a:lnTo>
                <a:lnTo>
                  <a:pt x="238" y="188"/>
                </a:lnTo>
                <a:lnTo>
                  <a:pt x="264" y="188"/>
                </a:lnTo>
                <a:lnTo>
                  <a:pt x="313" y="186"/>
                </a:lnTo>
                <a:lnTo>
                  <a:pt x="313" y="186"/>
                </a:lnTo>
                <a:lnTo>
                  <a:pt x="338" y="184"/>
                </a:lnTo>
                <a:lnTo>
                  <a:pt x="363" y="181"/>
                </a:lnTo>
                <a:lnTo>
                  <a:pt x="363" y="181"/>
                </a:lnTo>
                <a:lnTo>
                  <a:pt x="374" y="180"/>
                </a:lnTo>
                <a:lnTo>
                  <a:pt x="383" y="180"/>
                </a:lnTo>
                <a:lnTo>
                  <a:pt x="406" y="180"/>
                </a:lnTo>
                <a:lnTo>
                  <a:pt x="406" y="180"/>
                </a:lnTo>
                <a:lnTo>
                  <a:pt x="406" y="192"/>
                </a:lnTo>
                <a:lnTo>
                  <a:pt x="406" y="192"/>
                </a:lnTo>
                <a:lnTo>
                  <a:pt x="406" y="192"/>
                </a:lnTo>
                <a:lnTo>
                  <a:pt x="407" y="192"/>
                </a:lnTo>
                <a:lnTo>
                  <a:pt x="408" y="190"/>
                </a:lnTo>
                <a:lnTo>
                  <a:pt x="408" y="190"/>
                </a:lnTo>
                <a:lnTo>
                  <a:pt x="408" y="180"/>
                </a:lnTo>
                <a:lnTo>
                  <a:pt x="408" y="180"/>
                </a:lnTo>
                <a:lnTo>
                  <a:pt x="410" y="180"/>
                </a:lnTo>
                <a:lnTo>
                  <a:pt x="410" y="180"/>
                </a:lnTo>
                <a:lnTo>
                  <a:pt x="412" y="179"/>
                </a:lnTo>
                <a:lnTo>
                  <a:pt x="414" y="176"/>
                </a:lnTo>
                <a:lnTo>
                  <a:pt x="414" y="176"/>
                </a:lnTo>
                <a:lnTo>
                  <a:pt x="414" y="175"/>
                </a:lnTo>
                <a:lnTo>
                  <a:pt x="414" y="175"/>
                </a:lnTo>
                <a:lnTo>
                  <a:pt x="412" y="173"/>
                </a:lnTo>
                <a:lnTo>
                  <a:pt x="412" y="173"/>
                </a:lnTo>
                <a:lnTo>
                  <a:pt x="410" y="175"/>
                </a:lnTo>
                <a:lnTo>
                  <a:pt x="410" y="175"/>
                </a:lnTo>
                <a:lnTo>
                  <a:pt x="408" y="175"/>
                </a:lnTo>
                <a:lnTo>
                  <a:pt x="408" y="175"/>
                </a:lnTo>
                <a:lnTo>
                  <a:pt x="410" y="125"/>
                </a:lnTo>
                <a:lnTo>
                  <a:pt x="408" y="75"/>
                </a:lnTo>
                <a:lnTo>
                  <a:pt x="408" y="75"/>
                </a:lnTo>
                <a:lnTo>
                  <a:pt x="408" y="42"/>
                </a:lnTo>
                <a:lnTo>
                  <a:pt x="408" y="11"/>
                </a:lnTo>
                <a:lnTo>
                  <a:pt x="408" y="11"/>
                </a:lnTo>
                <a:lnTo>
                  <a:pt x="417" y="11"/>
                </a:lnTo>
                <a:lnTo>
                  <a:pt x="417" y="11"/>
                </a:lnTo>
                <a:lnTo>
                  <a:pt x="418" y="11"/>
                </a:lnTo>
                <a:lnTo>
                  <a:pt x="419" y="9"/>
                </a:lnTo>
                <a:lnTo>
                  <a:pt x="421" y="7"/>
                </a:lnTo>
                <a:lnTo>
                  <a:pt x="419" y="7"/>
                </a:lnTo>
                <a:lnTo>
                  <a:pt x="419" y="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24" tIns="45713" rIns="91424" bIns="45713" numCol="1" anchor="t" anchorCtr="0" compatLnSpc="1"/>
          <a:lstStyle/>
          <a:p>
            <a:pPr defTabSz="914224"/>
            <a:endParaRPr lang="zh-CN" altLang="en-US" sz="1866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16" name="Rectangle 47"/>
          <p:cNvSpPr/>
          <p:nvPr/>
        </p:nvSpPr>
        <p:spPr>
          <a:xfrm>
            <a:off x="1897677" y="2684056"/>
            <a:ext cx="939360" cy="4307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914224"/>
            <a:r>
              <a:rPr lang="zh-CN" altLang="en-US" sz="27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阶段</a:t>
            </a:r>
            <a:r>
              <a:rPr lang="en-US" altLang="zh-CN" sz="27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1</a:t>
            </a:r>
            <a:endParaRPr lang="zh-CN" altLang="en-US" sz="27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19" name="文本框 7"/>
          <p:cNvSpPr txBox="1">
            <a:spLocks noChangeArrowheads="1"/>
          </p:cNvSpPr>
          <p:nvPr/>
        </p:nvSpPr>
        <p:spPr bwMode="auto">
          <a:xfrm>
            <a:off x="1250460" y="3383480"/>
            <a:ext cx="2483619" cy="92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1943</a:t>
            </a:r>
            <a:r>
              <a:rPr lang="zh-CN" altLang="en-US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年，加权和经过一个阈值函数</a:t>
            </a:r>
            <a:endParaRPr lang="en-US" altLang="zh-CN" sz="18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1958</a:t>
            </a:r>
            <a:r>
              <a:rPr lang="zh-CN" altLang="en-US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年，感知机</a:t>
            </a:r>
            <a:endParaRPr lang="zh-CN" altLang="en-US" sz="1800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761642" y="1020834"/>
            <a:ext cx="1447900" cy="1325223"/>
            <a:chOff x="3414" y="1435"/>
            <a:chExt cx="660" cy="604"/>
          </a:xfrm>
          <a:solidFill>
            <a:srgbClr val="92D050"/>
          </a:solidFill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3414" y="1435"/>
              <a:ext cx="615" cy="604"/>
            </a:xfrm>
            <a:custGeom>
              <a:avLst/>
              <a:gdLst>
                <a:gd name="T0" fmla="*/ 159 w 257"/>
                <a:gd name="T1" fmla="*/ 51 h 252"/>
                <a:gd name="T2" fmla="*/ 172 w 257"/>
                <a:gd name="T3" fmla="*/ 18 h 252"/>
                <a:gd name="T4" fmla="*/ 167 w 257"/>
                <a:gd name="T5" fmla="*/ 11 h 252"/>
                <a:gd name="T6" fmla="*/ 153 w 257"/>
                <a:gd name="T7" fmla="*/ 18 h 252"/>
                <a:gd name="T8" fmla="*/ 94 w 257"/>
                <a:gd name="T9" fmla="*/ 18 h 252"/>
                <a:gd name="T10" fmla="*/ 75 w 257"/>
                <a:gd name="T11" fmla="*/ 7 h 252"/>
                <a:gd name="T12" fmla="*/ 27 w 257"/>
                <a:gd name="T13" fmla="*/ 18 h 252"/>
                <a:gd name="T14" fmla="*/ 3 w 257"/>
                <a:gd name="T15" fmla="*/ 114 h 252"/>
                <a:gd name="T16" fmla="*/ 16 w 257"/>
                <a:gd name="T17" fmla="*/ 165 h 252"/>
                <a:gd name="T18" fmla="*/ 44 w 257"/>
                <a:gd name="T19" fmla="*/ 218 h 252"/>
                <a:gd name="T20" fmla="*/ 85 w 257"/>
                <a:gd name="T21" fmla="*/ 232 h 252"/>
                <a:gd name="T22" fmla="*/ 89 w 257"/>
                <a:gd name="T23" fmla="*/ 230 h 252"/>
                <a:gd name="T24" fmla="*/ 136 w 257"/>
                <a:gd name="T25" fmla="*/ 248 h 252"/>
                <a:gd name="T26" fmla="*/ 189 w 257"/>
                <a:gd name="T27" fmla="*/ 225 h 252"/>
                <a:gd name="T28" fmla="*/ 200 w 257"/>
                <a:gd name="T29" fmla="*/ 214 h 252"/>
                <a:gd name="T30" fmla="*/ 255 w 257"/>
                <a:gd name="T31" fmla="*/ 118 h 252"/>
                <a:gd name="T32" fmla="*/ 255 w 257"/>
                <a:gd name="T33" fmla="*/ 87 h 252"/>
                <a:gd name="T34" fmla="*/ 185 w 257"/>
                <a:gd name="T35" fmla="*/ 42 h 252"/>
                <a:gd name="T36" fmla="*/ 148 w 257"/>
                <a:gd name="T37" fmla="*/ 51 h 252"/>
                <a:gd name="T38" fmla="*/ 148 w 257"/>
                <a:gd name="T39" fmla="*/ 58 h 252"/>
                <a:gd name="T40" fmla="*/ 231 w 257"/>
                <a:gd name="T41" fmla="*/ 60 h 252"/>
                <a:gd name="T42" fmla="*/ 246 w 257"/>
                <a:gd name="T43" fmla="*/ 118 h 252"/>
                <a:gd name="T44" fmla="*/ 189 w 257"/>
                <a:gd name="T45" fmla="*/ 212 h 252"/>
                <a:gd name="T46" fmla="*/ 108 w 257"/>
                <a:gd name="T47" fmla="*/ 218 h 252"/>
                <a:gd name="T48" fmla="*/ 104 w 257"/>
                <a:gd name="T49" fmla="*/ 214 h 252"/>
                <a:gd name="T50" fmla="*/ 101 w 257"/>
                <a:gd name="T51" fmla="*/ 214 h 252"/>
                <a:gd name="T52" fmla="*/ 89 w 257"/>
                <a:gd name="T53" fmla="*/ 221 h 252"/>
                <a:gd name="T54" fmla="*/ 57 w 257"/>
                <a:gd name="T55" fmla="*/ 218 h 252"/>
                <a:gd name="T56" fmla="*/ 15 w 257"/>
                <a:gd name="T57" fmla="*/ 118 h 252"/>
                <a:gd name="T58" fmla="*/ 11 w 257"/>
                <a:gd name="T59" fmla="*/ 73 h 252"/>
                <a:gd name="T60" fmla="*/ 42 w 257"/>
                <a:gd name="T61" fmla="*/ 15 h 252"/>
                <a:gd name="T62" fmla="*/ 72 w 257"/>
                <a:gd name="T63" fmla="*/ 14 h 252"/>
                <a:gd name="T64" fmla="*/ 85 w 257"/>
                <a:gd name="T65" fmla="*/ 21 h 252"/>
                <a:gd name="T66" fmla="*/ 92 w 257"/>
                <a:gd name="T67" fmla="*/ 26 h 252"/>
                <a:gd name="T68" fmla="*/ 113 w 257"/>
                <a:gd name="T69" fmla="*/ 58 h 252"/>
                <a:gd name="T70" fmla="*/ 175 w 257"/>
                <a:gd name="T71" fmla="*/ 81 h 252"/>
                <a:gd name="T72" fmla="*/ 165 w 257"/>
                <a:gd name="T73" fmla="*/ 71 h 252"/>
                <a:gd name="T74" fmla="*/ 155 w 257"/>
                <a:gd name="T75" fmla="*/ 65 h 252"/>
                <a:gd name="T76" fmla="*/ 185 w 257"/>
                <a:gd name="T77" fmla="*/ 52 h 252"/>
                <a:gd name="T78" fmla="*/ 231 w 257"/>
                <a:gd name="T79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7" h="252">
                  <a:moveTo>
                    <a:pt x="172" y="45"/>
                  </a:moveTo>
                  <a:cubicBezTo>
                    <a:pt x="168" y="47"/>
                    <a:pt x="163" y="49"/>
                    <a:pt x="159" y="51"/>
                  </a:cubicBezTo>
                  <a:cubicBezTo>
                    <a:pt x="162" y="40"/>
                    <a:pt x="166" y="29"/>
                    <a:pt x="172" y="18"/>
                  </a:cubicBezTo>
                  <a:cubicBezTo>
                    <a:pt x="172" y="18"/>
                    <a:pt x="172" y="18"/>
                    <a:pt x="172" y="18"/>
                  </a:cubicBezTo>
                  <a:cubicBezTo>
                    <a:pt x="173" y="17"/>
                    <a:pt x="173" y="15"/>
                    <a:pt x="172" y="14"/>
                  </a:cubicBezTo>
                  <a:cubicBezTo>
                    <a:pt x="171" y="12"/>
                    <a:pt x="169" y="11"/>
                    <a:pt x="167" y="11"/>
                  </a:cubicBezTo>
                  <a:cubicBezTo>
                    <a:pt x="164" y="12"/>
                    <a:pt x="162" y="13"/>
                    <a:pt x="160" y="14"/>
                  </a:cubicBezTo>
                  <a:cubicBezTo>
                    <a:pt x="157" y="15"/>
                    <a:pt x="155" y="16"/>
                    <a:pt x="153" y="18"/>
                  </a:cubicBezTo>
                  <a:cubicBezTo>
                    <a:pt x="143" y="27"/>
                    <a:pt x="139" y="41"/>
                    <a:pt x="139" y="56"/>
                  </a:cubicBezTo>
                  <a:cubicBezTo>
                    <a:pt x="124" y="44"/>
                    <a:pt x="110" y="29"/>
                    <a:pt x="94" y="18"/>
                  </a:cubicBezTo>
                  <a:cubicBezTo>
                    <a:pt x="91" y="16"/>
                    <a:pt x="88" y="14"/>
                    <a:pt x="85" y="12"/>
                  </a:cubicBezTo>
                  <a:cubicBezTo>
                    <a:pt x="82" y="10"/>
                    <a:pt x="78" y="9"/>
                    <a:pt x="75" y="7"/>
                  </a:cubicBezTo>
                  <a:cubicBezTo>
                    <a:pt x="56" y="0"/>
                    <a:pt x="42" y="4"/>
                    <a:pt x="31" y="14"/>
                  </a:cubicBezTo>
                  <a:cubicBezTo>
                    <a:pt x="30" y="15"/>
                    <a:pt x="28" y="17"/>
                    <a:pt x="27" y="18"/>
                  </a:cubicBezTo>
                  <a:cubicBezTo>
                    <a:pt x="17" y="29"/>
                    <a:pt x="11" y="44"/>
                    <a:pt x="6" y="59"/>
                  </a:cubicBezTo>
                  <a:cubicBezTo>
                    <a:pt x="0" y="75"/>
                    <a:pt x="1" y="95"/>
                    <a:pt x="3" y="114"/>
                  </a:cubicBezTo>
                  <a:cubicBezTo>
                    <a:pt x="4" y="115"/>
                    <a:pt x="4" y="117"/>
                    <a:pt x="4" y="118"/>
                  </a:cubicBezTo>
                  <a:cubicBezTo>
                    <a:pt x="7" y="135"/>
                    <a:pt x="11" y="151"/>
                    <a:pt x="16" y="165"/>
                  </a:cubicBezTo>
                  <a:cubicBezTo>
                    <a:pt x="21" y="180"/>
                    <a:pt x="29" y="200"/>
                    <a:pt x="41" y="214"/>
                  </a:cubicBezTo>
                  <a:cubicBezTo>
                    <a:pt x="42" y="215"/>
                    <a:pt x="43" y="217"/>
                    <a:pt x="44" y="218"/>
                  </a:cubicBezTo>
                  <a:cubicBezTo>
                    <a:pt x="52" y="226"/>
                    <a:pt x="60" y="231"/>
                    <a:pt x="71" y="232"/>
                  </a:cubicBezTo>
                  <a:cubicBezTo>
                    <a:pt x="76" y="233"/>
                    <a:pt x="80" y="233"/>
                    <a:pt x="85" y="232"/>
                  </a:cubicBezTo>
                  <a:cubicBezTo>
                    <a:pt x="86" y="231"/>
                    <a:pt x="88" y="231"/>
                    <a:pt x="89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6" y="228"/>
                    <a:pt x="100" y="221"/>
                    <a:pt x="104" y="229"/>
                  </a:cubicBezTo>
                  <a:cubicBezTo>
                    <a:pt x="111" y="241"/>
                    <a:pt x="123" y="247"/>
                    <a:pt x="136" y="248"/>
                  </a:cubicBezTo>
                  <a:cubicBezTo>
                    <a:pt x="153" y="250"/>
                    <a:pt x="170" y="241"/>
                    <a:pt x="185" y="228"/>
                  </a:cubicBezTo>
                  <a:cubicBezTo>
                    <a:pt x="186" y="227"/>
                    <a:pt x="188" y="226"/>
                    <a:pt x="189" y="225"/>
                  </a:cubicBezTo>
                  <a:cubicBezTo>
                    <a:pt x="191" y="222"/>
                    <a:pt x="194" y="220"/>
                    <a:pt x="196" y="218"/>
                  </a:cubicBezTo>
                  <a:cubicBezTo>
                    <a:pt x="197" y="217"/>
                    <a:pt x="199" y="215"/>
                    <a:pt x="200" y="214"/>
                  </a:cubicBezTo>
                  <a:cubicBezTo>
                    <a:pt x="207" y="206"/>
                    <a:pt x="214" y="198"/>
                    <a:pt x="219" y="191"/>
                  </a:cubicBezTo>
                  <a:cubicBezTo>
                    <a:pt x="235" y="170"/>
                    <a:pt x="251" y="145"/>
                    <a:pt x="255" y="118"/>
                  </a:cubicBezTo>
                  <a:cubicBezTo>
                    <a:pt x="256" y="117"/>
                    <a:pt x="256" y="115"/>
                    <a:pt x="256" y="114"/>
                  </a:cubicBezTo>
                  <a:cubicBezTo>
                    <a:pt x="257" y="105"/>
                    <a:pt x="257" y="96"/>
                    <a:pt x="255" y="87"/>
                  </a:cubicBezTo>
                  <a:cubicBezTo>
                    <a:pt x="248" y="51"/>
                    <a:pt x="221" y="37"/>
                    <a:pt x="189" y="41"/>
                  </a:cubicBezTo>
                  <a:cubicBezTo>
                    <a:pt x="188" y="42"/>
                    <a:pt x="186" y="42"/>
                    <a:pt x="185" y="42"/>
                  </a:cubicBezTo>
                  <a:cubicBezTo>
                    <a:pt x="181" y="43"/>
                    <a:pt x="176" y="44"/>
                    <a:pt x="172" y="45"/>
                  </a:cubicBezTo>
                  <a:close/>
                  <a:moveTo>
                    <a:pt x="148" y="51"/>
                  </a:moveTo>
                  <a:cubicBezTo>
                    <a:pt x="148" y="43"/>
                    <a:pt x="150" y="35"/>
                    <a:pt x="156" y="29"/>
                  </a:cubicBezTo>
                  <a:cubicBezTo>
                    <a:pt x="152" y="38"/>
                    <a:pt x="150" y="48"/>
                    <a:pt x="148" y="58"/>
                  </a:cubicBezTo>
                  <a:cubicBezTo>
                    <a:pt x="144" y="61"/>
                    <a:pt x="148" y="58"/>
                    <a:pt x="148" y="51"/>
                  </a:cubicBezTo>
                  <a:close/>
                  <a:moveTo>
                    <a:pt x="231" y="60"/>
                  </a:moveTo>
                  <a:cubicBezTo>
                    <a:pt x="248" y="73"/>
                    <a:pt x="251" y="94"/>
                    <a:pt x="247" y="114"/>
                  </a:cubicBezTo>
                  <a:cubicBezTo>
                    <a:pt x="247" y="115"/>
                    <a:pt x="247" y="117"/>
                    <a:pt x="246" y="118"/>
                  </a:cubicBezTo>
                  <a:cubicBezTo>
                    <a:pt x="244" y="131"/>
                    <a:pt x="239" y="143"/>
                    <a:pt x="234" y="153"/>
                  </a:cubicBezTo>
                  <a:cubicBezTo>
                    <a:pt x="226" y="167"/>
                    <a:pt x="209" y="192"/>
                    <a:pt x="189" y="212"/>
                  </a:cubicBezTo>
                  <a:cubicBezTo>
                    <a:pt x="187" y="214"/>
                    <a:pt x="185" y="216"/>
                    <a:pt x="182" y="218"/>
                  </a:cubicBezTo>
                  <a:cubicBezTo>
                    <a:pt x="156" y="241"/>
                    <a:pt x="126" y="252"/>
                    <a:pt x="108" y="218"/>
                  </a:cubicBezTo>
                  <a:cubicBezTo>
                    <a:pt x="107" y="217"/>
                    <a:pt x="107" y="217"/>
                    <a:pt x="106" y="216"/>
                  </a:cubicBezTo>
                  <a:cubicBezTo>
                    <a:pt x="106" y="215"/>
                    <a:pt x="105" y="214"/>
                    <a:pt x="104" y="214"/>
                  </a:cubicBezTo>
                  <a:cubicBezTo>
                    <a:pt x="103" y="214"/>
                    <a:pt x="102" y="214"/>
                    <a:pt x="102" y="214"/>
                  </a:cubicBezTo>
                  <a:cubicBezTo>
                    <a:pt x="101" y="214"/>
                    <a:pt x="101" y="214"/>
                    <a:pt x="101" y="214"/>
                  </a:cubicBezTo>
                  <a:cubicBezTo>
                    <a:pt x="99" y="216"/>
                    <a:pt x="97" y="217"/>
                    <a:pt x="95" y="218"/>
                  </a:cubicBezTo>
                  <a:cubicBezTo>
                    <a:pt x="93" y="219"/>
                    <a:pt x="91" y="220"/>
                    <a:pt x="89" y="221"/>
                  </a:cubicBezTo>
                  <a:cubicBezTo>
                    <a:pt x="88" y="222"/>
                    <a:pt x="86" y="222"/>
                    <a:pt x="85" y="223"/>
                  </a:cubicBezTo>
                  <a:cubicBezTo>
                    <a:pt x="75" y="226"/>
                    <a:pt x="65" y="224"/>
                    <a:pt x="57" y="218"/>
                  </a:cubicBezTo>
                  <a:cubicBezTo>
                    <a:pt x="56" y="217"/>
                    <a:pt x="54" y="215"/>
                    <a:pt x="52" y="214"/>
                  </a:cubicBezTo>
                  <a:cubicBezTo>
                    <a:pt x="32" y="195"/>
                    <a:pt x="20" y="153"/>
                    <a:pt x="15" y="118"/>
                  </a:cubicBezTo>
                  <a:cubicBezTo>
                    <a:pt x="14" y="117"/>
                    <a:pt x="14" y="115"/>
                    <a:pt x="14" y="114"/>
                  </a:cubicBezTo>
                  <a:cubicBezTo>
                    <a:pt x="12" y="97"/>
                    <a:pt x="11" y="83"/>
                    <a:pt x="11" y="73"/>
                  </a:cubicBezTo>
                  <a:cubicBezTo>
                    <a:pt x="13" y="54"/>
                    <a:pt x="22" y="31"/>
                    <a:pt x="37" y="18"/>
                  </a:cubicBezTo>
                  <a:cubicBezTo>
                    <a:pt x="39" y="17"/>
                    <a:pt x="40" y="16"/>
                    <a:pt x="42" y="15"/>
                  </a:cubicBezTo>
                  <a:cubicBezTo>
                    <a:pt x="42" y="14"/>
                    <a:pt x="42" y="14"/>
                    <a:pt x="43" y="14"/>
                  </a:cubicBezTo>
                  <a:cubicBezTo>
                    <a:pt x="52" y="8"/>
                    <a:pt x="62" y="10"/>
                    <a:pt x="72" y="14"/>
                  </a:cubicBezTo>
                  <a:cubicBezTo>
                    <a:pt x="74" y="15"/>
                    <a:pt x="77" y="17"/>
                    <a:pt x="80" y="18"/>
                  </a:cubicBezTo>
                  <a:cubicBezTo>
                    <a:pt x="81" y="19"/>
                    <a:pt x="83" y="20"/>
                    <a:pt x="85" y="21"/>
                  </a:cubicBezTo>
                  <a:cubicBezTo>
                    <a:pt x="86" y="22"/>
                    <a:pt x="88" y="23"/>
                    <a:pt x="89" y="24"/>
                  </a:cubicBezTo>
                  <a:cubicBezTo>
                    <a:pt x="90" y="25"/>
                    <a:pt x="91" y="25"/>
                    <a:pt x="92" y="26"/>
                  </a:cubicBezTo>
                  <a:cubicBezTo>
                    <a:pt x="107" y="36"/>
                    <a:pt x="122" y="51"/>
                    <a:pt x="138" y="63"/>
                  </a:cubicBezTo>
                  <a:cubicBezTo>
                    <a:pt x="130" y="61"/>
                    <a:pt x="122" y="59"/>
                    <a:pt x="113" y="58"/>
                  </a:cubicBezTo>
                  <a:cubicBezTo>
                    <a:pt x="110" y="58"/>
                    <a:pt x="110" y="62"/>
                    <a:pt x="113" y="63"/>
                  </a:cubicBezTo>
                  <a:cubicBezTo>
                    <a:pt x="133" y="69"/>
                    <a:pt x="153" y="80"/>
                    <a:pt x="175" y="81"/>
                  </a:cubicBezTo>
                  <a:cubicBezTo>
                    <a:pt x="179" y="81"/>
                    <a:pt x="179" y="75"/>
                    <a:pt x="176" y="74"/>
                  </a:cubicBezTo>
                  <a:cubicBezTo>
                    <a:pt x="172" y="73"/>
                    <a:pt x="168" y="72"/>
                    <a:pt x="165" y="71"/>
                  </a:cubicBezTo>
                  <a:cubicBezTo>
                    <a:pt x="161" y="69"/>
                    <a:pt x="158" y="68"/>
                    <a:pt x="155" y="66"/>
                  </a:cubicBezTo>
                  <a:cubicBezTo>
                    <a:pt x="155" y="66"/>
                    <a:pt x="155" y="66"/>
                    <a:pt x="155" y="65"/>
                  </a:cubicBezTo>
                  <a:cubicBezTo>
                    <a:pt x="162" y="63"/>
                    <a:pt x="168" y="58"/>
                    <a:pt x="175" y="55"/>
                  </a:cubicBezTo>
                  <a:cubicBezTo>
                    <a:pt x="178" y="54"/>
                    <a:pt x="181" y="53"/>
                    <a:pt x="185" y="52"/>
                  </a:cubicBezTo>
                  <a:cubicBezTo>
                    <a:pt x="186" y="52"/>
                    <a:pt x="188" y="51"/>
                    <a:pt x="189" y="51"/>
                  </a:cubicBezTo>
                  <a:cubicBezTo>
                    <a:pt x="204" y="48"/>
                    <a:pt x="219" y="50"/>
                    <a:pt x="23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3782" y="1723"/>
              <a:ext cx="146" cy="208"/>
            </a:xfrm>
            <a:custGeom>
              <a:avLst/>
              <a:gdLst>
                <a:gd name="T0" fmla="*/ 2 w 61"/>
                <a:gd name="T1" fmla="*/ 83 h 87"/>
                <a:gd name="T2" fmla="*/ 5 w 61"/>
                <a:gd name="T3" fmla="*/ 86 h 87"/>
                <a:gd name="T4" fmla="*/ 31 w 61"/>
                <a:gd name="T5" fmla="*/ 60 h 87"/>
                <a:gd name="T6" fmla="*/ 35 w 61"/>
                <a:gd name="T7" fmla="*/ 55 h 87"/>
                <a:gd name="T8" fmla="*/ 36 w 61"/>
                <a:gd name="T9" fmla="*/ 53 h 87"/>
                <a:gd name="T10" fmla="*/ 60 w 61"/>
                <a:gd name="T11" fmla="*/ 2 h 87"/>
                <a:gd name="T12" fmla="*/ 57 w 61"/>
                <a:gd name="T13" fmla="*/ 2 h 87"/>
                <a:gd name="T14" fmla="*/ 35 w 61"/>
                <a:gd name="T15" fmla="*/ 43 h 87"/>
                <a:gd name="T16" fmla="*/ 33 w 61"/>
                <a:gd name="T17" fmla="*/ 45 h 87"/>
                <a:gd name="T18" fmla="*/ 31 w 61"/>
                <a:gd name="T19" fmla="*/ 48 h 87"/>
                <a:gd name="T20" fmla="*/ 2 w 61"/>
                <a:gd name="T21" fmla="*/ 8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87">
                  <a:moveTo>
                    <a:pt x="2" y="83"/>
                  </a:moveTo>
                  <a:cubicBezTo>
                    <a:pt x="0" y="85"/>
                    <a:pt x="3" y="87"/>
                    <a:pt x="5" y="86"/>
                  </a:cubicBezTo>
                  <a:cubicBezTo>
                    <a:pt x="16" y="81"/>
                    <a:pt x="24" y="71"/>
                    <a:pt x="31" y="60"/>
                  </a:cubicBezTo>
                  <a:cubicBezTo>
                    <a:pt x="32" y="58"/>
                    <a:pt x="34" y="57"/>
                    <a:pt x="35" y="55"/>
                  </a:cubicBezTo>
                  <a:cubicBezTo>
                    <a:pt x="35" y="54"/>
                    <a:pt x="36" y="54"/>
                    <a:pt x="36" y="53"/>
                  </a:cubicBezTo>
                  <a:cubicBezTo>
                    <a:pt x="47" y="38"/>
                    <a:pt x="54" y="20"/>
                    <a:pt x="60" y="2"/>
                  </a:cubicBezTo>
                  <a:cubicBezTo>
                    <a:pt x="61" y="0"/>
                    <a:pt x="58" y="0"/>
                    <a:pt x="57" y="2"/>
                  </a:cubicBezTo>
                  <a:cubicBezTo>
                    <a:pt x="51" y="16"/>
                    <a:pt x="44" y="29"/>
                    <a:pt x="35" y="43"/>
                  </a:cubicBezTo>
                  <a:cubicBezTo>
                    <a:pt x="34" y="43"/>
                    <a:pt x="34" y="44"/>
                    <a:pt x="33" y="45"/>
                  </a:cubicBezTo>
                  <a:cubicBezTo>
                    <a:pt x="33" y="46"/>
                    <a:pt x="32" y="47"/>
                    <a:pt x="31" y="48"/>
                  </a:cubicBezTo>
                  <a:cubicBezTo>
                    <a:pt x="22" y="60"/>
                    <a:pt x="9" y="70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3481" y="1536"/>
              <a:ext cx="31" cy="165"/>
            </a:xfrm>
            <a:custGeom>
              <a:avLst/>
              <a:gdLst>
                <a:gd name="T0" fmla="*/ 12 w 13"/>
                <a:gd name="T1" fmla="*/ 66 h 69"/>
                <a:gd name="T2" fmla="*/ 10 w 13"/>
                <a:gd name="T3" fmla="*/ 34 h 69"/>
                <a:gd name="T4" fmla="*/ 8 w 13"/>
                <a:gd name="T5" fmla="*/ 1 h 69"/>
                <a:gd name="T6" fmla="*/ 5 w 13"/>
                <a:gd name="T7" fmla="*/ 1 h 69"/>
                <a:gd name="T8" fmla="*/ 9 w 13"/>
                <a:gd name="T9" fmla="*/ 67 h 69"/>
                <a:gd name="T10" fmla="*/ 12 w 13"/>
                <a:gd name="T11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69">
                  <a:moveTo>
                    <a:pt x="12" y="66"/>
                  </a:moveTo>
                  <a:cubicBezTo>
                    <a:pt x="13" y="56"/>
                    <a:pt x="10" y="44"/>
                    <a:pt x="10" y="34"/>
                  </a:cubicBezTo>
                  <a:cubicBezTo>
                    <a:pt x="9" y="23"/>
                    <a:pt x="8" y="12"/>
                    <a:pt x="8" y="1"/>
                  </a:cubicBezTo>
                  <a:cubicBezTo>
                    <a:pt x="8" y="0"/>
                    <a:pt x="5" y="0"/>
                    <a:pt x="5" y="1"/>
                  </a:cubicBezTo>
                  <a:cubicBezTo>
                    <a:pt x="4" y="21"/>
                    <a:pt x="0" y="48"/>
                    <a:pt x="9" y="67"/>
                  </a:cubicBezTo>
                  <a:cubicBezTo>
                    <a:pt x="9" y="69"/>
                    <a:pt x="11" y="68"/>
                    <a:pt x="1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3531" y="1555"/>
              <a:ext cx="36" cy="146"/>
            </a:xfrm>
            <a:custGeom>
              <a:avLst/>
              <a:gdLst>
                <a:gd name="T0" fmla="*/ 0 w 15"/>
                <a:gd name="T1" fmla="*/ 4 h 61"/>
                <a:gd name="T2" fmla="*/ 8 w 15"/>
                <a:gd name="T3" fmla="*/ 59 h 61"/>
                <a:gd name="T4" fmla="*/ 11 w 15"/>
                <a:gd name="T5" fmla="*/ 59 h 61"/>
                <a:gd name="T6" fmla="*/ 5 w 15"/>
                <a:gd name="T7" fmla="*/ 3 h 61"/>
                <a:gd name="T8" fmla="*/ 0 w 15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">
                  <a:moveTo>
                    <a:pt x="0" y="4"/>
                  </a:moveTo>
                  <a:cubicBezTo>
                    <a:pt x="2" y="22"/>
                    <a:pt x="4" y="41"/>
                    <a:pt x="8" y="59"/>
                  </a:cubicBezTo>
                  <a:cubicBezTo>
                    <a:pt x="8" y="61"/>
                    <a:pt x="11" y="61"/>
                    <a:pt x="11" y="59"/>
                  </a:cubicBezTo>
                  <a:cubicBezTo>
                    <a:pt x="15" y="41"/>
                    <a:pt x="10" y="20"/>
                    <a:pt x="5" y="3"/>
                  </a:cubicBezTo>
                  <a:cubicBezTo>
                    <a:pt x="4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4002" y="1505"/>
              <a:ext cx="72" cy="81"/>
            </a:xfrm>
            <a:custGeom>
              <a:avLst/>
              <a:gdLst>
                <a:gd name="T0" fmla="*/ 28 w 30"/>
                <a:gd name="T1" fmla="*/ 33 h 34"/>
                <a:gd name="T2" fmla="*/ 29 w 30"/>
                <a:gd name="T3" fmla="*/ 30 h 34"/>
                <a:gd name="T4" fmla="*/ 7 w 30"/>
                <a:gd name="T5" fmla="*/ 3 h 34"/>
                <a:gd name="T6" fmla="*/ 1 w 30"/>
                <a:gd name="T7" fmla="*/ 5 h 34"/>
                <a:gd name="T8" fmla="*/ 28 w 30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28" y="33"/>
                  </a:moveTo>
                  <a:cubicBezTo>
                    <a:pt x="29" y="34"/>
                    <a:pt x="30" y="31"/>
                    <a:pt x="29" y="30"/>
                  </a:cubicBezTo>
                  <a:cubicBezTo>
                    <a:pt x="21" y="21"/>
                    <a:pt x="11" y="15"/>
                    <a:pt x="7" y="3"/>
                  </a:cubicBezTo>
                  <a:cubicBezTo>
                    <a:pt x="6" y="0"/>
                    <a:pt x="0" y="1"/>
                    <a:pt x="1" y="5"/>
                  </a:cubicBezTo>
                  <a:cubicBezTo>
                    <a:pt x="6" y="17"/>
                    <a:pt x="16" y="28"/>
                    <a:pt x="2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885934" y="984481"/>
            <a:ext cx="1447900" cy="1325223"/>
            <a:chOff x="3414" y="1435"/>
            <a:chExt cx="660" cy="604"/>
          </a:xfrm>
          <a:solidFill>
            <a:srgbClr val="FF5050"/>
          </a:solidFill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3414" y="1435"/>
              <a:ext cx="615" cy="604"/>
            </a:xfrm>
            <a:custGeom>
              <a:avLst/>
              <a:gdLst>
                <a:gd name="T0" fmla="*/ 159 w 257"/>
                <a:gd name="T1" fmla="*/ 51 h 252"/>
                <a:gd name="T2" fmla="*/ 172 w 257"/>
                <a:gd name="T3" fmla="*/ 18 h 252"/>
                <a:gd name="T4" fmla="*/ 167 w 257"/>
                <a:gd name="T5" fmla="*/ 11 h 252"/>
                <a:gd name="T6" fmla="*/ 153 w 257"/>
                <a:gd name="T7" fmla="*/ 18 h 252"/>
                <a:gd name="T8" fmla="*/ 94 w 257"/>
                <a:gd name="T9" fmla="*/ 18 h 252"/>
                <a:gd name="T10" fmla="*/ 75 w 257"/>
                <a:gd name="T11" fmla="*/ 7 h 252"/>
                <a:gd name="T12" fmla="*/ 27 w 257"/>
                <a:gd name="T13" fmla="*/ 18 h 252"/>
                <a:gd name="T14" fmla="*/ 3 w 257"/>
                <a:gd name="T15" fmla="*/ 114 h 252"/>
                <a:gd name="T16" fmla="*/ 16 w 257"/>
                <a:gd name="T17" fmla="*/ 165 h 252"/>
                <a:gd name="T18" fmla="*/ 44 w 257"/>
                <a:gd name="T19" fmla="*/ 218 h 252"/>
                <a:gd name="T20" fmla="*/ 85 w 257"/>
                <a:gd name="T21" fmla="*/ 232 h 252"/>
                <a:gd name="T22" fmla="*/ 89 w 257"/>
                <a:gd name="T23" fmla="*/ 230 h 252"/>
                <a:gd name="T24" fmla="*/ 136 w 257"/>
                <a:gd name="T25" fmla="*/ 248 h 252"/>
                <a:gd name="T26" fmla="*/ 189 w 257"/>
                <a:gd name="T27" fmla="*/ 225 h 252"/>
                <a:gd name="T28" fmla="*/ 200 w 257"/>
                <a:gd name="T29" fmla="*/ 214 h 252"/>
                <a:gd name="T30" fmla="*/ 255 w 257"/>
                <a:gd name="T31" fmla="*/ 118 h 252"/>
                <a:gd name="T32" fmla="*/ 255 w 257"/>
                <a:gd name="T33" fmla="*/ 87 h 252"/>
                <a:gd name="T34" fmla="*/ 185 w 257"/>
                <a:gd name="T35" fmla="*/ 42 h 252"/>
                <a:gd name="T36" fmla="*/ 148 w 257"/>
                <a:gd name="T37" fmla="*/ 51 h 252"/>
                <a:gd name="T38" fmla="*/ 148 w 257"/>
                <a:gd name="T39" fmla="*/ 58 h 252"/>
                <a:gd name="T40" fmla="*/ 231 w 257"/>
                <a:gd name="T41" fmla="*/ 60 h 252"/>
                <a:gd name="T42" fmla="*/ 246 w 257"/>
                <a:gd name="T43" fmla="*/ 118 h 252"/>
                <a:gd name="T44" fmla="*/ 189 w 257"/>
                <a:gd name="T45" fmla="*/ 212 h 252"/>
                <a:gd name="T46" fmla="*/ 108 w 257"/>
                <a:gd name="T47" fmla="*/ 218 h 252"/>
                <a:gd name="T48" fmla="*/ 104 w 257"/>
                <a:gd name="T49" fmla="*/ 214 h 252"/>
                <a:gd name="T50" fmla="*/ 101 w 257"/>
                <a:gd name="T51" fmla="*/ 214 h 252"/>
                <a:gd name="T52" fmla="*/ 89 w 257"/>
                <a:gd name="T53" fmla="*/ 221 h 252"/>
                <a:gd name="T54" fmla="*/ 57 w 257"/>
                <a:gd name="T55" fmla="*/ 218 h 252"/>
                <a:gd name="T56" fmla="*/ 15 w 257"/>
                <a:gd name="T57" fmla="*/ 118 h 252"/>
                <a:gd name="T58" fmla="*/ 11 w 257"/>
                <a:gd name="T59" fmla="*/ 73 h 252"/>
                <a:gd name="T60" fmla="*/ 42 w 257"/>
                <a:gd name="T61" fmla="*/ 15 h 252"/>
                <a:gd name="T62" fmla="*/ 72 w 257"/>
                <a:gd name="T63" fmla="*/ 14 h 252"/>
                <a:gd name="T64" fmla="*/ 85 w 257"/>
                <a:gd name="T65" fmla="*/ 21 h 252"/>
                <a:gd name="T66" fmla="*/ 92 w 257"/>
                <a:gd name="T67" fmla="*/ 26 h 252"/>
                <a:gd name="T68" fmla="*/ 113 w 257"/>
                <a:gd name="T69" fmla="*/ 58 h 252"/>
                <a:gd name="T70" fmla="*/ 175 w 257"/>
                <a:gd name="T71" fmla="*/ 81 h 252"/>
                <a:gd name="T72" fmla="*/ 165 w 257"/>
                <a:gd name="T73" fmla="*/ 71 h 252"/>
                <a:gd name="T74" fmla="*/ 155 w 257"/>
                <a:gd name="T75" fmla="*/ 65 h 252"/>
                <a:gd name="T76" fmla="*/ 185 w 257"/>
                <a:gd name="T77" fmla="*/ 52 h 252"/>
                <a:gd name="T78" fmla="*/ 231 w 257"/>
                <a:gd name="T79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7" h="252">
                  <a:moveTo>
                    <a:pt x="172" y="45"/>
                  </a:moveTo>
                  <a:cubicBezTo>
                    <a:pt x="168" y="47"/>
                    <a:pt x="163" y="49"/>
                    <a:pt x="159" y="51"/>
                  </a:cubicBezTo>
                  <a:cubicBezTo>
                    <a:pt x="162" y="40"/>
                    <a:pt x="166" y="29"/>
                    <a:pt x="172" y="18"/>
                  </a:cubicBezTo>
                  <a:cubicBezTo>
                    <a:pt x="172" y="18"/>
                    <a:pt x="172" y="18"/>
                    <a:pt x="172" y="18"/>
                  </a:cubicBezTo>
                  <a:cubicBezTo>
                    <a:pt x="173" y="17"/>
                    <a:pt x="173" y="15"/>
                    <a:pt x="172" y="14"/>
                  </a:cubicBezTo>
                  <a:cubicBezTo>
                    <a:pt x="171" y="12"/>
                    <a:pt x="169" y="11"/>
                    <a:pt x="167" y="11"/>
                  </a:cubicBezTo>
                  <a:cubicBezTo>
                    <a:pt x="164" y="12"/>
                    <a:pt x="162" y="13"/>
                    <a:pt x="160" y="14"/>
                  </a:cubicBezTo>
                  <a:cubicBezTo>
                    <a:pt x="157" y="15"/>
                    <a:pt x="155" y="16"/>
                    <a:pt x="153" y="18"/>
                  </a:cubicBezTo>
                  <a:cubicBezTo>
                    <a:pt x="143" y="27"/>
                    <a:pt x="139" y="41"/>
                    <a:pt x="139" y="56"/>
                  </a:cubicBezTo>
                  <a:cubicBezTo>
                    <a:pt x="124" y="44"/>
                    <a:pt x="110" y="29"/>
                    <a:pt x="94" y="18"/>
                  </a:cubicBezTo>
                  <a:cubicBezTo>
                    <a:pt x="91" y="16"/>
                    <a:pt x="88" y="14"/>
                    <a:pt x="85" y="12"/>
                  </a:cubicBezTo>
                  <a:cubicBezTo>
                    <a:pt x="82" y="10"/>
                    <a:pt x="78" y="9"/>
                    <a:pt x="75" y="7"/>
                  </a:cubicBezTo>
                  <a:cubicBezTo>
                    <a:pt x="56" y="0"/>
                    <a:pt x="42" y="4"/>
                    <a:pt x="31" y="14"/>
                  </a:cubicBezTo>
                  <a:cubicBezTo>
                    <a:pt x="30" y="15"/>
                    <a:pt x="28" y="17"/>
                    <a:pt x="27" y="18"/>
                  </a:cubicBezTo>
                  <a:cubicBezTo>
                    <a:pt x="17" y="29"/>
                    <a:pt x="11" y="44"/>
                    <a:pt x="6" y="59"/>
                  </a:cubicBezTo>
                  <a:cubicBezTo>
                    <a:pt x="0" y="75"/>
                    <a:pt x="1" y="95"/>
                    <a:pt x="3" y="114"/>
                  </a:cubicBezTo>
                  <a:cubicBezTo>
                    <a:pt x="4" y="115"/>
                    <a:pt x="4" y="117"/>
                    <a:pt x="4" y="118"/>
                  </a:cubicBezTo>
                  <a:cubicBezTo>
                    <a:pt x="7" y="135"/>
                    <a:pt x="11" y="151"/>
                    <a:pt x="16" y="165"/>
                  </a:cubicBezTo>
                  <a:cubicBezTo>
                    <a:pt x="21" y="180"/>
                    <a:pt x="29" y="200"/>
                    <a:pt x="41" y="214"/>
                  </a:cubicBezTo>
                  <a:cubicBezTo>
                    <a:pt x="42" y="215"/>
                    <a:pt x="43" y="217"/>
                    <a:pt x="44" y="218"/>
                  </a:cubicBezTo>
                  <a:cubicBezTo>
                    <a:pt x="52" y="226"/>
                    <a:pt x="60" y="231"/>
                    <a:pt x="71" y="232"/>
                  </a:cubicBezTo>
                  <a:cubicBezTo>
                    <a:pt x="76" y="233"/>
                    <a:pt x="80" y="233"/>
                    <a:pt x="85" y="232"/>
                  </a:cubicBezTo>
                  <a:cubicBezTo>
                    <a:pt x="86" y="231"/>
                    <a:pt x="88" y="231"/>
                    <a:pt x="89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6" y="228"/>
                    <a:pt x="100" y="221"/>
                    <a:pt x="104" y="229"/>
                  </a:cubicBezTo>
                  <a:cubicBezTo>
                    <a:pt x="111" y="241"/>
                    <a:pt x="123" y="247"/>
                    <a:pt x="136" y="248"/>
                  </a:cubicBezTo>
                  <a:cubicBezTo>
                    <a:pt x="153" y="250"/>
                    <a:pt x="170" y="241"/>
                    <a:pt x="185" y="228"/>
                  </a:cubicBezTo>
                  <a:cubicBezTo>
                    <a:pt x="186" y="227"/>
                    <a:pt x="188" y="226"/>
                    <a:pt x="189" y="225"/>
                  </a:cubicBezTo>
                  <a:cubicBezTo>
                    <a:pt x="191" y="222"/>
                    <a:pt x="194" y="220"/>
                    <a:pt x="196" y="218"/>
                  </a:cubicBezTo>
                  <a:cubicBezTo>
                    <a:pt x="197" y="217"/>
                    <a:pt x="199" y="215"/>
                    <a:pt x="200" y="214"/>
                  </a:cubicBezTo>
                  <a:cubicBezTo>
                    <a:pt x="207" y="206"/>
                    <a:pt x="214" y="198"/>
                    <a:pt x="219" y="191"/>
                  </a:cubicBezTo>
                  <a:cubicBezTo>
                    <a:pt x="235" y="170"/>
                    <a:pt x="251" y="145"/>
                    <a:pt x="255" y="118"/>
                  </a:cubicBezTo>
                  <a:cubicBezTo>
                    <a:pt x="256" y="117"/>
                    <a:pt x="256" y="115"/>
                    <a:pt x="256" y="114"/>
                  </a:cubicBezTo>
                  <a:cubicBezTo>
                    <a:pt x="257" y="105"/>
                    <a:pt x="257" y="96"/>
                    <a:pt x="255" y="87"/>
                  </a:cubicBezTo>
                  <a:cubicBezTo>
                    <a:pt x="248" y="51"/>
                    <a:pt x="221" y="37"/>
                    <a:pt x="189" y="41"/>
                  </a:cubicBezTo>
                  <a:cubicBezTo>
                    <a:pt x="188" y="42"/>
                    <a:pt x="186" y="42"/>
                    <a:pt x="185" y="42"/>
                  </a:cubicBezTo>
                  <a:cubicBezTo>
                    <a:pt x="181" y="43"/>
                    <a:pt x="176" y="44"/>
                    <a:pt x="172" y="45"/>
                  </a:cubicBezTo>
                  <a:close/>
                  <a:moveTo>
                    <a:pt x="148" y="51"/>
                  </a:moveTo>
                  <a:cubicBezTo>
                    <a:pt x="148" y="43"/>
                    <a:pt x="150" y="35"/>
                    <a:pt x="156" y="29"/>
                  </a:cubicBezTo>
                  <a:cubicBezTo>
                    <a:pt x="152" y="38"/>
                    <a:pt x="150" y="48"/>
                    <a:pt x="148" y="58"/>
                  </a:cubicBezTo>
                  <a:cubicBezTo>
                    <a:pt x="144" y="61"/>
                    <a:pt x="148" y="58"/>
                    <a:pt x="148" y="51"/>
                  </a:cubicBezTo>
                  <a:close/>
                  <a:moveTo>
                    <a:pt x="231" y="60"/>
                  </a:moveTo>
                  <a:cubicBezTo>
                    <a:pt x="248" y="73"/>
                    <a:pt x="251" y="94"/>
                    <a:pt x="247" y="114"/>
                  </a:cubicBezTo>
                  <a:cubicBezTo>
                    <a:pt x="247" y="115"/>
                    <a:pt x="247" y="117"/>
                    <a:pt x="246" y="118"/>
                  </a:cubicBezTo>
                  <a:cubicBezTo>
                    <a:pt x="244" y="131"/>
                    <a:pt x="239" y="143"/>
                    <a:pt x="234" y="153"/>
                  </a:cubicBezTo>
                  <a:cubicBezTo>
                    <a:pt x="226" y="167"/>
                    <a:pt x="209" y="192"/>
                    <a:pt x="189" y="212"/>
                  </a:cubicBezTo>
                  <a:cubicBezTo>
                    <a:pt x="187" y="214"/>
                    <a:pt x="185" y="216"/>
                    <a:pt x="182" y="218"/>
                  </a:cubicBezTo>
                  <a:cubicBezTo>
                    <a:pt x="156" y="241"/>
                    <a:pt x="126" y="252"/>
                    <a:pt x="108" y="218"/>
                  </a:cubicBezTo>
                  <a:cubicBezTo>
                    <a:pt x="107" y="217"/>
                    <a:pt x="107" y="217"/>
                    <a:pt x="106" y="216"/>
                  </a:cubicBezTo>
                  <a:cubicBezTo>
                    <a:pt x="106" y="215"/>
                    <a:pt x="105" y="214"/>
                    <a:pt x="104" y="214"/>
                  </a:cubicBezTo>
                  <a:cubicBezTo>
                    <a:pt x="103" y="214"/>
                    <a:pt x="102" y="214"/>
                    <a:pt x="102" y="214"/>
                  </a:cubicBezTo>
                  <a:cubicBezTo>
                    <a:pt x="101" y="214"/>
                    <a:pt x="101" y="214"/>
                    <a:pt x="101" y="214"/>
                  </a:cubicBezTo>
                  <a:cubicBezTo>
                    <a:pt x="99" y="216"/>
                    <a:pt x="97" y="217"/>
                    <a:pt x="95" y="218"/>
                  </a:cubicBezTo>
                  <a:cubicBezTo>
                    <a:pt x="93" y="219"/>
                    <a:pt x="91" y="220"/>
                    <a:pt x="89" y="221"/>
                  </a:cubicBezTo>
                  <a:cubicBezTo>
                    <a:pt x="88" y="222"/>
                    <a:pt x="86" y="222"/>
                    <a:pt x="85" y="223"/>
                  </a:cubicBezTo>
                  <a:cubicBezTo>
                    <a:pt x="75" y="226"/>
                    <a:pt x="65" y="224"/>
                    <a:pt x="57" y="218"/>
                  </a:cubicBezTo>
                  <a:cubicBezTo>
                    <a:pt x="56" y="217"/>
                    <a:pt x="54" y="215"/>
                    <a:pt x="52" y="214"/>
                  </a:cubicBezTo>
                  <a:cubicBezTo>
                    <a:pt x="32" y="195"/>
                    <a:pt x="20" y="153"/>
                    <a:pt x="15" y="118"/>
                  </a:cubicBezTo>
                  <a:cubicBezTo>
                    <a:pt x="14" y="117"/>
                    <a:pt x="14" y="115"/>
                    <a:pt x="14" y="114"/>
                  </a:cubicBezTo>
                  <a:cubicBezTo>
                    <a:pt x="12" y="97"/>
                    <a:pt x="11" y="83"/>
                    <a:pt x="11" y="73"/>
                  </a:cubicBezTo>
                  <a:cubicBezTo>
                    <a:pt x="13" y="54"/>
                    <a:pt x="22" y="31"/>
                    <a:pt x="37" y="18"/>
                  </a:cubicBezTo>
                  <a:cubicBezTo>
                    <a:pt x="39" y="17"/>
                    <a:pt x="40" y="16"/>
                    <a:pt x="42" y="15"/>
                  </a:cubicBezTo>
                  <a:cubicBezTo>
                    <a:pt x="42" y="14"/>
                    <a:pt x="42" y="14"/>
                    <a:pt x="43" y="14"/>
                  </a:cubicBezTo>
                  <a:cubicBezTo>
                    <a:pt x="52" y="8"/>
                    <a:pt x="62" y="10"/>
                    <a:pt x="72" y="14"/>
                  </a:cubicBezTo>
                  <a:cubicBezTo>
                    <a:pt x="74" y="15"/>
                    <a:pt x="77" y="17"/>
                    <a:pt x="80" y="18"/>
                  </a:cubicBezTo>
                  <a:cubicBezTo>
                    <a:pt x="81" y="19"/>
                    <a:pt x="83" y="20"/>
                    <a:pt x="85" y="21"/>
                  </a:cubicBezTo>
                  <a:cubicBezTo>
                    <a:pt x="86" y="22"/>
                    <a:pt x="88" y="23"/>
                    <a:pt x="89" y="24"/>
                  </a:cubicBezTo>
                  <a:cubicBezTo>
                    <a:pt x="90" y="25"/>
                    <a:pt x="91" y="25"/>
                    <a:pt x="92" y="26"/>
                  </a:cubicBezTo>
                  <a:cubicBezTo>
                    <a:pt x="107" y="36"/>
                    <a:pt x="122" y="51"/>
                    <a:pt x="138" y="63"/>
                  </a:cubicBezTo>
                  <a:cubicBezTo>
                    <a:pt x="130" y="61"/>
                    <a:pt x="122" y="59"/>
                    <a:pt x="113" y="58"/>
                  </a:cubicBezTo>
                  <a:cubicBezTo>
                    <a:pt x="110" y="58"/>
                    <a:pt x="110" y="62"/>
                    <a:pt x="113" y="63"/>
                  </a:cubicBezTo>
                  <a:cubicBezTo>
                    <a:pt x="133" y="69"/>
                    <a:pt x="153" y="80"/>
                    <a:pt x="175" y="81"/>
                  </a:cubicBezTo>
                  <a:cubicBezTo>
                    <a:pt x="179" y="81"/>
                    <a:pt x="179" y="75"/>
                    <a:pt x="176" y="74"/>
                  </a:cubicBezTo>
                  <a:cubicBezTo>
                    <a:pt x="172" y="73"/>
                    <a:pt x="168" y="72"/>
                    <a:pt x="165" y="71"/>
                  </a:cubicBezTo>
                  <a:cubicBezTo>
                    <a:pt x="161" y="69"/>
                    <a:pt x="158" y="68"/>
                    <a:pt x="155" y="66"/>
                  </a:cubicBezTo>
                  <a:cubicBezTo>
                    <a:pt x="155" y="66"/>
                    <a:pt x="155" y="66"/>
                    <a:pt x="155" y="65"/>
                  </a:cubicBezTo>
                  <a:cubicBezTo>
                    <a:pt x="162" y="63"/>
                    <a:pt x="168" y="58"/>
                    <a:pt x="175" y="55"/>
                  </a:cubicBezTo>
                  <a:cubicBezTo>
                    <a:pt x="178" y="54"/>
                    <a:pt x="181" y="53"/>
                    <a:pt x="185" y="52"/>
                  </a:cubicBezTo>
                  <a:cubicBezTo>
                    <a:pt x="186" y="52"/>
                    <a:pt x="188" y="51"/>
                    <a:pt x="189" y="51"/>
                  </a:cubicBezTo>
                  <a:cubicBezTo>
                    <a:pt x="204" y="48"/>
                    <a:pt x="219" y="50"/>
                    <a:pt x="23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3782" y="1723"/>
              <a:ext cx="146" cy="208"/>
            </a:xfrm>
            <a:custGeom>
              <a:avLst/>
              <a:gdLst>
                <a:gd name="T0" fmla="*/ 2 w 61"/>
                <a:gd name="T1" fmla="*/ 83 h 87"/>
                <a:gd name="T2" fmla="*/ 5 w 61"/>
                <a:gd name="T3" fmla="*/ 86 h 87"/>
                <a:gd name="T4" fmla="*/ 31 w 61"/>
                <a:gd name="T5" fmla="*/ 60 h 87"/>
                <a:gd name="T6" fmla="*/ 35 w 61"/>
                <a:gd name="T7" fmla="*/ 55 h 87"/>
                <a:gd name="T8" fmla="*/ 36 w 61"/>
                <a:gd name="T9" fmla="*/ 53 h 87"/>
                <a:gd name="T10" fmla="*/ 60 w 61"/>
                <a:gd name="T11" fmla="*/ 2 h 87"/>
                <a:gd name="T12" fmla="*/ 57 w 61"/>
                <a:gd name="T13" fmla="*/ 2 h 87"/>
                <a:gd name="T14" fmla="*/ 35 w 61"/>
                <a:gd name="T15" fmla="*/ 43 h 87"/>
                <a:gd name="T16" fmla="*/ 33 w 61"/>
                <a:gd name="T17" fmla="*/ 45 h 87"/>
                <a:gd name="T18" fmla="*/ 31 w 61"/>
                <a:gd name="T19" fmla="*/ 48 h 87"/>
                <a:gd name="T20" fmla="*/ 2 w 61"/>
                <a:gd name="T21" fmla="*/ 8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87">
                  <a:moveTo>
                    <a:pt x="2" y="83"/>
                  </a:moveTo>
                  <a:cubicBezTo>
                    <a:pt x="0" y="85"/>
                    <a:pt x="3" y="87"/>
                    <a:pt x="5" y="86"/>
                  </a:cubicBezTo>
                  <a:cubicBezTo>
                    <a:pt x="16" y="81"/>
                    <a:pt x="24" y="71"/>
                    <a:pt x="31" y="60"/>
                  </a:cubicBezTo>
                  <a:cubicBezTo>
                    <a:pt x="32" y="58"/>
                    <a:pt x="34" y="57"/>
                    <a:pt x="35" y="55"/>
                  </a:cubicBezTo>
                  <a:cubicBezTo>
                    <a:pt x="35" y="54"/>
                    <a:pt x="36" y="54"/>
                    <a:pt x="36" y="53"/>
                  </a:cubicBezTo>
                  <a:cubicBezTo>
                    <a:pt x="47" y="38"/>
                    <a:pt x="54" y="20"/>
                    <a:pt x="60" y="2"/>
                  </a:cubicBezTo>
                  <a:cubicBezTo>
                    <a:pt x="61" y="0"/>
                    <a:pt x="58" y="0"/>
                    <a:pt x="57" y="2"/>
                  </a:cubicBezTo>
                  <a:cubicBezTo>
                    <a:pt x="51" y="16"/>
                    <a:pt x="44" y="29"/>
                    <a:pt x="35" y="43"/>
                  </a:cubicBezTo>
                  <a:cubicBezTo>
                    <a:pt x="34" y="43"/>
                    <a:pt x="34" y="44"/>
                    <a:pt x="33" y="45"/>
                  </a:cubicBezTo>
                  <a:cubicBezTo>
                    <a:pt x="33" y="46"/>
                    <a:pt x="32" y="47"/>
                    <a:pt x="31" y="48"/>
                  </a:cubicBezTo>
                  <a:cubicBezTo>
                    <a:pt x="22" y="60"/>
                    <a:pt x="9" y="70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3481" y="1536"/>
              <a:ext cx="31" cy="165"/>
            </a:xfrm>
            <a:custGeom>
              <a:avLst/>
              <a:gdLst>
                <a:gd name="T0" fmla="*/ 12 w 13"/>
                <a:gd name="T1" fmla="*/ 66 h 69"/>
                <a:gd name="T2" fmla="*/ 10 w 13"/>
                <a:gd name="T3" fmla="*/ 34 h 69"/>
                <a:gd name="T4" fmla="*/ 8 w 13"/>
                <a:gd name="T5" fmla="*/ 1 h 69"/>
                <a:gd name="T6" fmla="*/ 5 w 13"/>
                <a:gd name="T7" fmla="*/ 1 h 69"/>
                <a:gd name="T8" fmla="*/ 9 w 13"/>
                <a:gd name="T9" fmla="*/ 67 h 69"/>
                <a:gd name="T10" fmla="*/ 12 w 13"/>
                <a:gd name="T11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69">
                  <a:moveTo>
                    <a:pt x="12" y="66"/>
                  </a:moveTo>
                  <a:cubicBezTo>
                    <a:pt x="13" y="56"/>
                    <a:pt x="10" y="44"/>
                    <a:pt x="10" y="34"/>
                  </a:cubicBezTo>
                  <a:cubicBezTo>
                    <a:pt x="9" y="23"/>
                    <a:pt x="8" y="12"/>
                    <a:pt x="8" y="1"/>
                  </a:cubicBezTo>
                  <a:cubicBezTo>
                    <a:pt x="8" y="0"/>
                    <a:pt x="5" y="0"/>
                    <a:pt x="5" y="1"/>
                  </a:cubicBezTo>
                  <a:cubicBezTo>
                    <a:pt x="4" y="21"/>
                    <a:pt x="0" y="48"/>
                    <a:pt x="9" y="67"/>
                  </a:cubicBezTo>
                  <a:cubicBezTo>
                    <a:pt x="9" y="69"/>
                    <a:pt x="11" y="68"/>
                    <a:pt x="1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531" y="1555"/>
              <a:ext cx="36" cy="146"/>
            </a:xfrm>
            <a:custGeom>
              <a:avLst/>
              <a:gdLst>
                <a:gd name="T0" fmla="*/ 0 w 15"/>
                <a:gd name="T1" fmla="*/ 4 h 61"/>
                <a:gd name="T2" fmla="*/ 8 w 15"/>
                <a:gd name="T3" fmla="*/ 59 h 61"/>
                <a:gd name="T4" fmla="*/ 11 w 15"/>
                <a:gd name="T5" fmla="*/ 59 h 61"/>
                <a:gd name="T6" fmla="*/ 5 w 15"/>
                <a:gd name="T7" fmla="*/ 3 h 61"/>
                <a:gd name="T8" fmla="*/ 0 w 15"/>
                <a:gd name="T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">
                  <a:moveTo>
                    <a:pt x="0" y="4"/>
                  </a:moveTo>
                  <a:cubicBezTo>
                    <a:pt x="2" y="22"/>
                    <a:pt x="4" y="41"/>
                    <a:pt x="8" y="59"/>
                  </a:cubicBezTo>
                  <a:cubicBezTo>
                    <a:pt x="8" y="61"/>
                    <a:pt x="11" y="61"/>
                    <a:pt x="11" y="59"/>
                  </a:cubicBezTo>
                  <a:cubicBezTo>
                    <a:pt x="15" y="41"/>
                    <a:pt x="10" y="20"/>
                    <a:pt x="5" y="3"/>
                  </a:cubicBezTo>
                  <a:cubicBezTo>
                    <a:pt x="4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9"/>
            <p:cNvSpPr/>
            <p:nvPr/>
          </p:nvSpPr>
          <p:spPr bwMode="auto">
            <a:xfrm>
              <a:off x="4002" y="1505"/>
              <a:ext cx="72" cy="81"/>
            </a:xfrm>
            <a:custGeom>
              <a:avLst/>
              <a:gdLst>
                <a:gd name="T0" fmla="*/ 28 w 30"/>
                <a:gd name="T1" fmla="*/ 33 h 34"/>
                <a:gd name="T2" fmla="*/ 29 w 30"/>
                <a:gd name="T3" fmla="*/ 30 h 34"/>
                <a:gd name="T4" fmla="*/ 7 w 30"/>
                <a:gd name="T5" fmla="*/ 3 h 34"/>
                <a:gd name="T6" fmla="*/ 1 w 30"/>
                <a:gd name="T7" fmla="*/ 5 h 34"/>
                <a:gd name="T8" fmla="*/ 28 w 30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28" y="33"/>
                  </a:moveTo>
                  <a:cubicBezTo>
                    <a:pt x="29" y="34"/>
                    <a:pt x="30" y="31"/>
                    <a:pt x="29" y="30"/>
                  </a:cubicBezTo>
                  <a:cubicBezTo>
                    <a:pt x="21" y="21"/>
                    <a:pt x="11" y="15"/>
                    <a:pt x="7" y="3"/>
                  </a:cubicBezTo>
                  <a:cubicBezTo>
                    <a:pt x="6" y="0"/>
                    <a:pt x="0" y="1"/>
                    <a:pt x="1" y="5"/>
                  </a:cubicBezTo>
                  <a:cubicBezTo>
                    <a:pt x="6" y="17"/>
                    <a:pt x="16" y="28"/>
                    <a:pt x="2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36" name="Freeform 16"/>
          <p:cNvSpPr/>
          <p:nvPr/>
        </p:nvSpPr>
        <p:spPr bwMode="auto">
          <a:xfrm>
            <a:off x="4419543" y="2503781"/>
            <a:ext cx="2854631" cy="713750"/>
          </a:xfrm>
          <a:custGeom>
            <a:avLst/>
            <a:gdLst/>
            <a:ahLst/>
            <a:cxnLst>
              <a:cxn ang="0">
                <a:pos x="408" y="5"/>
              </a:cxn>
              <a:cxn ang="0">
                <a:pos x="408" y="0"/>
              </a:cxn>
              <a:cxn ang="0">
                <a:pos x="407" y="5"/>
              </a:cxn>
              <a:cxn ang="0">
                <a:pos x="357" y="4"/>
              </a:cxn>
              <a:cxn ang="0">
                <a:pos x="210" y="12"/>
              </a:cxn>
              <a:cxn ang="0">
                <a:pos x="159" y="15"/>
              </a:cxn>
              <a:cxn ang="0">
                <a:pos x="107" y="19"/>
              </a:cxn>
              <a:cxn ang="0">
                <a:pos x="57" y="25"/>
              </a:cxn>
              <a:cxn ang="0">
                <a:pos x="22" y="30"/>
              </a:cxn>
              <a:cxn ang="0">
                <a:pos x="0" y="27"/>
              </a:cxn>
              <a:cxn ang="0">
                <a:pos x="6" y="31"/>
              </a:cxn>
              <a:cxn ang="0">
                <a:pos x="15" y="33"/>
              </a:cxn>
              <a:cxn ang="0">
                <a:pos x="39" y="30"/>
              </a:cxn>
              <a:cxn ang="0">
                <a:pos x="90" y="25"/>
              </a:cxn>
              <a:cxn ang="0">
                <a:pos x="129" y="20"/>
              </a:cxn>
              <a:cxn ang="0">
                <a:pos x="170" y="20"/>
              </a:cxn>
              <a:cxn ang="0">
                <a:pos x="250" y="14"/>
              </a:cxn>
              <a:cxn ang="0">
                <a:pos x="381" y="9"/>
              </a:cxn>
              <a:cxn ang="0">
                <a:pos x="406" y="41"/>
              </a:cxn>
              <a:cxn ang="0">
                <a:pos x="407" y="103"/>
              </a:cxn>
              <a:cxn ang="0">
                <a:pos x="406" y="175"/>
              </a:cxn>
              <a:cxn ang="0">
                <a:pos x="361" y="176"/>
              </a:cxn>
              <a:cxn ang="0">
                <a:pos x="316" y="181"/>
              </a:cxn>
              <a:cxn ang="0">
                <a:pos x="233" y="183"/>
              </a:cxn>
              <a:cxn ang="0">
                <a:pos x="180" y="181"/>
              </a:cxn>
              <a:cxn ang="0">
                <a:pos x="103" y="186"/>
              </a:cxn>
              <a:cxn ang="0">
                <a:pos x="42" y="186"/>
              </a:cxn>
              <a:cxn ang="0">
                <a:pos x="15" y="186"/>
              </a:cxn>
              <a:cxn ang="0">
                <a:pos x="15" y="177"/>
              </a:cxn>
              <a:cxn ang="0">
                <a:pos x="13" y="150"/>
              </a:cxn>
              <a:cxn ang="0">
                <a:pos x="12" y="62"/>
              </a:cxn>
              <a:cxn ang="0">
                <a:pos x="12" y="40"/>
              </a:cxn>
              <a:cxn ang="0">
                <a:pos x="8" y="33"/>
              </a:cxn>
              <a:cxn ang="0">
                <a:pos x="8" y="44"/>
              </a:cxn>
              <a:cxn ang="0">
                <a:pos x="8" y="74"/>
              </a:cxn>
              <a:cxn ang="0">
                <a:pos x="8" y="150"/>
              </a:cxn>
              <a:cxn ang="0">
                <a:pos x="11" y="187"/>
              </a:cxn>
              <a:cxn ang="0">
                <a:pos x="2" y="190"/>
              </a:cxn>
              <a:cxn ang="0">
                <a:pos x="11" y="188"/>
              </a:cxn>
              <a:cxn ang="0">
                <a:pos x="11" y="190"/>
              </a:cxn>
              <a:cxn ang="0">
                <a:pos x="13" y="188"/>
              </a:cxn>
              <a:cxn ang="0">
                <a:pos x="56" y="190"/>
              </a:cxn>
              <a:cxn ang="0">
                <a:pos x="106" y="188"/>
              </a:cxn>
              <a:cxn ang="0">
                <a:pos x="187" y="187"/>
              </a:cxn>
              <a:cxn ang="0">
                <a:pos x="238" y="188"/>
              </a:cxn>
              <a:cxn ang="0">
                <a:pos x="313" y="186"/>
              </a:cxn>
              <a:cxn ang="0">
                <a:pos x="363" y="181"/>
              </a:cxn>
              <a:cxn ang="0">
                <a:pos x="406" y="180"/>
              </a:cxn>
              <a:cxn ang="0">
                <a:pos x="406" y="192"/>
              </a:cxn>
              <a:cxn ang="0">
                <a:pos x="408" y="190"/>
              </a:cxn>
              <a:cxn ang="0">
                <a:pos x="408" y="180"/>
              </a:cxn>
              <a:cxn ang="0">
                <a:pos x="412" y="179"/>
              </a:cxn>
              <a:cxn ang="0">
                <a:pos x="414" y="175"/>
              </a:cxn>
              <a:cxn ang="0">
                <a:pos x="412" y="173"/>
              </a:cxn>
              <a:cxn ang="0">
                <a:pos x="408" y="175"/>
              </a:cxn>
              <a:cxn ang="0">
                <a:pos x="408" y="75"/>
              </a:cxn>
              <a:cxn ang="0">
                <a:pos x="408" y="11"/>
              </a:cxn>
              <a:cxn ang="0">
                <a:pos x="417" y="11"/>
              </a:cxn>
              <a:cxn ang="0">
                <a:pos x="421" y="7"/>
              </a:cxn>
            </a:cxnLst>
            <a:rect l="0" t="0" r="r" b="b"/>
            <a:pathLst>
              <a:path w="421" h="192">
                <a:moveTo>
                  <a:pt x="419" y="7"/>
                </a:moveTo>
                <a:lnTo>
                  <a:pt x="419" y="7"/>
                </a:lnTo>
                <a:lnTo>
                  <a:pt x="408" y="5"/>
                </a:lnTo>
                <a:lnTo>
                  <a:pt x="408" y="5"/>
                </a:lnTo>
                <a:lnTo>
                  <a:pt x="408" y="0"/>
                </a:lnTo>
                <a:lnTo>
                  <a:pt x="408" y="0"/>
                </a:lnTo>
                <a:lnTo>
                  <a:pt x="407" y="1"/>
                </a:lnTo>
                <a:lnTo>
                  <a:pt x="407" y="1"/>
                </a:lnTo>
                <a:lnTo>
                  <a:pt x="407" y="5"/>
                </a:lnTo>
                <a:lnTo>
                  <a:pt x="407" y="5"/>
                </a:lnTo>
                <a:lnTo>
                  <a:pt x="382" y="4"/>
                </a:lnTo>
                <a:lnTo>
                  <a:pt x="357" y="4"/>
                </a:lnTo>
                <a:lnTo>
                  <a:pt x="309" y="5"/>
                </a:lnTo>
                <a:lnTo>
                  <a:pt x="260" y="8"/>
                </a:lnTo>
                <a:lnTo>
                  <a:pt x="210" y="12"/>
                </a:lnTo>
                <a:lnTo>
                  <a:pt x="210" y="12"/>
                </a:lnTo>
                <a:lnTo>
                  <a:pt x="185" y="15"/>
                </a:lnTo>
                <a:lnTo>
                  <a:pt x="159" y="15"/>
                </a:lnTo>
                <a:lnTo>
                  <a:pt x="133" y="16"/>
                </a:lnTo>
                <a:lnTo>
                  <a:pt x="107" y="19"/>
                </a:lnTo>
                <a:lnTo>
                  <a:pt x="107" y="19"/>
                </a:lnTo>
                <a:lnTo>
                  <a:pt x="82" y="22"/>
                </a:lnTo>
                <a:lnTo>
                  <a:pt x="57" y="25"/>
                </a:lnTo>
                <a:lnTo>
                  <a:pt x="57" y="25"/>
                </a:lnTo>
                <a:lnTo>
                  <a:pt x="30" y="29"/>
                </a:lnTo>
                <a:lnTo>
                  <a:pt x="30" y="29"/>
                </a:lnTo>
                <a:lnTo>
                  <a:pt x="22" y="30"/>
                </a:lnTo>
                <a:lnTo>
                  <a:pt x="15" y="30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6" y="31"/>
                </a:lnTo>
                <a:lnTo>
                  <a:pt x="11" y="33"/>
                </a:lnTo>
                <a:lnTo>
                  <a:pt x="15" y="33"/>
                </a:lnTo>
                <a:lnTo>
                  <a:pt x="15" y="33"/>
                </a:lnTo>
                <a:lnTo>
                  <a:pt x="27" y="31"/>
                </a:lnTo>
                <a:lnTo>
                  <a:pt x="39" y="30"/>
                </a:lnTo>
                <a:lnTo>
                  <a:pt x="39" y="30"/>
                </a:lnTo>
                <a:lnTo>
                  <a:pt x="66" y="26"/>
                </a:lnTo>
                <a:lnTo>
                  <a:pt x="90" y="25"/>
                </a:lnTo>
                <a:lnTo>
                  <a:pt x="90" y="25"/>
                </a:lnTo>
                <a:lnTo>
                  <a:pt x="104" y="23"/>
                </a:lnTo>
                <a:lnTo>
                  <a:pt x="117" y="22"/>
                </a:lnTo>
                <a:lnTo>
                  <a:pt x="129" y="20"/>
                </a:lnTo>
                <a:lnTo>
                  <a:pt x="143" y="19"/>
                </a:lnTo>
                <a:lnTo>
                  <a:pt x="143" y="19"/>
                </a:lnTo>
                <a:lnTo>
                  <a:pt x="170" y="20"/>
                </a:lnTo>
                <a:lnTo>
                  <a:pt x="198" y="19"/>
                </a:lnTo>
                <a:lnTo>
                  <a:pt x="198" y="19"/>
                </a:lnTo>
                <a:lnTo>
                  <a:pt x="250" y="14"/>
                </a:lnTo>
                <a:lnTo>
                  <a:pt x="302" y="9"/>
                </a:lnTo>
                <a:lnTo>
                  <a:pt x="355" y="8"/>
                </a:lnTo>
                <a:lnTo>
                  <a:pt x="381" y="9"/>
                </a:lnTo>
                <a:lnTo>
                  <a:pt x="407" y="11"/>
                </a:lnTo>
                <a:lnTo>
                  <a:pt x="407" y="11"/>
                </a:lnTo>
                <a:lnTo>
                  <a:pt x="406" y="41"/>
                </a:lnTo>
                <a:lnTo>
                  <a:pt x="406" y="73"/>
                </a:lnTo>
                <a:lnTo>
                  <a:pt x="406" y="73"/>
                </a:lnTo>
                <a:lnTo>
                  <a:pt x="407" y="103"/>
                </a:lnTo>
                <a:lnTo>
                  <a:pt x="407" y="133"/>
                </a:lnTo>
                <a:lnTo>
                  <a:pt x="407" y="133"/>
                </a:lnTo>
                <a:lnTo>
                  <a:pt x="406" y="175"/>
                </a:lnTo>
                <a:lnTo>
                  <a:pt x="406" y="175"/>
                </a:lnTo>
                <a:lnTo>
                  <a:pt x="361" y="176"/>
                </a:lnTo>
                <a:lnTo>
                  <a:pt x="361" y="176"/>
                </a:lnTo>
                <a:lnTo>
                  <a:pt x="338" y="179"/>
                </a:lnTo>
                <a:lnTo>
                  <a:pt x="316" y="181"/>
                </a:lnTo>
                <a:lnTo>
                  <a:pt x="316" y="181"/>
                </a:lnTo>
                <a:lnTo>
                  <a:pt x="289" y="183"/>
                </a:lnTo>
                <a:lnTo>
                  <a:pt x="261" y="183"/>
                </a:lnTo>
                <a:lnTo>
                  <a:pt x="233" y="183"/>
                </a:lnTo>
                <a:lnTo>
                  <a:pt x="206" y="181"/>
                </a:lnTo>
                <a:lnTo>
                  <a:pt x="206" y="181"/>
                </a:lnTo>
                <a:lnTo>
                  <a:pt x="180" y="181"/>
                </a:lnTo>
                <a:lnTo>
                  <a:pt x="155" y="181"/>
                </a:lnTo>
                <a:lnTo>
                  <a:pt x="103" y="186"/>
                </a:lnTo>
                <a:lnTo>
                  <a:pt x="103" y="186"/>
                </a:lnTo>
                <a:lnTo>
                  <a:pt x="72" y="186"/>
                </a:lnTo>
                <a:lnTo>
                  <a:pt x="42" y="186"/>
                </a:lnTo>
                <a:lnTo>
                  <a:pt x="42" y="186"/>
                </a:lnTo>
                <a:lnTo>
                  <a:pt x="28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77"/>
                </a:lnTo>
                <a:lnTo>
                  <a:pt x="15" y="168"/>
                </a:lnTo>
                <a:lnTo>
                  <a:pt x="13" y="150"/>
                </a:lnTo>
                <a:lnTo>
                  <a:pt x="13" y="150"/>
                </a:lnTo>
                <a:lnTo>
                  <a:pt x="13" y="103"/>
                </a:lnTo>
                <a:lnTo>
                  <a:pt x="13" y="103"/>
                </a:lnTo>
                <a:lnTo>
                  <a:pt x="12" y="62"/>
                </a:lnTo>
                <a:lnTo>
                  <a:pt x="12" y="62"/>
                </a:lnTo>
                <a:lnTo>
                  <a:pt x="12" y="47"/>
                </a:lnTo>
                <a:lnTo>
                  <a:pt x="12" y="40"/>
                </a:lnTo>
                <a:lnTo>
                  <a:pt x="9" y="33"/>
                </a:lnTo>
                <a:lnTo>
                  <a:pt x="9" y="33"/>
                </a:lnTo>
                <a:lnTo>
                  <a:pt x="8" y="33"/>
                </a:lnTo>
                <a:lnTo>
                  <a:pt x="8" y="34"/>
                </a:lnTo>
                <a:lnTo>
                  <a:pt x="8" y="34"/>
                </a:lnTo>
                <a:lnTo>
                  <a:pt x="8" y="44"/>
                </a:lnTo>
                <a:lnTo>
                  <a:pt x="8" y="53"/>
                </a:lnTo>
                <a:lnTo>
                  <a:pt x="8" y="74"/>
                </a:lnTo>
                <a:lnTo>
                  <a:pt x="8" y="74"/>
                </a:lnTo>
                <a:lnTo>
                  <a:pt x="8" y="113"/>
                </a:lnTo>
                <a:lnTo>
                  <a:pt x="8" y="113"/>
                </a:lnTo>
                <a:lnTo>
                  <a:pt x="8" y="150"/>
                </a:lnTo>
                <a:lnTo>
                  <a:pt x="8" y="169"/>
                </a:lnTo>
                <a:lnTo>
                  <a:pt x="11" y="187"/>
                </a:lnTo>
                <a:lnTo>
                  <a:pt x="11" y="187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11" y="188"/>
                </a:lnTo>
                <a:lnTo>
                  <a:pt x="11" y="188"/>
                </a:lnTo>
                <a:lnTo>
                  <a:pt x="11" y="190"/>
                </a:lnTo>
                <a:lnTo>
                  <a:pt x="11" y="190"/>
                </a:lnTo>
                <a:lnTo>
                  <a:pt x="11" y="190"/>
                </a:lnTo>
                <a:lnTo>
                  <a:pt x="12" y="190"/>
                </a:lnTo>
                <a:lnTo>
                  <a:pt x="13" y="188"/>
                </a:lnTo>
                <a:lnTo>
                  <a:pt x="13" y="188"/>
                </a:lnTo>
                <a:lnTo>
                  <a:pt x="30" y="190"/>
                </a:lnTo>
                <a:lnTo>
                  <a:pt x="30" y="190"/>
                </a:lnTo>
                <a:lnTo>
                  <a:pt x="56" y="190"/>
                </a:lnTo>
                <a:lnTo>
                  <a:pt x="56" y="190"/>
                </a:lnTo>
                <a:lnTo>
                  <a:pt x="81" y="190"/>
                </a:lnTo>
                <a:lnTo>
                  <a:pt x="106" y="188"/>
                </a:lnTo>
                <a:lnTo>
                  <a:pt x="106" y="188"/>
                </a:lnTo>
                <a:lnTo>
                  <a:pt x="159" y="187"/>
                </a:lnTo>
                <a:lnTo>
                  <a:pt x="187" y="187"/>
                </a:lnTo>
                <a:lnTo>
                  <a:pt x="213" y="187"/>
                </a:lnTo>
                <a:lnTo>
                  <a:pt x="213" y="187"/>
                </a:lnTo>
                <a:lnTo>
                  <a:pt x="238" y="188"/>
                </a:lnTo>
                <a:lnTo>
                  <a:pt x="264" y="188"/>
                </a:lnTo>
                <a:lnTo>
                  <a:pt x="313" y="186"/>
                </a:lnTo>
                <a:lnTo>
                  <a:pt x="313" y="186"/>
                </a:lnTo>
                <a:lnTo>
                  <a:pt x="338" y="184"/>
                </a:lnTo>
                <a:lnTo>
                  <a:pt x="363" y="181"/>
                </a:lnTo>
                <a:lnTo>
                  <a:pt x="363" y="181"/>
                </a:lnTo>
                <a:lnTo>
                  <a:pt x="374" y="180"/>
                </a:lnTo>
                <a:lnTo>
                  <a:pt x="383" y="180"/>
                </a:lnTo>
                <a:lnTo>
                  <a:pt x="406" y="180"/>
                </a:lnTo>
                <a:lnTo>
                  <a:pt x="406" y="180"/>
                </a:lnTo>
                <a:lnTo>
                  <a:pt x="406" y="192"/>
                </a:lnTo>
                <a:lnTo>
                  <a:pt x="406" y="192"/>
                </a:lnTo>
                <a:lnTo>
                  <a:pt x="406" y="192"/>
                </a:lnTo>
                <a:lnTo>
                  <a:pt x="407" y="192"/>
                </a:lnTo>
                <a:lnTo>
                  <a:pt x="408" y="190"/>
                </a:lnTo>
                <a:lnTo>
                  <a:pt x="408" y="190"/>
                </a:lnTo>
                <a:lnTo>
                  <a:pt x="408" y="180"/>
                </a:lnTo>
                <a:lnTo>
                  <a:pt x="408" y="180"/>
                </a:lnTo>
                <a:lnTo>
                  <a:pt x="410" y="180"/>
                </a:lnTo>
                <a:lnTo>
                  <a:pt x="410" y="180"/>
                </a:lnTo>
                <a:lnTo>
                  <a:pt x="412" y="179"/>
                </a:lnTo>
                <a:lnTo>
                  <a:pt x="414" y="176"/>
                </a:lnTo>
                <a:lnTo>
                  <a:pt x="414" y="176"/>
                </a:lnTo>
                <a:lnTo>
                  <a:pt x="414" y="175"/>
                </a:lnTo>
                <a:lnTo>
                  <a:pt x="414" y="175"/>
                </a:lnTo>
                <a:lnTo>
                  <a:pt x="412" y="173"/>
                </a:lnTo>
                <a:lnTo>
                  <a:pt x="412" y="173"/>
                </a:lnTo>
                <a:lnTo>
                  <a:pt x="410" y="175"/>
                </a:lnTo>
                <a:lnTo>
                  <a:pt x="410" y="175"/>
                </a:lnTo>
                <a:lnTo>
                  <a:pt x="408" y="175"/>
                </a:lnTo>
                <a:lnTo>
                  <a:pt x="408" y="175"/>
                </a:lnTo>
                <a:lnTo>
                  <a:pt x="410" y="125"/>
                </a:lnTo>
                <a:lnTo>
                  <a:pt x="408" y="75"/>
                </a:lnTo>
                <a:lnTo>
                  <a:pt x="408" y="75"/>
                </a:lnTo>
                <a:lnTo>
                  <a:pt x="408" y="42"/>
                </a:lnTo>
                <a:lnTo>
                  <a:pt x="408" y="11"/>
                </a:lnTo>
                <a:lnTo>
                  <a:pt x="408" y="11"/>
                </a:lnTo>
                <a:lnTo>
                  <a:pt x="417" y="11"/>
                </a:lnTo>
                <a:lnTo>
                  <a:pt x="417" y="11"/>
                </a:lnTo>
                <a:lnTo>
                  <a:pt x="418" y="11"/>
                </a:lnTo>
                <a:lnTo>
                  <a:pt x="419" y="9"/>
                </a:lnTo>
                <a:lnTo>
                  <a:pt x="421" y="7"/>
                </a:lnTo>
                <a:lnTo>
                  <a:pt x="419" y="7"/>
                </a:lnTo>
                <a:lnTo>
                  <a:pt x="419" y="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24" tIns="45713" rIns="91424" bIns="45713" numCol="1" anchor="t" anchorCtr="0" compatLnSpc="1"/>
          <a:lstStyle/>
          <a:p>
            <a:pPr defTabSz="914224"/>
            <a:endParaRPr lang="zh-CN" altLang="en-US" sz="1866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37" name="Rectangle 47"/>
          <p:cNvSpPr/>
          <p:nvPr/>
        </p:nvSpPr>
        <p:spPr>
          <a:xfrm>
            <a:off x="5375341" y="2661678"/>
            <a:ext cx="939360" cy="4307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914224"/>
            <a:r>
              <a:rPr lang="zh-CN" altLang="en-US" sz="27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阶段</a:t>
            </a:r>
            <a:r>
              <a:rPr lang="en-US" altLang="zh-CN" sz="27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2</a:t>
            </a:r>
            <a:endParaRPr lang="zh-CN" altLang="en-US" sz="27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38" name="文本框 7"/>
          <p:cNvSpPr txBox="1">
            <a:spLocks noChangeArrowheads="1"/>
          </p:cNvSpPr>
          <p:nvPr/>
        </p:nvSpPr>
        <p:spPr bwMode="auto">
          <a:xfrm>
            <a:off x="4426847" y="3432226"/>
            <a:ext cx="2867174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1986</a:t>
            </a:r>
            <a:r>
              <a:rPr lang="zh-CN" altLang="en-US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，分布式知识表达</a:t>
            </a: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/>
            </a:r>
            <a:b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</a:b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1986</a:t>
            </a:r>
            <a:r>
              <a:rPr lang="zh-CN" altLang="en-US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，反向传播算法</a:t>
            </a:r>
            <a:endParaRPr lang="zh-CN" altLang="en-US" sz="1800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39" name="Freeform 16"/>
          <p:cNvSpPr/>
          <p:nvPr/>
        </p:nvSpPr>
        <p:spPr bwMode="auto">
          <a:xfrm>
            <a:off x="8052962" y="2446524"/>
            <a:ext cx="2854631" cy="713750"/>
          </a:xfrm>
          <a:custGeom>
            <a:avLst/>
            <a:gdLst/>
            <a:ahLst/>
            <a:cxnLst>
              <a:cxn ang="0">
                <a:pos x="408" y="5"/>
              </a:cxn>
              <a:cxn ang="0">
                <a:pos x="408" y="0"/>
              </a:cxn>
              <a:cxn ang="0">
                <a:pos x="407" y="5"/>
              </a:cxn>
              <a:cxn ang="0">
                <a:pos x="357" y="4"/>
              </a:cxn>
              <a:cxn ang="0">
                <a:pos x="210" y="12"/>
              </a:cxn>
              <a:cxn ang="0">
                <a:pos x="159" y="15"/>
              </a:cxn>
              <a:cxn ang="0">
                <a:pos x="107" y="19"/>
              </a:cxn>
              <a:cxn ang="0">
                <a:pos x="57" y="25"/>
              </a:cxn>
              <a:cxn ang="0">
                <a:pos x="22" y="30"/>
              </a:cxn>
              <a:cxn ang="0">
                <a:pos x="0" y="27"/>
              </a:cxn>
              <a:cxn ang="0">
                <a:pos x="6" y="31"/>
              </a:cxn>
              <a:cxn ang="0">
                <a:pos x="15" y="33"/>
              </a:cxn>
              <a:cxn ang="0">
                <a:pos x="39" y="30"/>
              </a:cxn>
              <a:cxn ang="0">
                <a:pos x="90" y="25"/>
              </a:cxn>
              <a:cxn ang="0">
                <a:pos x="129" y="20"/>
              </a:cxn>
              <a:cxn ang="0">
                <a:pos x="170" y="20"/>
              </a:cxn>
              <a:cxn ang="0">
                <a:pos x="250" y="14"/>
              </a:cxn>
              <a:cxn ang="0">
                <a:pos x="381" y="9"/>
              </a:cxn>
              <a:cxn ang="0">
                <a:pos x="406" y="41"/>
              </a:cxn>
              <a:cxn ang="0">
                <a:pos x="407" y="103"/>
              </a:cxn>
              <a:cxn ang="0">
                <a:pos x="406" y="175"/>
              </a:cxn>
              <a:cxn ang="0">
                <a:pos x="361" y="176"/>
              </a:cxn>
              <a:cxn ang="0">
                <a:pos x="316" y="181"/>
              </a:cxn>
              <a:cxn ang="0">
                <a:pos x="233" y="183"/>
              </a:cxn>
              <a:cxn ang="0">
                <a:pos x="180" y="181"/>
              </a:cxn>
              <a:cxn ang="0">
                <a:pos x="103" y="186"/>
              </a:cxn>
              <a:cxn ang="0">
                <a:pos x="42" y="186"/>
              </a:cxn>
              <a:cxn ang="0">
                <a:pos x="15" y="186"/>
              </a:cxn>
              <a:cxn ang="0">
                <a:pos x="15" y="177"/>
              </a:cxn>
              <a:cxn ang="0">
                <a:pos x="13" y="150"/>
              </a:cxn>
              <a:cxn ang="0">
                <a:pos x="12" y="62"/>
              </a:cxn>
              <a:cxn ang="0">
                <a:pos x="12" y="40"/>
              </a:cxn>
              <a:cxn ang="0">
                <a:pos x="8" y="33"/>
              </a:cxn>
              <a:cxn ang="0">
                <a:pos x="8" y="44"/>
              </a:cxn>
              <a:cxn ang="0">
                <a:pos x="8" y="74"/>
              </a:cxn>
              <a:cxn ang="0">
                <a:pos x="8" y="150"/>
              </a:cxn>
              <a:cxn ang="0">
                <a:pos x="11" y="187"/>
              </a:cxn>
              <a:cxn ang="0">
                <a:pos x="2" y="190"/>
              </a:cxn>
              <a:cxn ang="0">
                <a:pos x="11" y="188"/>
              </a:cxn>
              <a:cxn ang="0">
                <a:pos x="11" y="190"/>
              </a:cxn>
              <a:cxn ang="0">
                <a:pos x="13" y="188"/>
              </a:cxn>
              <a:cxn ang="0">
                <a:pos x="56" y="190"/>
              </a:cxn>
              <a:cxn ang="0">
                <a:pos x="106" y="188"/>
              </a:cxn>
              <a:cxn ang="0">
                <a:pos x="187" y="187"/>
              </a:cxn>
              <a:cxn ang="0">
                <a:pos x="238" y="188"/>
              </a:cxn>
              <a:cxn ang="0">
                <a:pos x="313" y="186"/>
              </a:cxn>
              <a:cxn ang="0">
                <a:pos x="363" y="181"/>
              </a:cxn>
              <a:cxn ang="0">
                <a:pos x="406" y="180"/>
              </a:cxn>
              <a:cxn ang="0">
                <a:pos x="406" y="192"/>
              </a:cxn>
              <a:cxn ang="0">
                <a:pos x="408" y="190"/>
              </a:cxn>
              <a:cxn ang="0">
                <a:pos x="408" y="180"/>
              </a:cxn>
              <a:cxn ang="0">
                <a:pos x="412" y="179"/>
              </a:cxn>
              <a:cxn ang="0">
                <a:pos x="414" y="175"/>
              </a:cxn>
              <a:cxn ang="0">
                <a:pos x="412" y="173"/>
              </a:cxn>
              <a:cxn ang="0">
                <a:pos x="408" y="175"/>
              </a:cxn>
              <a:cxn ang="0">
                <a:pos x="408" y="75"/>
              </a:cxn>
              <a:cxn ang="0">
                <a:pos x="408" y="11"/>
              </a:cxn>
              <a:cxn ang="0">
                <a:pos x="417" y="11"/>
              </a:cxn>
              <a:cxn ang="0">
                <a:pos x="421" y="7"/>
              </a:cxn>
            </a:cxnLst>
            <a:rect l="0" t="0" r="r" b="b"/>
            <a:pathLst>
              <a:path w="421" h="192">
                <a:moveTo>
                  <a:pt x="419" y="7"/>
                </a:moveTo>
                <a:lnTo>
                  <a:pt x="419" y="7"/>
                </a:lnTo>
                <a:lnTo>
                  <a:pt x="408" y="5"/>
                </a:lnTo>
                <a:lnTo>
                  <a:pt x="408" y="5"/>
                </a:lnTo>
                <a:lnTo>
                  <a:pt x="408" y="0"/>
                </a:lnTo>
                <a:lnTo>
                  <a:pt x="408" y="0"/>
                </a:lnTo>
                <a:lnTo>
                  <a:pt x="407" y="1"/>
                </a:lnTo>
                <a:lnTo>
                  <a:pt x="407" y="1"/>
                </a:lnTo>
                <a:lnTo>
                  <a:pt x="407" y="5"/>
                </a:lnTo>
                <a:lnTo>
                  <a:pt x="407" y="5"/>
                </a:lnTo>
                <a:lnTo>
                  <a:pt x="382" y="4"/>
                </a:lnTo>
                <a:lnTo>
                  <a:pt x="357" y="4"/>
                </a:lnTo>
                <a:lnTo>
                  <a:pt x="309" y="5"/>
                </a:lnTo>
                <a:lnTo>
                  <a:pt x="260" y="8"/>
                </a:lnTo>
                <a:lnTo>
                  <a:pt x="210" y="12"/>
                </a:lnTo>
                <a:lnTo>
                  <a:pt x="210" y="12"/>
                </a:lnTo>
                <a:lnTo>
                  <a:pt x="185" y="15"/>
                </a:lnTo>
                <a:lnTo>
                  <a:pt x="159" y="15"/>
                </a:lnTo>
                <a:lnTo>
                  <a:pt x="133" y="16"/>
                </a:lnTo>
                <a:lnTo>
                  <a:pt x="107" y="19"/>
                </a:lnTo>
                <a:lnTo>
                  <a:pt x="107" y="19"/>
                </a:lnTo>
                <a:lnTo>
                  <a:pt x="82" y="22"/>
                </a:lnTo>
                <a:lnTo>
                  <a:pt x="57" y="25"/>
                </a:lnTo>
                <a:lnTo>
                  <a:pt x="57" y="25"/>
                </a:lnTo>
                <a:lnTo>
                  <a:pt x="30" y="29"/>
                </a:lnTo>
                <a:lnTo>
                  <a:pt x="30" y="29"/>
                </a:lnTo>
                <a:lnTo>
                  <a:pt x="22" y="30"/>
                </a:lnTo>
                <a:lnTo>
                  <a:pt x="15" y="30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6" y="31"/>
                </a:lnTo>
                <a:lnTo>
                  <a:pt x="11" y="33"/>
                </a:lnTo>
                <a:lnTo>
                  <a:pt x="15" y="33"/>
                </a:lnTo>
                <a:lnTo>
                  <a:pt x="15" y="33"/>
                </a:lnTo>
                <a:lnTo>
                  <a:pt x="27" y="31"/>
                </a:lnTo>
                <a:lnTo>
                  <a:pt x="39" y="30"/>
                </a:lnTo>
                <a:lnTo>
                  <a:pt x="39" y="30"/>
                </a:lnTo>
                <a:lnTo>
                  <a:pt x="66" y="26"/>
                </a:lnTo>
                <a:lnTo>
                  <a:pt x="90" y="25"/>
                </a:lnTo>
                <a:lnTo>
                  <a:pt x="90" y="25"/>
                </a:lnTo>
                <a:lnTo>
                  <a:pt x="104" y="23"/>
                </a:lnTo>
                <a:lnTo>
                  <a:pt x="117" y="22"/>
                </a:lnTo>
                <a:lnTo>
                  <a:pt x="129" y="20"/>
                </a:lnTo>
                <a:lnTo>
                  <a:pt x="143" y="19"/>
                </a:lnTo>
                <a:lnTo>
                  <a:pt x="143" y="19"/>
                </a:lnTo>
                <a:lnTo>
                  <a:pt x="170" y="20"/>
                </a:lnTo>
                <a:lnTo>
                  <a:pt x="198" y="19"/>
                </a:lnTo>
                <a:lnTo>
                  <a:pt x="198" y="19"/>
                </a:lnTo>
                <a:lnTo>
                  <a:pt x="250" y="14"/>
                </a:lnTo>
                <a:lnTo>
                  <a:pt x="302" y="9"/>
                </a:lnTo>
                <a:lnTo>
                  <a:pt x="355" y="8"/>
                </a:lnTo>
                <a:lnTo>
                  <a:pt x="381" y="9"/>
                </a:lnTo>
                <a:lnTo>
                  <a:pt x="407" y="11"/>
                </a:lnTo>
                <a:lnTo>
                  <a:pt x="407" y="11"/>
                </a:lnTo>
                <a:lnTo>
                  <a:pt x="406" y="41"/>
                </a:lnTo>
                <a:lnTo>
                  <a:pt x="406" y="73"/>
                </a:lnTo>
                <a:lnTo>
                  <a:pt x="406" y="73"/>
                </a:lnTo>
                <a:lnTo>
                  <a:pt x="407" y="103"/>
                </a:lnTo>
                <a:lnTo>
                  <a:pt x="407" y="133"/>
                </a:lnTo>
                <a:lnTo>
                  <a:pt x="407" y="133"/>
                </a:lnTo>
                <a:lnTo>
                  <a:pt x="406" y="175"/>
                </a:lnTo>
                <a:lnTo>
                  <a:pt x="406" y="175"/>
                </a:lnTo>
                <a:lnTo>
                  <a:pt x="361" y="176"/>
                </a:lnTo>
                <a:lnTo>
                  <a:pt x="361" y="176"/>
                </a:lnTo>
                <a:lnTo>
                  <a:pt x="338" y="179"/>
                </a:lnTo>
                <a:lnTo>
                  <a:pt x="316" y="181"/>
                </a:lnTo>
                <a:lnTo>
                  <a:pt x="316" y="181"/>
                </a:lnTo>
                <a:lnTo>
                  <a:pt x="289" y="183"/>
                </a:lnTo>
                <a:lnTo>
                  <a:pt x="261" y="183"/>
                </a:lnTo>
                <a:lnTo>
                  <a:pt x="233" y="183"/>
                </a:lnTo>
                <a:lnTo>
                  <a:pt x="206" y="181"/>
                </a:lnTo>
                <a:lnTo>
                  <a:pt x="206" y="181"/>
                </a:lnTo>
                <a:lnTo>
                  <a:pt x="180" y="181"/>
                </a:lnTo>
                <a:lnTo>
                  <a:pt x="155" y="181"/>
                </a:lnTo>
                <a:lnTo>
                  <a:pt x="103" y="186"/>
                </a:lnTo>
                <a:lnTo>
                  <a:pt x="103" y="186"/>
                </a:lnTo>
                <a:lnTo>
                  <a:pt x="72" y="186"/>
                </a:lnTo>
                <a:lnTo>
                  <a:pt x="42" y="186"/>
                </a:lnTo>
                <a:lnTo>
                  <a:pt x="42" y="186"/>
                </a:lnTo>
                <a:lnTo>
                  <a:pt x="28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77"/>
                </a:lnTo>
                <a:lnTo>
                  <a:pt x="15" y="168"/>
                </a:lnTo>
                <a:lnTo>
                  <a:pt x="13" y="150"/>
                </a:lnTo>
                <a:lnTo>
                  <a:pt x="13" y="150"/>
                </a:lnTo>
                <a:lnTo>
                  <a:pt x="13" y="103"/>
                </a:lnTo>
                <a:lnTo>
                  <a:pt x="13" y="103"/>
                </a:lnTo>
                <a:lnTo>
                  <a:pt x="12" y="62"/>
                </a:lnTo>
                <a:lnTo>
                  <a:pt x="12" y="62"/>
                </a:lnTo>
                <a:lnTo>
                  <a:pt x="12" y="47"/>
                </a:lnTo>
                <a:lnTo>
                  <a:pt x="12" y="40"/>
                </a:lnTo>
                <a:lnTo>
                  <a:pt x="9" y="33"/>
                </a:lnTo>
                <a:lnTo>
                  <a:pt x="9" y="33"/>
                </a:lnTo>
                <a:lnTo>
                  <a:pt x="8" y="33"/>
                </a:lnTo>
                <a:lnTo>
                  <a:pt x="8" y="34"/>
                </a:lnTo>
                <a:lnTo>
                  <a:pt x="8" y="34"/>
                </a:lnTo>
                <a:lnTo>
                  <a:pt x="8" y="44"/>
                </a:lnTo>
                <a:lnTo>
                  <a:pt x="8" y="53"/>
                </a:lnTo>
                <a:lnTo>
                  <a:pt x="8" y="74"/>
                </a:lnTo>
                <a:lnTo>
                  <a:pt x="8" y="74"/>
                </a:lnTo>
                <a:lnTo>
                  <a:pt x="8" y="113"/>
                </a:lnTo>
                <a:lnTo>
                  <a:pt x="8" y="113"/>
                </a:lnTo>
                <a:lnTo>
                  <a:pt x="8" y="150"/>
                </a:lnTo>
                <a:lnTo>
                  <a:pt x="8" y="169"/>
                </a:lnTo>
                <a:lnTo>
                  <a:pt x="11" y="187"/>
                </a:lnTo>
                <a:lnTo>
                  <a:pt x="11" y="187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11" y="188"/>
                </a:lnTo>
                <a:lnTo>
                  <a:pt x="11" y="188"/>
                </a:lnTo>
                <a:lnTo>
                  <a:pt x="11" y="190"/>
                </a:lnTo>
                <a:lnTo>
                  <a:pt x="11" y="190"/>
                </a:lnTo>
                <a:lnTo>
                  <a:pt x="11" y="190"/>
                </a:lnTo>
                <a:lnTo>
                  <a:pt x="12" y="190"/>
                </a:lnTo>
                <a:lnTo>
                  <a:pt x="13" y="188"/>
                </a:lnTo>
                <a:lnTo>
                  <a:pt x="13" y="188"/>
                </a:lnTo>
                <a:lnTo>
                  <a:pt x="30" y="190"/>
                </a:lnTo>
                <a:lnTo>
                  <a:pt x="30" y="190"/>
                </a:lnTo>
                <a:lnTo>
                  <a:pt x="56" y="190"/>
                </a:lnTo>
                <a:lnTo>
                  <a:pt x="56" y="190"/>
                </a:lnTo>
                <a:lnTo>
                  <a:pt x="81" y="190"/>
                </a:lnTo>
                <a:lnTo>
                  <a:pt x="106" y="188"/>
                </a:lnTo>
                <a:lnTo>
                  <a:pt x="106" y="188"/>
                </a:lnTo>
                <a:lnTo>
                  <a:pt x="159" y="187"/>
                </a:lnTo>
                <a:lnTo>
                  <a:pt x="187" y="187"/>
                </a:lnTo>
                <a:lnTo>
                  <a:pt x="213" y="187"/>
                </a:lnTo>
                <a:lnTo>
                  <a:pt x="213" y="187"/>
                </a:lnTo>
                <a:lnTo>
                  <a:pt x="238" y="188"/>
                </a:lnTo>
                <a:lnTo>
                  <a:pt x="264" y="188"/>
                </a:lnTo>
                <a:lnTo>
                  <a:pt x="313" y="186"/>
                </a:lnTo>
                <a:lnTo>
                  <a:pt x="313" y="186"/>
                </a:lnTo>
                <a:lnTo>
                  <a:pt x="338" y="184"/>
                </a:lnTo>
                <a:lnTo>
                  <a:pt x="363" y="181"/>
                </a:lnTo>
                <a:lnTo>
                  <a:pt x="363" y="181"/>
                </a:lnTo>
                <a:lnTo>
                  <a:pt x="374" y="180"/>
                </a:lnTo>
                <a:lnTo>
                  <a:pt x="383" y="180"/>
                </a:lnTo>
                <a:lnTo>
                  <a:pt x="406" y="180"/>
                </a:lnTo>
                <a:lnTo>
                  <a:pt x="406" y="180"/>
                </a:lnTo>
                <a:lnTo>
                  <a:pt x="406" y="192"/>
                </a:lnTo>
                <a:lnTo>
                  <a:pt x="406" y="192"/>
                </a:lnTo>
                <a:lnTo>
                  <a:pt x="406" y="192"/>
                </a:lnTo>
                <a:lnTo>
                  <a:pt x="407" y="192"/>
                </a:lnTo>
                <a:lnTo>
                  <a:pt x="408" y="190"/>
                </a:lnTo>
                <a:lnTo>
                  <a:pt x="408" y="190"/>
                </a:lnTo>
                <a:lnTo>
                  <a:pt x="408" y="180"/>
                </a:lnTo>
                <a:lnTo>
                  <a:pt x="408" y="180"/>
                </a:lnTo>
                <a:lnTo>
                  <a:pt x="410" y="180"/>
                </a:lnTo>
                <a:lnTo>
                  <a:pt x="410" y="180"/>
                </a:lnTo>
                <a:lnTo>
                  <a:pt x="412" y="179"/>
                </a:lnTo>
                <a:lnTo>
                  <a:pt x="414" y="176"/>
                </a:lnTo>
                <a:lnTo>
                  <a:pt x="414" y="176"/>
                </a:lnTo>
                <a:lnTo>
                  <a:pt x="414" y="175"/>
                </a:lnTo>
                <a:lnTo>
                  <a:pt x="414" y="175"/>
                </a:lnTo>
                <a:lnTo>
                  <a:pt x="412" y="173"/>
                </a:lnTo>
                <a:lnTo>
                  <a:pt x="412" y="173"/>
                </a:lnTo>
                <a:lnTo>
                  <a:pt x="410" y="175"/>
                </a:lnTo>
                <a:lnTo>
                  <a:pt x="410" y="175"/>
                </a:lnTo>
                <a:lnTo>
                  <a:pt x="408" y="175"/>
                </a:lnTo>
                <a:lnTo>
                  <a:pt x="408" y="175"/>
                </a:lnTo>
                <a:lnTo>
                  <a:pt x="410" y="125"/>
                </a:lnTo>
                <a:lnTo>
                  <a:pt x="408" y="75"/>
                </a:lnTo>
                <a:lnTo>
                  <a:pt x="408" y="75"/>
                </a:lnTo>
                <a:lnTo>
                  <a:pt x="408" y="42"/>
                </a:lnTo>
                <a:lnTo>
                  <a:pt x="408" y="11"/>
                </a:lnTo>
                <a:lnTo>
                  <a:pt x="408" y="11"/>
                </a:lnTo>
                <a:lnTo>
                  <a:pt x="417" y="11"/>
                </a:lnTo>
                <a:lnTo>
                  <a:pt x="417" y="11"/>
                </a:lnTo>
                <a:lnTo>
                  <a:pt x="418" y="11"/>
                </a:lnTo>
                <a:lnTo>
                  <a:pt x="419" y="9"/>
                </a:lnTo>
                <a:lnTo>
                  <a:pt x="421" y="7"/>
                </a:lnTo>
                <a:lnTo>
                  <a:pt x="419" y="7"/>
                </a:lnTo>
                <a:lnTo>
                  <a:pt x="419" y="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24" tIns="45713" rIns="91424" bIns="45713" numCol="1" anchor="t" anchorCtr="0" compatLnSpc="1"/>
          <a:lstStyle/>
          <a:p>
            <a:pPr defTabSz="914224"/>
            <a:endParaRPr lang="zh-CN" altLang="en-US" sz="1866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8982255" y="2604421"/>
            <a:ext cx="939360" cy="4307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914224"/>
            <a:r>
              <a:rPr lang="zh-CN" altLang="en-US" sz="27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阶段</a:t>
            </a:r>
            <a:r>
              <a:rPr lang="en-US" altLang="zh-CN" sz="27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3</a:t>
            </a:r>
            <a:endParaRPr lang="zh-CN" altLang="en-US" sz="27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41" name="文本框 7"/>
          <p:cNvSpPr txBox="1">
            <a:spLocks noChangeArrowheads="1"/>
          </p:cNvSpPr>
          <p:nvPr/>
        </p:nvSpPr>
        <p:spPr bwMode="auto">
          <a:xfrm>
            <a:off x="8072999" y="3330349"/>
            <a:ext cx="3335914" cy="92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2010</a:t>
            </a:r>
            <a:r>
              <a:rPr lang="zh-CN" altLang="en-US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年，云计算、</a:t>
            </a: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GPU</a:t>
            </a:r>
          </a:p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2012</a:t>
            </a:r>
            <a:r>
              <a:rPr lang="zh-CN" altLang="en-US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年，</a:t>
            </a: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ImagaNet</a:t>
            </a:r>
            <a:r>
              <a:rPr lang="zh-CN" altLang="en-US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图像分类竞赛，</a:t>
            </a:r>
            <a:r>
              <a:rPr lang="en-US" altLang="zh-CN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AlexNet</a:t>
            </a:r>
            <a:r>
              <a:rPr lang="zh-CN" altLang="en-US" sz="18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赢得冠军</a:t>
            </a:r>
            <a:endParaRPr lang="en-US" altLang="zh-CN" sz="18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42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深度学习发展历程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630" y="4486695"/>
            <a:ext cx="2484671" cy="147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8582" y="4475513"/>
            <a:ext cx="2469931" cy="146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2027" y="4246079"/>
            <a:ext cx="6110949" cy="249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03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682335" y="2185927"/>
            <a:ext cx="2961875" cy="3133725"/>
            <a:chOff x="2851" y="1214"/>
            <a:chExt cx="1866" cy="1974"/>
          </a:xfrm>
          <a:solidFill>
            <a:schemeClr val="bg1">
              <a:lumMod val="95000"/>
            </a:schemeClr>
          </a:solidFill>
        </p:grpSpPr>
        <p:sp>
          <p:nvSpPr>
            <p:cNvPr id="5" name="Freeform 5"/>
            <p:cNvSpPr/>
            <p:nvPr/>
          </p:nvSpPr>
          <p:spPr bwMode="auto">
            <a:xfrm>
              <a:off x="4058" y="1426"/>
              <a:ext cx="251" cy="180"/>
            </a:xfrm>
            <a:custGeom>
              <a:avLst/>
              <a:gdLst>
                <a:gd name="T0" fmla="*/ 1 w 32"/>
                <a:gd name="T1" fmla="*/ 0 h 23"/>
                <a:gd name="T2" fmla="*/ 5 w 32"/>
                <a:gd name="T3" fmla="*/ 1 h 23"/>
                <a:gd name="T4" fmla="*/ 23 w 32"/>
                <a:gd name="T5" fmla="*/ 14 h 23"/>
                <a:gd name="T6" fmla="*/ 27 w 32"/>
                <a:gd name="T7" fmla="*/ 18 h 23"/>
                <a:gd name="T8" fmla="*/ 31 w 32"/>
                <a:gd name="T9" fmla="*/ 23 h 23"/>
                <a:gd name="T10" fmla="*/ 28 w 32"/>
                <a:gd name="T11" fmla="*/ 20 h 23"/>
                <a:gd name="T12" fmla="*/ 17 w 32"/>
                <a:gd name="T13" fmla="*/ 12 h 23"/>
                <a:gd name="T14" fmla="*/ 7 w 32"/>
                <a:gd name="T15" fmla="*/ 4 h 23"/>
                <a:gd name="T16" fmla="*/ 1 w 32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3">
                  <a:moveTo>
                    <a:pt x="1" y="0"/>
                  </a:moveTo>
                  <a:cubicBezTo>
                    <a:pt x="3" y="0"/>
                    <a:pt x="4" y="1"/>
                    <a:pt x="5" y="1"/>
                  </a:cubicBezTo>
                  <a:cubicBezTo>
                    <a:pt x="11" y="6"/>
                    <a:pt x="18" y="9"/>
                    <a:pt x="23" y="14"/>
                  </a:cubicBezTo>
                  <a:cubicBezTo>
                    <a:pt x="25" y="14"/>
                    <a:pt x="25" y="16"/>
                    <a:pt x="27" y="18"/>
                  </a:cubicBezTo>
                  <a:cubicBezTo>
                    <a:pt x="28" y="19"/>
                    <a:pt x="32" y="20"/>
                    <a:pt x="31" y="23"/>
                  </a:cubicBezTo>
                  <a:cubicBezTo>
                    <a:pt x="29" y="23"/>
                    <a:pt x="29" y="22"/>
                    <a:pt x="28" y="20"/>
                  </a:cubicBezTo>
                  <a:cubicBezTo>
                    <a:pt x="25" y="17"/>
                    <a:pt x="21" y="15"/>
                    <a:pt x="17" y="12"/>
                  </a:cubicBezTo>
                  <a:cubicBezTo>
                    <a:pt x="14" y="9"/>
                    <a:pt x="10" y="6"/>
                    <a:pt x="7" y="4"/>
                  </a:cubicBezTo>
                  <a:cubicBezTo>
                    <a:pt x="5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537" y="2146"/>
              <a:ext cx="31" cy="196"/>
            </a:xfrm>
            <a:custGeom>
              <a:avLst/>
              <a:gdLst>
                <a:gd name="T0" fmla="*/ 3 w 4"/>
                <a:gd name="T1" fmla="*/ 0 h 25"/>
                <a:gd name="T2" fmla="*/ 3 w 4"/>
                <a:gd name="T3" fmla="*/ 25 h 25"/>
                <a:gd name="T4" fmla="*/ 2 w 4"/>
                <a:gd name="T5" fmla="*/ 21 h 25"/>
                <a:gd name="T6" fmla="*/ 1 w 4"/>
                <a:gd name="T7" fmla="*/ 1 h 25"/>
                <a:gd name="T8" fmla="*/ 3 w 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5">
                  <a:moveTo>
                    <a:pt x="3" y="0"/>
                  </a:moveTo>
                  <a:cubicBezTo>
                    <a:pt x="3" y="7"/>
                    <a:pt x="4" y="17"/>
                    <a:pt x="3" y="25"/>
                  </a:cubicBezTo>
                  <a:cubicBezTo>
                    <a:pt x="0" y="25"/>
                    <a:pt x="2" y="23"/>
                    <a:pt x="2" y="21"/>
                  </a:cubicBezTo>
                  <a:cubicBezTo>
                    <a:pt x="2" y="15"/>
                    <a:pt x="1" y="7"/>
                    <a:pt x="1" y="1"/>
                  </a:cubicBezTo>
                  <a:cubicBezTo>
                    <a:pt x="1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118" y="2201"/>
              <a:ext cx="31" cy="220"/>
            </a:xfrm>
            <a:custGeom>
              <a:avLst/>
              <a:gdLst>
                <a:gd name="T0" fmla="*/ 1 w 4"/>
                <a:gd name="T1" fmla="*/ 0 h 28"/>
                <a:gd name="T2" fmla="*/ 2 w 4"/>
                <a:gd name="T3" fmla="*/ 0 h 28"/>
                <a:gd name="T4" fmla="*/ 1 w 4"/>
                <a:gd name="T5" fmla="*/ 6 h 28"/>
                <a:gd name="T6" fmla="*/ 4 w 4"/>
                <a:gd name="T7" fmla="*/ 27 h 28"/>
                <a:gd name="T8" fmla="*/ 3 w 4"/>
                <a:gd name="T9" fmla="*/ 27 h 28"/>
                <a:gd name="T10" fmla="*/ 1 w 4"/>
                <a:gd name="T11" fmla="*/ 22 h 28"/>
                <a:gd name="T12" fmla="*/ 0 w 4"/>
                <a:gd name="T13" fmla="*/ 2 h 28"/>
                <a:gd name="T14" fmla="*/ 1 w 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8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1" y="6"/>
                  </a:cubicBezTo>
                  <a:cubicBezTo>
                    <a:pt x="3" y="13"/>
                    <a:pt x="1" y="21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1" y="28"/>
                    <a:pt x="1" y="23"/>
                    <a:pt x="1" y="22"/>
                  </a:cubicBezTo>
                  <a:cubicBezTo>
                    <a:pt x="0" y="16"/>
                    <a:pt x="0" y="10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337" y="2804"/>
              <a:ext cx="228" cy="196"/>
            </a:xfrm>
            <a:custGeom>
              <a:avLst/>
              <a:gdLst>
                <a:gd name="T0" fmla="*/ 1 w 29"/>
                <a:gd name="T1" fmla="*/ 0 h 25"/>
                <a:gd name="T2" fmla="*/ 7 w 29"/>
                <a:gd name="T3" fmla="*/ 8 h 25"/>
                <a:gd name="T4" fmla="*/ 20 w 29"/>
                <a:gd name="T5" fmla="*/ 17 h 25"/>
                <a:gd name="T6" fmla="*/ 20 w 29"/>
                <a:gd name="T7" fmla="*/ 18 h 25"/>
                <a:gd name="T8" fmla="*/ 26 w 29"/>
                <a:gd name="T9" fmla="*/ 21 h 25"/>
                <a:gd name="T10" fmla="*/ 26 w 29"/>
                <a:gd name="T11" fmla="*/ 21 h 25"/>
                <a:gd name="T12" fmla="*/ 29 w 29"/>
                <a:gd name="T13" fmla="*/ 22 h 25"/>
                <a:gd name="T14" fmla="*/ 29 w 29"/>
                <a:gd name="T15" fmla="*/ 25 h 25"/>
                <a:gd name="T16" fmla="*/ 27 w 29"/>
                <a:gd name="T17" fmla="*/ 24 h 25"/>
                <a:gd name="T18" fmla="*/ 27 w 29"/>
                <a:gd name="T19" fmla="*/ 23 h 25"/>
                <a:gd name="T20" fmla="*/ 2 w 29"/>
                <a:gd name="T21" fmla="*/ 4 h 25"/>
                <a:gd name="T22" fmla="*/ 1 w 29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5">
                  <a:moveTo>
                    <a:pt x="1" y="0"/>
                  </a:moveTo>
                  <a:cubicBezTo>
                    <a:pt x="3" y="3"/>
                    <a:pt x="5" y="5"/>
                    <a:pt x="7" y="8"/>
                  </a:cubicBezTo>
                  <a:cubicBezTo>
                    <a:pt x="11" y="11"/>
                    <a:pt x="15" y="15"/>
                    <a:pt x="20" y="17"/>
                  </a:cubicBezTo>
                  <a:cubicBezTo>
                    <a:pt x="20" y="17"/>
                    <a:pt x="20" y="17"/>
                    <a:pt x="20" y="18"/>
                  </a:cubicBezTo>
                  <a:cubicBezTo>
                    <a:pt x="23" y="18"/>
                    <a:pt x="24" y="20"/>
                    <a:pt x="26" y="21"/>
                  </a:cubicBezTo>
                  <a:cubicBezTo>
                    <a:pt x="27" y="21"/>
                    <a:pt x="26" y="21"/>
                    <a:pt x="26" y="21"/>
                  </a:cubicBezTo>
                  <a:cubicBezTo>
                    <a:pt x="27" y="22"/>
                    <a:pt x="27" y="22"/>
                    <a:pt x="29" y="22"/>
                  </a:cubicBezTo>
                  <a:cubicBezTo>
                    <a:pt x="28" y="23"/>
                    <a:pt x="29" y="23"/>
                    <a:pt x="29" y="25"/>
                  </a:cubicBezTo>
                  <a:cubicBezTo>
                    <a:pt x="28" y="25"/>
                    <a:pt x="28" y="24"/>
                    <a:pt x="27" y="24"/>
                  </a:cubicBezTo>
                  <a:cubicBezTo>
                    <a:pt x="27" y="23"/>
                    <a:pt x="26" y="24"/>
                    <a:pt x="27" y="23"/>
                  </a:cubicBezTo>
                  <a:cubicBezTo>
                    <a:pt x="17" y="18"/>
                    <a:pt x="8" y="12"/>
                    <a:pt x="2" y="4"/>
                  </a:cubicBezTo>
                  <a:cubicBezTo>
                    <a:pt x="2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058" y="2875"/>
              <a:ext cx="236" cy="125"/>
            </a:xfrm>
            <a:custGeom>
              <a:avLst/>
              <a:gdLst>
                <a:gd name="T0" fmla="*/ 30 w 30"/>
                <a:gd name="T1" fmla="*/ 0 h 16"/>
                <a:gd name="T2" fmla="*/ 29 w 30"/>
                <a:gd name="T3" fmla="*/ 2 h 16"/>
                <a:gd name="T4" fmla="*/ 18 w 30"/>
                <a:gd name="T5" fmla="*/ 7 h 16"/>
                <a:gd name="T6" fmla="*/ 17 w 30"/>
                <a:gd name="T7" fmla="*/ 8 h 16"/>
                <a:gd name="T8" fmla="*/ 0 w 30"/>
                <a:gd name="T9" fmla="*/ 16 h 16"/>
                <a:gd name="T10" fmla="*/ 0 w 30"/>
                <a:gd name="T11" fmla="*/ 14 h 16"/>
                <a:gd name="T12" fmla="*/ 2 w 30"/>
                <a:gd name="T13" fmla="*/ 14 h 16"/>
                <a:gd name="T14" fmla="*/ 28 w 30"/>
                <a:gd name="T15" fmla="*/ 0 h 16"/>
                <a:gd name="T16" fmla="*/ 30 w 3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30" y="1"/>
                    <a:pt x="29" y="1"/>
                    <a:pt x="29" y="2"/>
                  </a:cubicBezTo>
                  <a:cubicBezTo>
                    <a:pt x="25" y="3"/>
                    <a:pt x="22" y="6"/>
                    <a:pt x="18" y="7"/>
                  </a:cubicBezTo>
                  <a:cubicBezTo>
                    <a:pt x="18" y="7"/>
                    <a:pt x="18" y="8"/>
                    <a:pt x="17" y="8"/>
                  </a:cubicBezTo>
                  <a:cubicBezTo>
                    <a:pt x="11" y="9"/>
                    <a:pt x="8" y="15"/>
                    <a:pt x="0" y="16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1" y="13"/>
                    <a:pt x="1" y="15"/>
                    <a:pt x="2" y="14"/>
                  </a:cubicBezTo>
                  <a:cubicBezTo>
                    <a:pt x="11" y="9"/>
                    <a:pt x="20" y="5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3729" y="3110"/>
              <a:ext cx="16" cy="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3235" y="1551"/>
              <a:ext cx="212" cy="282"/>
            </a:xfrm>
            <a:custGeom>
              <a:avLst/>
              <a:gdLst>
                <a:gd name="T0" fmla="*/ 27 w 27"/>
                <a:gd name="T1" fmla="*/ 1 h 36"/>
                <a:gd name="T2" fmla="*/ 15 w 27"/>
                <a:gd name="T3" fmla="*/ 12 h 36"/>
                <a:gd name="T4" fmla="*/ 2 w 27"/>
                <a:gd name="T5" fmla="*/ 33 h 36"/>
                <a:gd name="T6" fmla="*/ 2 w 27"/>
                <a:gd name="T7" fmla="*/ 34 h 36"/>
                <a:gd name="T8" fmla="*/ 0 w 27"/>
                <a:gd name="T9" fmla="*/ 35 h 36"/>
                <a:gd name="T10" fmla="*/ 3 w 27"/>
                <a:gd name="T11" fmla="*/ 28 h 36"/>
                <a:gd name="T12" fmla="*/ 26 w 27"/>
                <a:gd name="T13" fmla="*/ 0 h 36"/>
                <a:gd name="T14" fmla="*/ 27 w 27"/>
                <a:gd name="T1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6">
                  <a:moveTo>
                    <a:pt x="27" y="1"/>
                  </a:moveTo>
                  <a:cubicBezTo>
                    <a:pt x="23" y="5"/>
                    <a:pt x="18" y="8"/>
                    <a:pt x="15" y="12"/>
                  </a:cubicBezTo>
                  <a:cubicBezTo>
                    <a:pt x="11" y="19"/>
                    <a:pt x="7" y="26"/>
                    <a:pt x="2" y="33"/>
                  </a:cubicBezTo>
                  <a:cubicBezTo>
                    <a:pt x="2" y="33"/>
                    <a:pt x="2" y="34"/>
                    <a:pt x="2" y="34"/>
                  </a:cubicBezTo>
                  <a:cubicBezTo>
                    <a:pt x="1" y="34"/>
                    <a:pt x="1" y="36"/>
                    <a:pt x="0" y="35"/>
                  </a:cubicBezTo>
                  <a:cubicBezTo>
                    <a:pt x="0" y="33"/>
                    <a:pt x="2" y="30"/>
                    <a:pt x="3" y="28"/>
                  </a:cubicBezTo>
                  <a:cubicBezTo>
                    <a:pt x="9" y="18"/>
                    <a:pt x="16" y="7"/>
                    <a:pt x="26" y="0"/>
                  </a:cubicBezTo>
                  <a:cubicBezTo>
                    <a:pt x="27" y="0"/>
                    <a:pt x="27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3000" y="1747"/>
              <a:ext cx="141" cy="204"/>
            </a:xfrm>
            <a:custGeom>
              <a:avLst/>
              <a:gdLst>
                <a:gd name="T0" fmla="*/ 10 w 18"/>
                <a:gd name="T1" fmla="*/ 26 h 26"/>
                <a:gd name="T2" fmla="*/ 3 w 18"/>
                <a:gd name="T3" fmla="*/ 21 h 26"/>
                <a:gd name="T4" fmla="*/ 14 w 18"/>
                <a:gd name="T5" fmla="*/ 1 h 26"/>
                <a:gd name="T6" fmla="*/ 18 w 18"/>
                <a:gd name="T7" fmla="*/ 13 h 26"/>
                <a:gd name="T8" fmla="*/ 13 w 18"/>
                <a:gd name="T9" fmla="*/ 24 h 26"/>
                <a:gd name="T10" fmla="*/ 10 w 18"/>
                <a:gd name="T11" fmla="*/ 26 h 26"/>
                <a:gd name="T12" fmla="*/ 4 w 18"/>
                <a:gd name="T13" fmla="*/ 17 h 26"/>
                <a:gd name="T14" fmla="*/ 12 w 18"/>
                <a:gd name="T15" fmla="*/ 7 h 26"/>
                <a:gd name="T16" fmla="*/ 14 w 18"/>
                <a:gd name="T17" fmla="*/ 5 h 26"/>
                <a:gd name="T18" fmla="*/ 14 w 18"/>
                <a:gd name="T19" fmla="*/ 4 h 26"/>
                <a:gd name="T20" fmla="*/ 9 w 18"/>
                <a:gd name="T21" fmla="*/ 8 h 26"/>
                <a:gd name="T22" fmla="*/ 4 w 18"/>
                <a:gd name="T23" fmla="*/ 14 h 26"/>
                <a:gd name="T24" fmla="*/ 9 w 18"/>
                <a:gd name="T25" fmla="*/ 11 h 26"/>
                <a:gd name="T26" fmla="*/ 4 w 18"/>
                <a:gd name="T27" fmla="*/ 17 h 26"/>
                <a:gd name="T28" fmla="*/ 6 w 18"/>
                <a:gd name="T29" fmla="*/ 8 h 26"/>
                <a:gd name="T30" fmla="*/ 4 w 18"/>
                <a:gd name="T31" fmla="*/ 11 h 26"/>
                <a:gd name="T32" fmla="*/ 11 w 18"/>
                <a:gd name="T33" fmla="*/ 3 h 26"/>
                <a:gd name="T34" fmla="*/ 9 w 18"/>
                <a:gd name="T35" fmla="*/ 3 h 26"/>
                <a:gd name="T36" fmla="*/ 6 w 18"/>
                <a:gd name="T37" fmla="*/ 8 h 26"/>
                <a:gd name="T38" fmla="*/ 15 w 18"/>
                <a:gd name="T39" fmla="*/ 8 h 26"/>
                <a:gd name="T40" fmla="*/ 6 w 18"/>
                <a:gd name="T41" fmla="*/ 21 h 26"/>
                <a:gd name="T42" fmla="*/ 10 w 18"/>
                <a:gd name="T43" fmla="*/ 17 h 26"/>
                <a:gd name="T44" fmla="*/ 14 w 18"/>
                <a:gd name="T45" fmla="*/ 11 h 26"/>
                <a:gd name="T46" fmla="*/ 16 w 18"/>
                <a:gd name="T47" fmla="*/ 9 h 26"/>
                <a:gd name="T48" fmla="*/ 15 w 18"/>
                <a:gd name="T4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6">
                  <a:moveTo>
                    <a:pt x="10" y="26"/>
                  </a:moveTo>
                  <a:cubicBezTo>
                    <a:pt x="7" y="25"/>
                    <a:pt x="5" y="23"/>
                    <a:pt x="3" y="21"/>
                  </a:cubicBezTo>
                  <a:cubicBezTo>
                    <a:pt x="0" y="12"/>
                    <a:pt x="3" y="0"/>
                    <a:pt x="14" y="1"/>
                  </a:cubicBezTo>
                  <a:cubicBezTo>
                    <a:pt x="17" y="4"/>
                    <a:pt x="17" y="8"/>
                    <a:pt x="18" y="13"/>
                  </a:cubicBezTo>
                  <a:cubicBezTo>
                    <a:pt x="17" y="18"/>
                    <a:pt x="16" y="22"/>
                    <a:pt x="13" y="24"/>
                  </a:cubicBezTo>
                  <a:cubicBezTo>
                    <a:pt x="12" y="25"/>
                    <a:pt x="10" y="25"/>
                    <a:pt x="10" y="26"/>
                  </a:cubicBezTo>
                  <a:close/>
                  <a:moveTo>
                    <a:pt x="4" y="17"/>
                  </a:moveTo>
                  <a:cubicBezTo>
                    <a:pt x="7" y="14"/>
                    <a:pt x="12" y="11"/>
                    <a:pt x="12" y="7"/>
                  </a:cubicBezTo>
                  <a:cubicBezTo>
                    <a:pt x="13" y="6"/>
                    <a:pt x="14" y="6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4"/>
                    <a:pt x="11" y="7"/>
                    <a:pt x="9" y="8"/>
                  </a:cubicBezTo>
                  <a:cubicBezTo>
                    <a:pt x="8" y="10"/>
                    <a:pt x="6" y="12"/>
                    <a:pt x="4" y="14"/>
                  </a:cubicBezTo>
                  <a:cubicBezTo>
                    <a:pt x="6" y="14"/>
                    <a:pt x="7" y="11"/>
                    <a:pt x="9" y="11"/>
                  </a:cubicBezTo>
                  <a:cubicBezTo>
                    <a:pt x="8" y="14"/>
                    <a:pt x="4" y="15"/>
                    <a:pt x="4" y="17"/>
                  </a:cubicBezTo>
                  <a:close/>
                  <a:moveTo>
                    <a:pt x="6" y="8"/>
                  </a:moveTo>
                  <a:cubicBezTo>
                    <a:pt x="4" y="7"/>
                    <a:pt x="4" y="10"/>
                    <a:pt x="4" y="11"/>
                  </a:cubicBezTo>
                  <a:cubicBezTo>
                    <a:pt x="6" y="8"/>
                    <a:pt x="9" y="6"/>
                    <a:pt x="11" y="3"/>
                  </a:cubicBezTo>
                  <a:cubicBezTo>
                    <a:pt x="10" y="3"/>
                    <a:pt x="9" y="2"/>
                    <a:pt x="9" y="3"/>
                  </a:cubicBezTo>
                  <a:cubicBezTo>
                    <a:pt x="9" y="4"/>
                    <a:pt x="5" y="5"/>
                    <a:pt x="6" y="8"/>
                  </a:cubicBezTo>
                  <a:close/>
                  <a:moveTo>
                    <a:pt x="15" y="8"/>
                  </a:moveTo>
                  <a:cubicBezTo>
                    <a:pt x="11" y="12"/>
                    <a:pt x="8" y="16"/>
                    <a:pt x="6" y="21"/>
                  </a:cubicBezTo>
                  <a:cubicBezTo>
                    <a:pt x="8" y="23"/>
                    <a:pt x="9" y="18"/>
                    <a:pt x="10" y="17"/>
                  </a:cubicBezTo>
                  <a:cubicBezTo>
                    <a:pt x="11" y="15"/>
                    <a:pt x="13" y="14"/>
                    <a:pt x="14" y="11"/>
                  </a:cubicBezTo>
                  <a:cubicBezTo>
                    <a:pt x="14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341" y="1935"/>
              <a:ext cx="376" cy="172"/>
            </a:xfrm>
            <a:custGeom>
              <a:avLst/>
              <a:gdLst>
                <a:gd name="T0" fmla="*/ 45 w 48"/>
                <a:gd name="T1" fmla="*/ 5 h 22"/>
                <a:gd name="T2" fmla="*/ 46 w 48"/>
                <a:gd name="T3" fmla="*/ 7 h 22"/>
                <a:gd name="T4" fmla="*/ 44 w 48"/>
                <a:gd name="T5" fmla="*/ 20 h 22"/>
                <a:gd name="T6" fmla="*/ 25 w 48"/>
                <a:gd name="T7" fmla="*/ 19 h 22"/>
                <a:gd name="T8" fmla="*/ 5 w 48"/>
                <a:gd name="T9" fmla="*/ 20 h 22"/>
                <a:gd name="T10" fmla="*/ 4 w 48"/>
                <a:gd name="T11" fmla="*/ 6 h 22"/>
                <a:gd name="T12" fmla="*/ 22 w 48"/>
                <a:gd name="T13" fmla="*/ 2 h 22"/>
                <a:gd name="T14" fmla="*/ 44 w 48"/>
                <a:gd name="T15" fmla="*/ 2 h 22"/>
                <a:gd name="T16" fmla="*/ 35 w 48"/>
                <a:gd name="T17" fmla="*/ 3 h 22"/>
                <a:gd name="T18" fmla="*/ 34 w 48"/>
                <a:gd name="T19" fmla="*/ 7 h 22"/>
                <a:gd name="T20" fmla="*/ 40 w 48"/>
                <a:gd name="T21" fmla="*/ 4 h 22"/>
                <a:gd name="T22" fmla="*/ 34 w 48"/>
                <a:gd name="T23" fmla="*/ 7 h 22"/>
                <a:gd name="T24" fmla="*/ 20 w 48"/>
                <a:gd name="T25" fmla="*/ 17 h 22"/>
                <a:gd name="T26" fmla="*/ 18 w 48"/>
                <a:gd name="T27" fmla="*/ 17 h 22"/>
                <a:gd name="T28" fmla="*/ 26 w 48"/>
                <a:gd name="T29" fmla="*/ 4 h 22"/>
                <a:gd name="T30" fmla="*/ 29 w 48"/>
                <a:gd name="T31" fmla="*/ 3 h 22"/>
                <a:gd name="T32" fmla="*/ 19 w 48"/>
                <a:gd name="T33" fmla="*/ 9 h 22"/>
                <a:gd name="T34" fmla="*/ 23 w 48"/>
                <a:gd name="T35" fmla="*/ 4 h 22"/>
                <a:gd name="T36" fmla="*/ 18 w 48"/>
                <a:gd name="T37" fmla="*/ 7 h 22"/>
                <a:gd name="T38" fmla="*/ 23 w 48"/>
                <a:gd name="T39" fmla="*/ 4 h 22"/>
                <a:gd name="T40" fmla="*/ 16 w 48"/>
                <a:gd name="T41" fmla="*/ 5 h 22"/>
                <a:gd name="T42" fmla="*/ 8 w 48"/>
                <a:gd name="T43" fmla="*/ 11 h 22"/>
                <a:gd name="T44" fmla="*/ 6 w 48"/>
                <a:gd name="T45" fmla="*/ 14 h 22"/>
                <a:gd name="T46" fmla="*/ 11 w 48"/>
                <a:gd name="T47" fmla="*/ 5 h 22"/>
                <a:gd name="T48" fmla="*/ 39 w 48"/>
                <a:gd name="T49" fmla="*/ 10 h 22"/>
                <a:gd name="T50" fmla="*/ 39 w 48"/>
                <a:gd name="T51" fmla="*/ 10 h 22"/>
                <a:gd name="T52" fmla="*/ 25 w 48"/>
                <a:gd name="T53" fmla="*/ 17 h 22"/>
                <a:gd name="T54" fmla="*/ 33 w 48"/>
                <a:gd name="T55" fmla="*/ 6 h 22"/>
                <a:gd name="T56" fmla="*/ 10 w 48"/>
                <a:gd name="T57" fmla="*/ 13 h 22"/>
                <a:gd name="T58" fmla="*/ 7 w 48"/>
                <a:gd name="T59" fmla="*/ 18 h 22"/>
                <a:gd name="T60" fmla="*/ 15 w 48"/>
                <a:gd name="T61" fmla="*/ 7 h 22"/>
                <a:gd name="T62" fmla="*/ 35 w 48"/>
                <a:gd name="T63" fmla="*/ 16 h 22"/>
                <a:gd name="T64" fmla="*/ 43 w 48"/>
                <a:gd name="T65" fmla="*/ 8 h 22"/>
                <a:gd name="T66" fmla="*/ 35 w 48"/>
                <a:gd name="T67" fmla="*/ 16 h 22"/>
                <a:gd name="T68" fmla="*/ 32 w 48"/>
                <a:gd name="T69" fmla="*/ 17 h 22"/>
                <a:gd name="T70" fmla="*/ 29 w 48"/>
                <a:gd name="T71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22">
                  <a:moveTo>
                    <a:pt x="44" y="2"/>
                  </a:moveTo>
                  <a:cubicBezTo>
                    <a:pt x="45" y="3"/>
                    <a:pt x="44" y="4"/>
                    <a:pt x="45" y="5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5"/>
                    <a:pt x="46" y="6"/>
                    <a:pt x="46" y="7"/>
                  </a:cubicBezTo>
                  <a:cubicBezTo>
                    <a:pt x="46" y="10"/>
                    <a:pt x="48" y="11"/>
                    <a:pt x="46" y="12"/>
                  </a:cubicBezTo>
                  <a:cubicBezTo>
                    <a:pt x="48" y="14"/>
                    <a:pt x="47" y="19"/>
                    <a:pt x="44" y="20"/>
                  </a:cubicBezTo>
                  <a:cubicBezTo>
                    <a:pt x="43" y="20"/>
                    <a:pt x="43" y="18"/>
                    <a:pt x="42" y="18"/>
                  </a:cubicBezTo>
                  <a:cubicBezTo>
                    <a:pt x="35" y="19"/>
                    <a:pt x="31" y="18"/>
                    <a:pt x="25" y="19"/>
                  </a:cubicBezTo>
                  <a:cubicBezTo>
                    <a:pt x="19" y="18"/>
                    <a:pt x="10" y="18"/>
                    <a:pt x="7" y="22"/>
                  </a:cubicBezTo>
                  <a:cubicBezTo>
                    <a:pt x="6" y="22"/>
                    <a:pt x="6" y="21"/>
                    <a:pt x="5" y="20"/>
                  </a:cubicBezTo>
                  <a:cubicBezTo>
                    <a:pt x="4" y="21"/>
                    <a:pt x="3" y="21"/>
                    <a:pt x="1" y="21"/>
                  </a:cubicBezTo>
                  <a:cubicBezTo>
                    <a:pt x="1" y="15"/>
                    <a:pt x="0" y="9"/>
                    <a:pt x="4" y="6"/>
                  </a:cubicBezTo>
                  <a:cubicBezTo>
                    <a:pt x="8" y="4"/>
                    <a:pt x="14" y="3"/>
                    <a:pt x="19" y="2"/>
                  </a:cubicBezTo>
                  <a:cubicBezTo>
                    <a:pt x="20" y="2"/>
                    <a:pt x="21" y="2"/>
                    <a:pt x="22" y="2"/>
                  </a:cubicBezTo>
                  <a:cubicBezTo>
                    <a:pt x="29" y="2"/>
                    <a:pt x="37" y="0"/>
                    <a:pt x="42" y="2"/>
                  </a:cubicBezTo>
                  <a:cubicBezTo>
                    <a:pt x="43" y="2"/>
                    <a:pt x="43" y="2"/>
                    <a:pt x="44" y="2"/>
                  </a:cubicBezTo>
                  <a:close/>
                  <a:moveTo>
                    <a:pt x="27" y="11"/>
                  </a:moveTo>
                  <a:cubicBezTo>
                    <a:pt x="30" y="8"/>
                    <a:pt x="33" y="6"/>
                    <a:pt x="35" y="3"/>
                  </a:cubicBezTo>
                  <a:cubicBezTo>
                    <a:pt x="30" y="3"/>
                    <a:pt x="29" y="8"/>
                    <a:pt x="27" y="11"/>
                  </a:cubicBezTo>
                  <a:close/>
                  <a:moveTo>
                    <a:pt x="34" y="7"/>
                  </a:moveTo>
                  <a:cubicBezTo>
                    <a:pt x="33" y="10"/>
                    <a:pt x="29" y="13"/>
                    <a:pt x="28" y="15"/>
                  </a:cubicBezTo>
                  <a:cubicBezTo>
                    <a:pt x="33" y="12"/>
                    <a:pt x="37" y="8"/>
                    <a:pt x="40" y="4"/>
                  </a:cubicBezTo>
                  <a:cubicBezTo>
                    <a:pt x="39" y="3"/>
                    <a:pt x="38" y="4"/>
                    <a:pt x="38" y="3"/>
                  </a:cubicBezTo>
                  <a:cubicBezTo>
                    <a:pt x="37" y="5"/>
                    <a:pt x="35" y="7"/>
                    <a:pt x="34" y="7"/>
                  </a:cubicBezTo>
                  <a:close/>
                  <a:moveTo>
                    <a:pt x="18" y="17"/>
                  </a:moveTo>
                  <a:cubicBezTo>
                    <a:pt x="19" y="16"/>
                    <a:pt x="19" y="17"/>
                    <a:pt x="20" y="17"/>
                  </a:cubicBezTo>
                  <a:cubicBezTo>
                    <a:pt x="22" y="12"/>
                    <a:pt x="26" y="10"/>
                    <a:pt x="28" y="5"/>
                  </a:cubicBezTo>
                  <a:cubicBezTo>
                    <a:pt x="24" y="8"/>
                    <a:pt x="21" y="12"/>
                    <a:pt x="18" y="17"/>
                  </a:cubicBezTo>
                  <a:close/>
                  <a:moveTo>
                    <a:pt x="29" y="3"/>
                  </a:moveTo>
                  <a:cubicBezTo>
                    <a:pt x="27" y="3"/>
                    <a:pt x="27" y="3"/>
                    <a:pt x="26" y="4"/>
                  </a:cubicBezTo>
                  <a:cubicBezTo>
                    <a:pt x="25" y="7"/>
                    <a:pt x="21" y="9"/>
                    <a:pt x="20" y="12"/>
                  </a:cubicBezTo>
                  <a:cubicBezTo>
                    <a:pt x="23" y="9"/>
                    <a:pt x="26" y="6"/>
                    <a:pt x="29" y="3"/>
                  </a:cubicBezTo>
                  <a:close/>
                  <a:moveTo>
                    <a:pt x="11" y="17"/>
                  </a:moveTo>
                  <a:cubicBezTo>
                    <a:pt x="15" y="17"/>
                    <a:pt x="18" y="11"/>
                    <a:pt x="19" y="9"/>
                  </a:cubicBezTo>
                  <a:cubicBezTo>
                    <a:pt x="16" y="11"/>
                    <a:pt x="13" y="14"/>
                    <a:pt x="11" y="17"/>
                  </a:cubicBezTo>
                  <a:close/>
                  <a:moveTo>
                    <a:pt x="23" y="4"/>
                  </a:moveTo>
                  <a:cubicBezTo>
                    <a:pt x="21" y="4"/>
                    <a:pt x="20" y="4"/>
                    <a:pt x="19" y="4"/>
                  </a:cubicBezTo>
                  <a:cubicBezTo>
                    <a:pt x="19" y="5"/>
                    <a:pt x="18" y="6"/>
                    <a:pt x="18" y="7"/>
                  </a:cubicBezTo>
                  <a:cubicBezTo>
                    <a:pt x="18" y="8"/>
                    <a:pt x="14" y="11"/>
                    <a:pt x="15" y="12"/>
                  </a:cubicBezTo>
                  <a:cubicBezTo>
                    <a:pt x="17" y="9"/>
                    <a:pt x="20" y="6"/>
                    <a:pt x="23" y="4"/>
                  </a:cubicBezTo>
                  <a:close/>
                  <a:moveTo>
                    <a:pt x="6" y="14"/>
                  </a:moveTo>
                  <a:cubicBezTo>
                    <a:pt x="9" y="12"/>
                    <a:pt x="13" y="8"/>
                    <a:pt x="16" y="5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8" y="12"/>
                    <a:pt x="7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3" y="15"/>
                  </a:moveTo>
                  <a:cubicBezTo>
                    <a:pt x="5" y="11"/>
                    <a:pt x="10" y="9"/>
                    <a:pt x="11" y="5"/>
                  </a:cubicBezTo>
                  <a:cubicBezTo>
                    <a:pt x="7" y="6"/>
                    <a:pt x="1" y="10"/>
                    <a:pt x="3" y="15"/>
                  </a:cubicBezTo>
                  <a:close/>
                  <a:moveTo>
                    <a:pt x="39" y="10"/>
                  </a:moveTo>
                  <a:cubicBezTo>
                    <a:pt x="40" y="9"/>
                    <a:pt x="42" y="8"/>
                    <a:pt x="43" y="6"/>
                  </a:cubicBezTo>
                  <a:cubicBezTo>
                    <a:pt x="42" y="4"/>
                    <a:pt x="39" y="8"/>
                    <a:pt x="39" y="10"/>
                  </a:cubicBezTo>
                  <a:close/>
                  <a:moveTo>
                    <a:pt x="23" y="17"/>
                  </a:moveTo>
                  <a:cubicBezTo>
                    <a:pt x="24" y="16"/>
                    <a:pt x="24" y="17"/>
                    <a:pt x="25" y="17"/>
                  </a:cubicBezTo>
                  <a:cubicBezTo>
                    <a:pt x="27" y="13"/>
                    <a:pt x="30" y="10"/>
                    <a:pt x="33" y="7"/>
                  </a:cubicBezTo>
                  <a:cubicBezTo>
                    <a:pt x="33" y="7"/>
                    <a:pt x="33" y="6"/>
                    <a:pt x="33" y="6"/>
                  </a:cubicBezTo>
                  <a:cubicBezTo>
                    <a:pt x="29" y="10"/>
                    <a:pt x="26" y="13"/>
                    <a:pt x="23" y="17"/>
                  </a:cubicBezTo>
                  <a:close/>
                  <a:moveTo>
                    <a:pt x="10" y="13"/>
                  </a:moveTo>
                  <a:cubicBezTo>
                    <a:pt x="8" y="14"/>
                    <a:pt x="6" y="16"/>
                    <a:pt x="5" y="18"/>
                  </a:cubicBezTo>
                  <a:cubicBezTo>
                    <a:pt x="6" y="18"/>
                    <a:pt x="6" y="17"/>
                    <a:pt x="7" y="18"/>
                  </a:cubicBezTo>
                  <a:cubicBezTo>
                    <a:pt x="9" y="16"/>
                    <a:pt x="10" y="13"/>
                    <a:pt x="12" y="12"/>
                  </a:cubicBezTo>
                  <a:cubicBezTo>
                    <a:pt x="12" y="10"/>
                    <a:pt x="16" y="9"/>
                    <a:pt x="15" y="7"/>
                  </a:cubicBezTo>
                  <a:cubicBezTo>
                    <a:pt x="13" y="9"/>
                    <a:pt x="11" y="11"/>
                    <a:pt x="10" y="13"/>
                  </a:cubicBezTo>
                  <a:close/>
                  <a:moveTo>
                    <a:pt x="35" y="16"/>
                  </a:moveTo>
                  <a:cubicBezTo>
                    <a:pt x="37" y="16"/>
                    <a:pt x="36" y="16"/>
                    <a:pt x="38" y="16"/>
                  </a:cubicBezTo>
                  <a:cubicBezTo>
                    <a:pt x="40" y="14"/>
                    <a:pt x="41" y="11"/>
                    <a:pt x="43" y="8"/>
                  </a:cubicBezTo>
                  <a:cubicBezTo>
                    <a:pt x="43" y="8"/>
                    <a:pt x="43" y="7"/>
                    <a:pt x="43" y="7"/>
                  </a:cubicBezTo>
                  <a:cubicBezTo>
                    <a:pt x="40" y="10"/>
                    <a:pt x="37" y="13"/>
                    <a:pt x="35" y="16"/>
                  </a:cubicBezTo>
                  <a:close/>
                  <a:moveTo>
                    <a:pt x="29" y="17"/>
                  </a:moveTo>
                  <a:cubicBezTo>
                    <a:pt x="31" y="17"/>
                    <a:pt x="31" y="17"/>
                    <a:pt x="32" y="17"/>
                  </a:cubicBezTo>
                  <a:cubicBezTo>
                    <a:pt x="33" y="14"/>
                    <a:pt x="36" y="12"/>
                    <a:pt x="36" y="9"/>
                  </a:cubicBezTo>
                  <a:cubicBezTo>
                    <a:pt x="34" y="12"/>
                    <a:pt x="30" y="13"/>
                    <a:pt x="2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851" y="1982"/>
              <a:ext cx="439" cy="188"/>
            </a:xfrm>
            <a:custGeom>
              <a:avLst/>
              <a:gdLst>
                <a:gd name="T0" fmla="*/ 56 w 56"/>
                <a:gd name="T1" fmla="*/ 8 h 24"/>
                <a:gd name="T2" fmla="*/ 53 w 56"/>
                <a:gd name="T3" fmla="*/ 23 h 24"/>
                <a:gd name="T4" fmla="*/ 51 w 56"/>
                <a:gd name="T5" fmla="*/ 18 h 24"/>
                <a:gd name="T6" fmla="*/ 49 w 56"/>
                <a:gd name="T7" fmla="*/ 19 h 24"/>
                <a:gd name="T8" fmla="*/ 42 w 56"/>
                <a:gd name="T9" fmla="*/ 19 h 24"/>
                <a:gd name="T10" fmla="*/ 40 w 56"/>
                <a:gd name="T11" fmla="*/ 20 h 24"/>
                <a:gd name="T12" fmla="*/ 36 w 56"/>
                <a:gd name="T13" fmla="*/ 19 h 24"/>
                <a:gd name="T14" fmla="*/ 25 w 56"/>
                <a:gd name="T15" fmla="*/ 20 h 24"/>
                <a:gd name="T16" fmla="*/ 5 w 56"/>
                <a:gd name="T17" fmla="*/ 24 h 24"/>
                <a:gd name="T18" fmla="*/ 1 w 56"/>
                <a:gd name="T19" fmla="*/ 22 h 24"/>
                <a:gd name="T20" fmla="*/ 2 w 56"/>
                <a:gd name="T21" fmla="*/ 11 h 24"/>
                <a:gd name="T22" fmla="*/ 41 w 56"/>
                <a:gd name="T23" fmla="*/ 0 h 24"/>
                <a:gd name="T24" fmla="*/ 34 w 56"/>
                <a:gd name="T25" fmla="*/ 10 h 24"/>
                <a:gd name="T26" fmla="*/ 37 w 56"/>
                <a:gd name="T27" fmla="*/ 13 h 24"/>
                <a:gd name="T28" fmla="*/ 36 w 56"/>
                <a:gd name="T29" fmla="*/ 17 h 24"/>
                <a:gd name="T30" fmla="*/ 48 w 56"/>
                <a:gd name="T31" fmla="*/ 3 h 24"/>
                <a:gd name="T32" fmla="*/ 35 w 56"/>
                <a:gd name="T33" fmla="*/ 7 h 24"/>
                <a:gd name="T34" fmla="*/ 33 w 56"/>
                <a:gd name="T35" fmla="*/ 2 h 24"/>
                <a:gd name="T36" fmla="*/ 20 w 56"/>
                <a:gd name="T37" fmla="*/ 18 h 24"/>
                <a:gd name="T38" fmla="*/ 22 w 56"/>
                <a:gd name="T39" fmla="*/ 19 h 24"/>
                <a:gd name="T40" fmla="*/ 34 w 56"/>
                <a:gd name="T41" fmla="*/ 7 h 24"/>
                <a:gd name="T42" fmla="*/ 37 w 56"/>
                <a:gd name="T43" fmla="*/ 2 h 24"/>
                <a:gd name="T44" fmla="*/ 26 w 56"/>
                <a:gd name="T45" fmla="*/ 3 h 24"/>
                <a:gd name="T46" fmla="*/ 17 w 56"/>
                <a:gd name="T47" fmla="*/ 15 h 24"/>
                <a:gd name="T48" fmla="*/ 14 w 56"/>
                <a:gd name="T49" fmla="*/ 19 h 24"/>
                <a:gd name="T50" fmla="*/ 31 w 56"/>
                <a:gd name="T51" fmla="*/ 3 h 24"/>
                <a:gd name="T52" fmla="*/ 19 w 56"/>
                <a:gd name="T53" fmla="*/ 4 h 24"/>
                <a:gd name="T54" fmla="*/ 13 w 56"/>
                <a:gd name="T55" fmla="*/ 14 h 24"/>
                <a:gd name="T56" fmla="*/ 12 w 56"/>
                <a:gd name="T57" fmla="*/ 20 h 24"/>
                <a:gd name="T58" fmla="*/ 23 w 56"/>
                <a:gd name="T59" fmla="*/ 3 h 24"/>
                <a:gd name="T60" fmla="*/ 49 w 56"/>
                <a:gd name="T61" fmla="*/ 4 h 24"/>
                <a:gd name="T62" fmla="*/ 43 w 56"/>
                <a:gd name="T63" fmla="*/ 17 h 24"/>
                <a:gd name="T64" fmla="*/ 50 w 56"/>
                <a:gd name="T65" fmla="*/ 4 h 24"/>
                <a:gd name="T66" fmla="*/ 11 w 56"/>
                <a:gd name="T67" fmla="*/ 8 h 24"/>
                <a:gd name="T68" fmla="*/ 17 w 56"/>
                <a:gd name="T69" fmla="*/ 5 h 24"/>
                <a:gd name="T70" fmla="*/ 3 w 56"/>
                <a:gd name="T71" fmla="*/ 13 h 24"/>
                <a:gd name="T72" fmla="*/ 10 w 56"/>
                <a:gd name="T73" fmla="*/ 7 h 24"/>
                <a:gd name="T74" fmla="*/ 45 w 56"/>
                <a:gd name="T75" fmla="*/ 16 h 24"/>
                <a:gd name="T76" fmla="*/ 45 w 56"/>
                <a:gd name="T77" fmla="*/ 16 h 24"/>
                <a:gd name="T78" fmla="*/ 13 w 56"/>
                <a:gd name="T79" fmla="*/ 10 h 24"/>
                <a:gd name="T80" fmla="*/ 29 w 56"/>
                <a:gd name="T81" fmla="*/ 18 h 24"/>
                <a:gd name="T82" fmla="*/ 29 w 56"/>
                <a:gd name="T83" fmla="*/ 18 h 24"/>
                <a:gd name="T84" fmla="*/ 51 w 56"/>
                <a:gd name="T85" fmla="*/ 16 h 24"/>
                <a:gd name="T86" fmla="*/ 52 w 56"/>
                <a:gd name="T8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24">
                  <a:moveTo>
                    <a:pt x="54" y="8"/>
                  </a:moveTo>
                  <a:cubicBezTo>
                    <a:pt x="54" y="8"/>
                    <a:pt x="55" y="7"/>
                    <a:pt x="56" y="8"/>
                  </a:cubicBezTo>
                  <a:cubicBezTo>
                    <a:pt x="56" y="9"/>
                    <a:pt x="55" y="9"/>
                    <a:pt x="54" y="10"/>
                  </a:cubicBezTo>
                  <a:cubicBezTo>
                    <a:pt x="55" y="14"/>
                    <a:pt x="55" y="20"/>
                    <a:pt x="53" y="23"/>
                  </a:cubicBezTo>
                  <a:cubicBezTo>
                    <a:pt x="51" y="22"/>
                    <a:pt x="52" y="20"/>
                    <a:pt x="53" y="18"/>
                  </a:cubicBezTo>
                  <a:cubicBezTo>
                    <a:pt x="52" y="18"/>
                    <a:pt x="52" y="18"/>
                    <a:pt x="51" y="18"/>
                  </a:cubicBezTo>
                  <a:cubicBezTo>
                    <a:pt x="50" y="18"/>
                    <a:pt x="50" y="19"/>
                    <a:pt x="50" y="20"/>
                  </a:cubicBezTo>
                  <a:cubicBezTo>
                    <a:pt x="49" y="20"/>
                    <a:pt x="49" y="19"/>
                    <a:pt x="49" y="19"/>
                  </a:cubicBezTo>
                  <a:cubicBezTo>
                    <a:pt x="47" y="19"/>
                    <a:pt x="44" y="19"/>
                    <a:pt x="43" y="20"/>
                  </a:cubicBezTo>
                  <a:cubicBezTo>
                    <a:pt x="42" y="20"/>
                    <a:pt x="42" y="19"/>
                    <a:pt x="42" y="19"/>
                  </a:cubicBezTo>
                  <a:cubicBezTo>
                    <a:pt x="40" y="19"/>
                    <a:pt x="39" y="19"/>
                    <a:pt x="38" y="19"/>
                  </a:cubicBezTo>
                  <a:cubicBezTo>
                    <a:pt x="38" y="20"/>
                    <a:pt x="40" y="19"/>
                    <a:pt x="40" y="20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6" y="21"/>
                    <a:pt x="36" y="19"/>
                  </a:cubicBezTo>
                  <a:cubicBezTo>
                    <a:pt x="33" y="20"/>
                    <a:pt x="28" y="20"/>
                    <a:pt x="26" y="21"/>
                  </a:cubicBezTo>
                  <a:cubicBezTo>
                    <a:pt x="25" y="21"/>
                    <a:pt x="25" y="20"/>
                    <a:pt x="25" y="20"/>
                  </a:cubicBezTo>
                  <a:cubicBezTo>
                    <a:pt x="21" y="22"/>
                    <a:pt x="15" y="20"/>
                    <a:pt x="12" y="23"/>
                  </a:cubicBezTo>
                  <a:cubicBezTo>
                    <a:pt x="9" y="22"/>
                    <a:pt x="7" y="23"/>
                    <a:pt x="5" y="24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2" y="22"/>
                    <a:pt x="1" y="23"/>
                    <a:pt x="1" y="22"/>
                  </a:cubicBezTo>
                  <a:cubicBezTo>
                    <a:pt x="0" y="22"/>
                    <a:pt x="1" y="21"/>
                    <a:pt x="1" y="20"/>
                  </a:cubicBezTo>
                  <a:cubicBezTo>
                    <a:pt x="1" y="16"/>
                    <a:pt x="1" y="14"/>
                    <a:pt x="2" y="11"/>
                  </a:cubicBezTo>
                  <a:cubicBezTo>
                    <a:pt x="4" y="7"/>
                    <a:pt x="10" y="6"/>
                    <a:pt x="14" y="3"/>
                  </a:cubicBezTo>
                  <a:cubicBezTo>
                    <a:pt x="20" y="3"/>
                    <a:pt x="32" y="0"/>
                    <a:pt x="41" y="0"/>
                  </a:cubicBezTo>
                  <a:cubicBezTo>
                    <a:pt x="48" y="0"/>
                    <a:pt x="54" y="1"/>
                    <a:pt x="54" y="8"/>
                  </a:cubicBezTo>
                  <a:close/>
                  <a:moveTo>
                    <a:pt x="34" y="10"/>
                  </a:moveTo>
                  <a:cubicBezTo>
                    <a:pt x="37" y="9"/>
                    <a:pt x="40" y="2"/>
                    <a:pt x="42" y="6"/>
                  </a:cubicBezTo>
                  <a:cubicBezTo>
                    <a:pt x="40" y="8"/>
                    <a:pt x="38" y="11"/>
                    <a:pt x="37" y="13"/>
                  </a:cubicBezTo>
                  <a:cubicBezTo>
                    <a:pt x="39" y="12"/>
                    <a:pt x="40" y="9"/>
                    <a:pt x="42" y="8"/>
                  </a:cubicBezTo>
                  <a:cubicBezTo>
                    <a:pt x="40" y="11"/>
                    <a:pt x="37" y="13"/>
                    <a:pt x="36" y="17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41" y="13"/>
                    <a:pt x="44" y="8"/>
                    <a:pt x="48" y="3"/>
                  </a:cubicBezTo>
                  <a:cubicBezTo>
                    <a:pt x="45" y="2"/>
                    <a:pt x="43" y="2"/>
                    <a:pt x="40" y="1"/>
                  </a:cubicBezTo>
                  <a:cubicBezTo>
                    <a:pt x="39" y="4"/>
                    <a:pt x="37" y="7"/>
                    <a:pt x="35" y="7"/>
                  </a:cubicBezTo>
                  <a:cubicBezTo>
                    <a:pt x="36" y="8"/>
                    <a:pt x="34" y="9"/>
                    <a:pt x="34" y="10"/>
                  </a:cubicBezTo>
                  <a:close/>
                  <a:moveTo>
                    <a:pt x="33" y="2"/>
                  </a:moveTo>
                  <a:cubicBezTo>
                    <a:pt x="32" y="4"/>
                    <a:pt x="30" y="7"/>
                    <a:pt x="28" y="8"/>
                  </a:cubicBezTo>
                  <a:cubicBezTo>
                    <a:pt x="27" y="12"/>
                    <a:pt x="22" y="14"/>
                    <a:pt x="20" y="18"/>
                  </a:cubicBezTo>
                  <a:cubicBezTo>
                    <a:pt x="23" y="17"/>
                    <a:pt x="24" y="13"/>
                    <a:pt x="27" y="12"/>
                  </a:cubicBezTo>
                  <a:cubicBezTo>
                    <a:pt x="25" y="14"/>
                    <a:pt x="23" y="17"/>
                    <a:pt x="22" y="19"/>
                  </a:cubicBezTo>
                  <a:cubicBezTo>
                    <a:pt x="22" y="19"/>
                    <a:pt x="24" y="19"/>
                    <a:pt x="25" y="19"/>
                  </a:cubicBezTo>
                  <a:cubicBezTo>
                    <a:pt x="28" y="14"/>
                    <a:pt x="31" y="11"/>
                    <a:pt x="34" y="7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4" y="4"/>
                    <a:pt x="36" y="3"/>
                    <a:pt x="37" y="2"/>
                  </a:cubicBezTo>
                  <a:cubicBezTo>
                    <a:pt x="36" y="2"/>
                    <a:pt x="35" y="2"/>
                    <a:pt x="33" y="2"/>
                  </a:cubicBezTo>
                  <a:close/>
                  <a:moveTo>
                    <a:pt x="26" y="3"/>
                  </a:moveTo>
                  <a:cubicBezTo>
                    <a:pt x="26" y="3"/>
                    <a:pt x="26" y="3"/>
                    <a:pt x="26" y="4"/>
                  </a:cubicBezTo>
                  <a:cubicBezTo>
                    <a:pt x="23" y="8"/>
                    <a:pt x="19" y="11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8"/>
                    <a:pt x="15" y="17"/>
                    <a:pt x="14" y="19"/>
                  </a:cubicBezTo>
                  <a:cubicBezTo>
                    <a:pt x="15" y="19"/>
                    <a:pt x="16" y="20"/>
                    <a:pt x="18" y="19"/>
                  </a:cubicBezTo>
                  <a:cubicBezTo>
                    <a:pt x="21" y="12"/>
                    <a:pt x="27" y="8"/>
                    <a:pt x="31" y="3"/>
                  </a:cubicBezTo>
                  <a:cubicBezTo>
                    <a:pt x="28" y="2"/>
                    <a:pt x="27" y="3"/>
                    <a:pt x="26" y="3"/>
                  </a:cubicBezTo>
                  <a:close/>
                  <a:moveTo>
                    <a:pt x="19" y="4"/>
                  </a:moveTo>
                  <a:cubicBezTo>
                    <a:pt x="19" y="5"/>
                    <a:pt x="18" y="5"/>
                    <a:pt x="18" y="7"/>
                  </a:cubicBezTo>
                  <a:cubicBezTo>
                    <a:pt x="16" y="9"/>
                    <a:pt x="15" y="12"/>
                    <a:pt x="13" y="14"/>
                  </a:cubicBezTo>
                  <a:cubicBezTo>
                    <a:pt x="12" y="16"/>
                    <a:pt x="9" y="18"/>
                    <a:pt x="8" y="20"/>
                  </a:cubicBezTo>
                  <a:cubicBezTo>
                    <a:pt x="9" y="21"/>
                    <a:pt x="10" y="20"/>
                    <a:pt x="12" y="20"/>
                  </a:cubicBezTo>
                  <a:cubicBezTo>
                    <a:pt x="14" y="17"/>
                    <a:pt x="16" y="13"/>
                    <a:pt x="19" y="11"/>
                  </a:cubicBezTo>
                  <a:cubicBezTo>
                    <a:pt x="20" y="7"/>
                    <a:pt x="23" y="7"/>
                    <a:pt x="23" y="3"/>
                  </a:cubicBezTo>
                  <a:cubicBezTo>
                    <a:pt x="22" y="3"/>
                    <a:pt x="21" y="4"/>
                    <a:pt x="19" y="4"/>
                  </a:cubicBezTo>
                  <a:close/>
                  <a:moveTo>
                    <a:pt x="49" y="4"/>
                  </a:moveTo>
                  <a:cubicBezTo>
                    <a:pt x="46" y="8"/>
                    <a:pt x="43" y="13"/>
                    <a:pt x="40" y="17"/>
                  </a:cubicBezTo>
                  <a:cubicBezTo>
                    <a:pt x="41" y="17"/>
                    <a:pt x="42" y="17"/>
                    <a:pt x="43" y="17"/>
                  </a:cubicBezTo>
                  <a:cubicBezTo>
                    <a:pt x="45" y="13"/>
                    <a:pt x="49" y="10"/>
                    <a:pt x="51" y="5"/>
                  </a:cubicBezTo>
                  <a:cubicBezTo>
                    <a:pt x="51" y="5"/>
                    <a:pt x="51" y="4"/>
                    <a:pt x="50" y="4"/>
                  </a:cubicBezTo>
                  <a:cubicBezTo>
                    <a:pt x="50" y="4"/>
                    <a:pt x="49" y="4"/>
                    <a:pt x="49" y="4"/>
                  </a:cubicBezTo>
                  <a:close/>
                  <a:moveTo>
                    <a:pt x="11" y="8"/>
                  </a:moveTo>
                  <a:cubicBezTo>
                    <a:pt x="9" y="11"/>
                    <a:pt x="7" y="15"/>
                    <a:pt x="6" y="17"/>
                  </a:cubicBezTo>
                  <a:cubicBezTo>
                    <a:pt x="9" y="13"/>
                    <a:pt x="13" y="9"/>
                    <a:pt x="17" y="5"/>
                  </a:cubicBezTo>
                  <a:cubicBezTo>
                    <a:pt x="13" y="5"/>
                    <a:pt x="12" y="6"/>
                    <a:pt x="11" y="8"/>
                  </a:cubicBezTo>
                  <a:close/>
                  <a:moveTo>
                    <a:pt x="3" y="13"/>
                  </a:moveTo>
                  <a:cubicBezTo>
                    <a:pt x="4" y="14"/>
                    <a:pt x="3" y="15"/>
                    <a:pt x="3" y="16"/>
                  </a:cubicBezTo>
                  <a:cubicBezTo>
                    <a:pt x="6" y="15"/>
                    <a:pt x="8" y="10"/>
                    <a:pt x="10" y="7"/>
                  </a:cubicBezTo>
                  <a:cubicBezTo>
                    <a:pt x="7" y="8"/>
                    <a:pt x="4" y="10"/>
                    <a:pt x="3" y="13"/>
                  </a:cubicBezTo>
                  <a:close/>
                  <a:moveTo>
                    <a:pt x="45" y="16"/>
                  </a:moveTo>
                  <a:cubicBezTo>
                    <a:pt x="49" y="20"/>
                    <a:pt x="54" y="10"/>
                    <a:pt x="51" y="9"/>
                  </a:cubicBezTo>
                  <a:cubicBezTo>
                    <a:pt x="49" y="11"/>
                    <a:pt x="47" y="14"/>
                    <a:pt x="45" y="16"/>
                  </a:cubicBezTo>
                  <a:close/>
                  <a:moveTo>
                    <a:pt x="5" y="20"/>
                  </a:moveTo>
                  <a:cubicBezTo>
                    <a:pt x="8" y="18"/>
                    <a:pt x="12" y="14"/>
                    <a:pt x="13" y="10"/>
                  </a:cubicBezTo>
                  <a:cubicBezTo>
                    <a:pt x="10" y="13"/>
                    <a:pt x="7" y="16"/>
                    <a:pt x="5" y="20"/>
                  </a:cubicBezTo>
                  <a:close/>
                  <a:moveTo>
                    <a:pt x="29" y="18"/>
                  </a:moveTo>
                  <a:cubicBezTo>
                    <a:pt x="33" y="18"/>
                    <a:pt x="34" y="13"/>
                    <a:pt x="36" y="11"/>
                  </a:cubicBezTo>
                  <a:cubicBezTo>
                    <a:pt x="33" y="12"/>
                    <a:pt x="31" y="15"/>
                    <a:pt x="29" y="18"/>
                  </a:cubicBezTo>
                  <a:close/>
                  <a:moveTo>
                    <a:pt x="51" y="15"/>
                  </a:moveTo>
                  <a:cubicBezTo>
                    <a:pt x="51" y="15"/>
                    <a:pt x="51" y="16"/>
                    <a:pt x="51" y="16"/>
                  </a:cubicBezTo>
                  <a:cubicBezTo>
                    <a:pt x="52" y="16"/>
                    <a:pt x="52" y="16"/>
                    <a:pt x="53" y="16"/>
                  </a:cubicBezTo>
                  <a:cubicBezTo>
                    <a:pt x="53" y="16"/>
                    <a:pt x="53" y="15"/>
                    <a:pt x="52" y="14"/>
                  </a:cubicBezTo>
                  <a:cubicBezTo>
                    <a:pt x="52" y="15"/>
                    <a:pt x="52" y="15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2969" y="2452"/>
              <a:ext cx="392" cy="337"/>
            </a:xfrm>
            <a:custGeom>
              <a:avLst/>
              <a:gdLst>
                <a:gd name="T0" fmla="*/ 40 w 50"/>
                <a:gd name="T1" fmla="*/ 40 h 43"/>
                <a:gd name="T2" fmla="*/ 35 w 50"/>
                <a:gd name="T3" fmla="*/ 40 h 43"/>
                <a:gd name="T4" fmla="*/ 2 w 50"/>
                <a:gd name="T5" fmla="*/ 27 h 43"/>
                <a:gd name="T6" fmla="*/ 16 w 50"/>
                <a:gd name="T7" fmla="*/ 9 h 43"/>
                <a:gd name="T8" fmla="*/ 27 w 50"/>
                <a:gd name="T9" fmla="*/ 0 h 43"/>
                <a:gd name="T10" fmla="*/ 31 w 50"/>
                <a:gd name="T11" fmla="*/ 19 h 43"/>
                <a:gd name="T12" fmla="*/ 47 w 50"/>
                <a:gd name="T13" fmla="*/ 22 h 43"/>
                <a:gd name="T14" fmla="*/ 48 w 50"/>
                <a:gd name="T15" fmla="*/ 34 h 43"/>
                <a:gd name="T16" fmla="*/ 42 w 50"/>
                <a:gd name="T17" fmla="*/ 38 h 43"/>
                <a:gd name="T18" fmla="*/ 30 w 50"/>
                <a:gd name="T19" fmla="*/ 38 h 43"/>
                <a:gd name="T20" fmla="*/ 36 w 50"/>
                <a:gd name="T21" fmla="*/ 22 h 43"/>
                <a:gd name="T22" fmla="*/ 31 w 50"/>
                <a:gd name="T23" fmla="*/ 31 h 43"/>
                <a:gd name="T24" fmla="*/ 18 w 50"/>
                <a:gd name="T25" fmla="*/ 6 h 43"/>
                <a:gd name="T26" fmla="*/ 24 w 50"/>
                <a:gd name="T27" fmla="*/ 2 h 43"/>
                <a:gd name="T28" fmla="*/ 19 w 50"/>
                <a:gd name="T29" fmla="*/ 12 h 43"/>
                <a:gd name="T30" fmla="*/ 18 w 50"/>
                <a:gd name="T31" fmla="*/ 17 h 43"/>
                <a:gd name="T32" fmla="*/ 27 w 50"/>
                <a:gd name="T33" fmla="*/ 2 h 43"/>
                <a:gd name="T34" fmla="*/ 28 w 50"/>
                <a:gd name="T35" fmla="*/ 8 h 43"/>
                <a:gd name="T36" fmla="*/ 28 w 50"/>
                <a:gd name="T37" fmla="*/ 8 h 43"/>
                <a:gd name="T38" fmla="*/ 24 w 50"/>
                <a:gd name="T39" fmla="*/ 15 h 43"/>
                <a:gd name="T40" fmla="*/ 22 w 50"/>
                <a:gd name="T41" fmla="*/ 15 h 43"/>
                <a:gd name="T42" fmla="*/ 30 w 50"/>
                <a:gd name="T43" fmla="*/ 11 h 43"/>
                <a:gd name="T44" fmla="*/ 27 w 50"/>
                <a:gd name="T45" fmla="*/ 13 h 43"/>
                <a:gd name="T46" fmla="*/ 29 w 50"/>
                <a:gd name="T47" fmla="*/ 14 h 43"/>
                <a:gd name="T48" fmla="*/ 26 w 50"/>
                <a:gd name="T49" fmla="*/ 18 h 43"/>
                <a:gd name="T50" fmla="*/ 21 w 50"/>
                <a:gd name="T51" fmla="*/ 20 h 43"/>
                <a:gd name="T52" fmla="*/ 20 w 50"/>
                <a:gd name="T53" fmla="*/ 19 h 43"/>
                <a:gd name="T54" fmla="*/ 35 w 50"/>
                <a:gd name="T55" fmla="*/ 21 h 43"/>
                <a:gd name="T56" fmla="*/ 24 w 50"/>
                <a:gd name="T57" fmla="*/ 36 h 43"/>
                <a:gd name="T58" fmla="*/ 30 w 50"/>
                <a:gd name="T59" fmla="*/ 26 h 43"/>
                <a:gd name="T60" fmla="*/ 18 w 50"/>
                <a:gd name="T61" fmla="*/ 38 h 43"/>
                <a:gd name="T62" fmla="*/ 29 w 50"/>
                <a:gd name="T63" fmla="*/ 22 h 43"/>
                <a:gd name="T64" fmla="*/ 19 w 50"/>
                <a:gd name="T65" fmla="*/ 30 h 43"/>
                <a:gd name="T66" fmla="*/ 24 w 50"/>
                <a:gd name="T67" fmla="*/ 36 h 43"/>
                <a:gd name="T68" fmla="*/ 43 w 50"/>
                <a:gd name="T69" fmla="*/ 23 h 43"/>
                <a:gd name="T70" fmla="*/ 7 w 50"/>
                <a:gd name="T71" fmla="*/ 31 h 43"/>
                <a:gd name="T72" fmla="*/ 4 w 50"/>
                <a:gd name="T73" fmla="*/ 40 h 43"/>
                <a:gd name="T74" fmla="*/ 17 w 50"/>
                <a:gd name="T75" fmla="*/ 23 h 43"/>
                <a:gd name="T76" fmla="*/ 7 w 50"/>
                <a:gd name="T77" fmla="*/ 31 h 43"/>
                <a:gd name="T78" fmla="*/ 18 w 50"/>
                <a:gd name="T79" fmla="*/ 27 h 43"/>
                <a:gd name="T80" fmla="*/ 17 w 50"/>
                <a:gd name="T81" fmla="*/ 32 h 43"/>
                <a:gd name="T82" fmla="*/ 19 w 50"/>
                <a:gd name="T83" fmla="*/ 26 h 43"/>
                <a:gd name="T84" fmla="*/ 14 w 50"/>
                <a:gd name="T85" fmla="*/ 30 h 43"/>
                <a:gd name="T86" fmla="*/ 4 w 50"/>
                <a:gd name="T87" fmla="*/ 33 h 43"/>
                <a:gd name="T88" fmla="*/ 3 w 50"/>
                <a:gd name="T89" fmla="*/ 30 h 43"/>
                <a:gd name="T90" fmla="*/ 2 w 50"/>
                <a:gd name="T91" fmla="*/ 31 h 43"/>
                <a:gd name="T92" fmla="*/ 2 w 50"/>
                <a:gd name="T93" fmla="*/ 33 h 43"/>
                <a:gd name="T94" fmla="*/ 39 w 50"/>
                <a:gd name="T95" fmla="*/ 34 h 43"/>
                <a:gd name="T96" fmla="*/ 39 w 50"/>
                <a:gd name="T97" fmla="*/ 37 h 43"/>
                <a:gd name="T98" fmla="*/ 45 w 50"/>
                <a:gd name="T99" fmla="*/ 26 h 43"/>
                <a:gd name="T100" fmla="*/ 34 w 50"/>
                <a:gd name="T101" fmla="*/ 37 h 43"/>
                <a:gd name="T102" fmla="*/ 41 w 50"/>
                <a:gd name="T103" fmla="*/ 27 h 43"/>
                <a:gd name="T104" fmla="*/ 44 w 50"/>
                <a:gd name="T105" fmla="*/ 36 h 43"/>
                <a:gd name="T106" fmla="*/ 44 w 50"/>
                <a:gd name="T107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3">
                  <a:moveTo>
                    <a:pt x="42" y="38"/>
                  </a:moveTo>
                  <a:cubicBezTo>
                    <a:pt x="41" y="38"/>
                    <a:pt x="42" y="40"/>
                    <a:pt x="40" y="40"/>
                  </a:cubicBezTo>
                  <a:cubicBezTo>
                    <a:pt x="40" y="39"/>
                    <a:pt x="39" y="40"/>
                    <a:pt x="40" y="39"/>
                  </a:cubicBezTo>
                  <a:cubicBezTo>
                    <a:pt x="38" y="39"/>
                    <a:pt x="36" y="39"/>
                    <a:pt x="35" y="40"/>
                  </a:cubicBezTo>
                  <a:cubicBezTo>
                    <a:pt x="24" y="39"/>
                    <a:pt x="12" y="43"/>
                    <a:pt x="2" y="41"/>
                  </a:cubicBezTo>
                  <a:cubicBezTo>
                    <a:pt x="1" y="37"/>
                    <a:pt x="0" y="31"/>
                    <a:pt x="2" y="27"/>
                  </a:cubicBezTo>
                  <a:cubicBezTo>
                    <a:pt x="6" y="23"/>
                    <a:pt x="11" y="22"/>
                    <a:pt x="18" y="20"/>
                  </a:cubicBezTo>
                  <a:cubicBezTo>
                    <a:pt x="16" y="17"/>
                    <a:pt x="16" y="13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ubicBezTo>
                    <a:pt x="17" y="3"/>
                    <a:pt x="21" y="0"/>
                    <a:pt x="27" y="0"/>
                  </a:cubicBezTo>
                  <a:cubicBezTo>
                    <a:pt x="28" y="4"/>
                    <a:pt x="33" y="6"/>
                    <a:pt x="31" y="10"/>
                  </a:cubicBezTo>
                  <a:cubicBezTo>
                    <a:pt x="33" y="12"/>
                    <a:pt x="31" y="16"/>
                    <a:pt x="31" y="19"/>
                  </a:cubicBezTo>
                  <a:cubicBezTo>
                    <a:pt x="34" y="19"/>
                    <a:pt x="41" y="20"/>
                    <a:pt x="43" y="19"/>
                  </a:cubicBezTo>
                  <a:cubicBezTo>
                    <a:pt x="44" y="20"/>
                    <a:pt x="45" y="22"/>
                    <a:pt x="47" y="22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50" y="26"/>
                    <a:pt x="48" y="32"/>
                    <a:pt x="48" y="34"/>
                  </a:cubicBezTo>
                  <a:cubicBezTo>
                    <a:pt x="48" y="34"/>
                    <a:pt x="48" y="33"/>
                    <a:pt x="48" y="34"/>
                  </a:cubicBezTo>
                  <a:cubicBezTo>
                    <a:pt x="48" y="37"/>
                    <a:pt x="45" y="38"/>
                    <a:pt x="42" y="38"/>
                  </a:cubicBezTo>
                  <a:close/>
                  <a:moveTo>
                    <a:pt x="26" y="38"/>
                  </a:moveTo>
                  <a:cubicBezTo>
                    <a:pt x="27" y="39"/>
                    <a:pt x="29" y="38"/>
                    <a:pt x="30" y="38"/>
                  </a:cubicBezTo>
                  <a:cubicBezTo>
                    <a:pt x="33" y="34"/>
                    <a:pt x="37" y="27"/>
                    <a:pt x="39" y="22"/>
                  </a:cubicBezTo>
                  <a:cubicBezTo>
                    <a:pt x="38" y="21"/>
                    <a:pt x="38" y="22"/>
                    <a:pt x="36" y="22"/>
                  </a:cubicBezTo>
                  <a:cubicBezTo>
                    <a:pt x="33" y="27"/>
                    <a:pt x="29" y="31"/>
                    <a:pt x="25" y="36"/>
                  </a:cubicBezTo>
                  <a:cubicBezTo>
                    <a:pt x="28" y="35"/>
                    <a:pt x="29" y="32"/>
                    <a:pt x="31" y="31"/>
                  </a:cubicBezTo>
                  <a:cubicBezTo>
                    <a:pt x="30" y="33"/>
                    <a:pt x="26" y="36"/>
                    <a:pt x="26" y="38"/>
                  </a:cubicBezTo>
                  <a:close/>
                  <a:moveTo>
                    <a:pt x="18" y="6"/>
                  </a:moveTo>
                  <a:cubicBezTo>
                    <a:pt x="19" y="7"/>
                    <a:pt x="18" y="9"/>
                    <a:pt x="18" y="9"/>
                  </a:cubicBezTo>
                  <a:cubicBezTo>
                    <a:pt x="20" y="7"/>
                    <a:pt x="22" y="5"/>
                    <a:pt x="24" y="2"/>
                  </a:cubicBezTo>
                  <a:cubicBezTo>
                    <a:pt x="20" y="3"/>
                    <a:pt x="20" y="5"/>
                    <a:pt x="18" y="6"/>
                  </a:cubicBezTo>
                  <a:close/>
                  <a:moveTo>
                    <a:pt x="19" y="12"/>
                  </a:moveTo>
                  <a:cubicBezTo>
                    <a:pt x="19" y="12"/>
                    <a:pt x="20" y="11"/>
                    <a:pt x="21" y="12"/>
                  </a:cubicBezTo>
                  <a:cubicBezTo>
                    <a:pt x="20" y="14"/>
                    <a:pt x="17" y="14"/>
                    <a:pt x="18" y="17"/>
                  </a:cubicBezTo>
                  <a:cubicBezTo>
                    <a:pt x="20" y="14"/>
                    <a:pt x="24" y="11"/>
                    <a:pt x="24" y="8"/>
                  </a:cubicBezTo>
                  <a:cubicBezTo>
                    <a:pt x="26" y="7"/>
                    <a:pt x="28" y="4"/>
                    <a:pt x="27" y="2"/>
                  </a:cubicBezTo>
                  <a:cubicBezTo>
                    <a:pt x="24" y="5"/>
                    <a:pt x="20" y="8"/>
                    <a:pt x="19" y="12"/>
                  </a:cubicBezTo>
                  <a:close/>
                  <a:moveTo>
                    <a:pt x="28" y="8"/>
                  </a:moveTo>
                  <a:cubicBezTo>
                    <a:pt x="29" y="8"/>
                    <a:pt x="29" y="6"/>
                    <a:pt x="28" y="6"/>
                  </a:cubicBezTo>
                  <a:cubicBezTo>
                    <a:pt x="29" y="7"/>
                    <a:pt x="28" y="7"/>
                    <a:pt x="28" y="8"/>
                  </a:cubicBezTo>
                  <a:close/>
                  <a:moveTo>
                    <a:pt x="22" y="15"/>
                  </a:moveTo>
                  <a:cubicBezTo>
                    <a:pt x="23" y="15"/>
                    <a:pt x="24" y="15"/>
                    <a:pt x="24" y="15"/>
                  </a:cubicBezTo>
                  <a:cubicBezTo>
                    <a:pt x="25" y="13"/>
                    <a:pt x="28" y="10"/>
                    <a:pt x="27" y="8"/>
                  </a:cubicBezTo>
                  <a:cubicBezTo>
                    <a:pt x="25" y="10"/>
                    <a:pt x="24" y="13"/>
                    <a:pt x="22" y="15"/>
                  </a:cubicBezTo>
                  <a:close/>
                  <a:moveTo>
                    <a:pt x="27" y="13"/>
                  </a:moveTo>
                  <a:cubicBezTo>
                    <a:pt x="28" y="13"/>
                    <a:pt x="30" y="12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7" y="13"/>
                  </a:cubicBezTo>
                  <a:close/>
                  <a:moveTo>
                    <a:pt x="26" y="18"/>
                  </a:moveTo>
                  <a:cubicBezTo>
                    <a:pt x="27" y="17"/>
                    <a:pt x="28" y="16"/>
                    <a:pt x="29" y="14"/>
                  </a:cubicBezTo>
                  <a:cubicBezTo>
                    <a:pt x="28" y="14"/>
                    <a:pt x="28" y="14"/>
                    <a:pt x="27" y="14"/>
                  </a:cubicBezTo>
                  <a:cubicBezTo>
                    <a:pt x="27" y="16"/>
                    <a:pt x="26" y="17"/>
                    <a:pt x="26" y="18"/>
                  </a:cubicBezTo>
                  <a:close/>
                  <a:moveTo>
                    <a:pt x="20" y="19"/>
                  </a:moveTo>
                  <a:cubicBezTo>
                    <a:pt x="21" y="19"/>
                    <a:pt x="20" y="20"/>
                    <a:pt x="21" y="20"/>
                  </a:cubicBezTo>
                  <a:cubicBezTo>
                    <a:pt x="21" y="18"/>
                    <a:pt x="23" y="18"/>
                    <a:pt x="23" y="16"/>
                  </a:cubicBezTo>
                  <a:cubicBezTo>
                    <a:pt x="22" y="17"/>
                    <a:pt x="21" y="19"/>
                    <a:pt x="20" y="19"/>
                  </a:cubicBezTo>
                  <a:close/>
                  <a:moveTo>
                    <a:pt x="25" y="30"/>
                  </a:moveTo>
                  <a:cubicBezTo>
                    <a:pt x="29" y="28"/>
                    <a:pt x="32" y="24"/>
                    <a:pt x="35" y="21"/>
                  </a:cubicBezTo>
                  <a:cubicBezTo>
                    <a:pt x="28" y="21"/>
                    <a:pt x="28" y="27"/>
                    <a:pt x="25" y="30"/>
                  </a:cubicBezTo>
                  <a:close/>
                  <a:moveTo>
                    <a:pt x="24" y="36"/>
                  </a:moveTo>
                  <a:cubicBezTo>
                    <a:pt x="26" y="33"/>
                    <a:pt x="27" y="31"/>
                    <a:pt x="29" y="29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8" y="29"/>
                    <a:pt x="26" y="32"/>
                    <a:pt x="22" y="34"/>
                  </a:cubicBezTo>
                  <a:cubicBezTo>
                    <a:pt x="22" y="37"/>
                    <a:pt x="20" y="38"/>
                    <a:pt x="18" y="38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21" y="32"/>
                    <a:pt x="26" y="28"/>
                    <a:pt x="29" y="22"/>
                  </a:cubicBezTo>
                  <a:cubicBezTo>
                    <a:pt x="26" y="21"/>
                    <a:pt x="25" y="24"/>
                    <a:pt x="23" y="25"/>
                  </a:cubicBezTo>
                  <a:cubicBezTo>
                    <a:pt x="21" y="26"/>
                    <a:pt x="21" y="29"/>
                    <a:pt x="19" y="30"/>
                  </a:cubicBezTo>
                  <a:cubicBezTo>
                    <a:pt x="18" y="34"/>
                    <a:pt x="15" y="36"/>
                    <a:pt x="14" y="39"/>
                  </a:cubicBezTo>
                  <a:cubicBezTo>
                    <a:pt x="18" y="40"/>
                    <a:pt x="22" y="39"/>
                    <a:pt x="24" y="36"/>
                  </a:cubicBezTo>
                  <a:close/>
                  <a:moveTo>
                    <a:pt x="38" y="29"/>
                  </a:moveTo>
                  <a:cubicBezTo>
                    <a:pt x="40" y="27"/>
                    <a:pt x="42" y="25"/>
                    <a:pt x="43" y="23"/>
                  </a:cubicBezTo>
                  <a:cubicBezTo>
                    <a:pt x="41" y="21"/>
                    <a:pt x="38" y="27"/>
                    <a:pt x="38" y="29"/>
                  </a:cubicBezTo>
                  <a:close/>
                  <a:moveTo>
                    <a:pt x="7" y="31"/>
                  </a:moveTo>
                  <a:cubicBezTo>
                    <a:pt x="7" y="32"/>
                    <a:pt x="8" y="31"/>
                    <a:pt x="8" y="32"/>
                  </a:cubicBezTo>
                  <a:cubicBezTo>
                    <a:pt x="6" y="35"/>
                    <a:pt x="4" y="36"/>
                    <a:pt x="4" y="40"/>
                  </a:cubicBezTo>
                  <a:cubicBezTo>
                    <a:pt x="4" y="40"/>
                    <a:pt x="5" y="40"/>
                    <a:pt x="5" y="40"/>
                  </a:cubicBezTo>
                  <a:cubicBezTo>
                    <a:pt x="9" y="34"/>
                    <a:pt x="13" y="29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2" y="24"/>
                    <a:pt x="11" y="29"/>
                    <a:pt x="7" y="31"/>
                  </a:cubicBezTo>
                  <a:close/>
                  <a:moveTo>
                    <a:pt x="14" y="30"/>
                  </a:moveTo>
                  <a:cubicBezTo>
                    <a:pt x="16" y="29"/>
                    <a:pt x="17" y="27"/>
                    <a:pt x="18" y="27"/>
                  </a:cubicBezTo>
                  <a:cubicBezTo>
                    <a:pt x="15" y="32"/>
                    <a:pt x="11" y="34"/>
                    <a:pt x="8" y="39"/>
                  </a:cubicBezTo>
                  <a:cubicBezTo>
                    <a:pt x="13" y="40"/>
                    <a:pt x="13" y="33"/>
                    <a:pt x="17" y="32"/>
                  </a:cubicBezTo>
                  <a:cubicBezTo>
                    <a:pt x="17" y="29"/>
                    <a:pt x="19" y="28"/>
                    <a:pt x="20" y="26"/>
                  </a:cubicBezTo>
                  <a:cubicBezTo>
                    <a:pt x="19" y="26"/>
                    <a:pt x="19" y="27"/>
                    <a:pt x="19" y="26"/>
                  </a:cubicBezTo>
                  <a:cubicBezTo>
                    <a:pt x="20" y="25"/>
                    <a:pt x="21" y="24"/>
                    <a:pt x="21" y="23"/>
                  </a:cubicBezTo>
                  <a:cubicBezTo>
                    <a:pt x="17" y="23"/>
                    <a:pt x="15" y="28"/>
                    <a:pt x="14" y="30"/>
                  </a:cubicBezTo>
                  <a:close/>
                  <a:moveTo>
                    <a:pt x="2" y="33"/>
                  </a:moveTo>
                  <a:cubicBezTo>
                    <a:pt x="3" y="33"/>
                    <a:pt x="3" y="34"/>
                    <a:pt x="4" y="33"/>
                  </a:cubicBezTo>
                  <a:cubicBezTo>
                    <a:pt x="6" y="30"/>
                    <a:pt x="9" y="28"/>
                    <a:pt x="11" y="24"/>
                  </a:cubicBezTo>
                  <a:cubicBezTo>
                    <a:pt x="7" y="25"/>
                    <a:pt x="2" y="27"/>
                    <a:pt x="3" y="30"/>
                  </a:cubicBezTo>
                  <a:cubicBezTo>
                    <a:pt x="3" y="30"/>
                    <a:pt x="2" y="30"/>
                    <a:pt x="2" y="29"/>
                  </a:cubicBezTo>
                  <a:cubicBezTo>
                    <a:pt x="2" y="30"/>
                    <a:pt x="2" y="30"/>
                    <a:pt x="2" y="31"/>
                  </a:cubicBezTo>
                  <a:cubicBezTo>
                    <a:pt x="2" y="31"/>
                    <a:pt x="3" y="31"/>
                    <a:pt x="3" y="32"/>
                  </a:cubicBezTo>
                  <a:cubicBezTo>
                    <a:pt x="2" y="31"/>
                    <a:pt x="3" y="32"/>
                    <a:pt x="2" y="33"/>
                  </a:cubicBezTo>
                  <a:cubicBezTo>
                    <a:pt x="2" y="31"/>
                    <a:pt x="2" y="32"/>
                    <a:pt x="2" y="33"/>
                  </a:cubicBezTo>
                  <a:close/>
                  <a:moveTo>
                    <a:pt x="39" y="34"/>
                  </a:moveTo>
                  <a:cubicBezTo>
                    <a:pt x="40" y="34"/>
                    <a:pt x="40" y="32"/>
                    <a:pt x="42" y="32"/>
                  </a:cubicBezTo>
                  <a:cubicBezTo>
                    <a:pt x="41" y="33"/>
                    <a:pt x="39" y="34"/>
                    <a:pt x="39" y="37"/>
                  </a:cubicBezTo>
                  <a:cubicBezTo>
                    <a:pt x="40" y="37"/>
                    <a:pt x="40" y="36"/>
                    <a:pt x="41" y="37"/>
                  </a:cubicBezTo>
                  <a:cubicBezTo>
                    <a:pt x="43" y="33"/>
                    <a:pt x="46" y="29"/>
                    <a:pt x="45" y="26"/>
                  </a:cubicBezTo>
                  <a:cubicBezTo>
                    <a:pt x="42" y="28"/>
                    <a:pt x="41" y="31"/>
                    <a:pt x="39" y="34"/>
                  </a:cubicBezTo>
                  <a:close/>
                  <a:moveTo>
                    <a:pt x="34" y="37"/>
                  </a:moveTo>
                  <a:cubicBezTo>
                    <a:pt x="37" y="35"/>
                    <a:pt x="38" y="30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38" y="30"/>
                    <a:pt x="35" y="33"/>
                    <a:pt x="34" y="37"/>
                  </a:cubicBezTo>
                  <a:close/>
                  <a:moveTo>
                    <a:pt x="44" y="36"/>
                  </a:moveTo>
                  <a:cubicBezTo>
                    <a:pt x="46" y="36"/>
                    <a:pt x="46" y="34"/>
                    <a:pt x="46" y="32"/>
                  </a:cubicBezTo>
                  <a:cubicBezTo>
                    <a:pt x="45" y="33"/>
                    <a:pt x="44" y="34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4286" y="2413"/>
              <a:ext cx="392" cy="368"/>
            </a:xfrm>
            <a:custGeom>
              <a:avLst/>
              <a:gdLst>
                <a:gd name="T0" fmla="*/ 46 w 50"/>
                <a:gd name="T1" fmla="*/ 28 h 47"/>
                <a:gd name="T2" fmla="*/ 46 w 50"/>
                <a:gd name="T3" fmla="*/ 43 h 47"/>
                <a:gd name="T4" fmla="*/ 43 w 50"/>
                <a:gd name="T5" fmla="*/ 41 h 47"/>
                <a:gd name="T6" fmla="*/ 0 w 50"/>
                <a:gd name="T7" fmla="*/ 45 h 47"/>
                <a:gd name="T8" fmla="*/ 4 w 50"/>
                <a:gd name="T9" fmla="*/ 32 h 47"/>
                <a:gd name="T10" fmla="*/ 19 w 50"/>
                <a:gd name="T11" fmla="*/ 21 h 47"/>
                <a:gd name="T12" fmla="*/ 31 w 50"/>
                <a:gd name="T13" fmla="*/ 2 h 47"/>
                <a:gd name="T14" fmla="*/ 34 w 50"/>
                <a:gd name="T15" fmla="*/ 23 h 47"/>
                <a:gd name="T16" fmla="*/ 21 w 50"/>
                <a:gd name="T17" fmla="*/ 27 h 47"/>
                <a:gd name="T18" fmla="*/ 23 w 50"/>
                <a:gd name="T19" fmla="*/ 27 h 47"/>
                <a:gd name="T20" fmla="*/ 16 w 50"/>
                <a:gd name="T21" fmla="*/ 39 h 47"/>
                <a:gd name="T22" fmla="*/ 12 w 50"/>
                <a:gd name="T23" fmla="*/ 42 h 47"/>
                <a:gd name="T24" fmla="*/ 26 w 50"/>
                <a:gd name="T25" fmla="*/ 4 h 47"/>
                <a:gd name="T26" fmla="*/ 28 w 50"/>
                <a:gd name="T27" fmla="*/ 6 h 47"/>
                <a:gd name="T28" fmla="*/ 28 w 50"/>
                <a:gd name="T29" fmla="*/ 6 h 47"/>
                <a:gd name="T30" fmla="*/ 31 w 50"/>
                <a:gd name="T31" fmla="*/ 10 h 47"/>
                <a:gd name="T32" fmla="*/ 27 w 50"/>
                <a:gd name="T33" fmla="*/ 13 h 47"/>
                <a:gd name="T34" fmla="*/ 22 w 50"/>
                <a:gd name="T35" fmla="*/ 16 h 47"/>
                <a:gd name="T36" fmla="*/ 27 w 50"/>
                <a:gd name="T37" fmla="*/ 9 h 47"/>
                <a:gd name="T38" fmla="*/ 27 w 50"/>
                <a:gd name="T39" fmla="*/ 14 h 47"/>
                <a:gd name="T40" fmla="*/ 23 w 50"/>
                <a:gd name="T41" fmla="*/ 21 h 47"/>
                <a:gd name="T42" fmla="*/ 26 w 50"/>
                <a:gd name="T43" fmla="*/ 17 h 47"/>
                <a:gd name="T44" fmla="*/ 30 w 50"/>
                <a:gd name="T45" fmla="*/ 16 h 47"/>
                <a:gd name="T46" fmla="*/ 30 w 50"/>
                <a:gd name="T47" fmla="*/ 16 h 47"/>
                <a:gd name="T48" fmla="*/ 33 w 50"/>
                <a:gd name="T49" fmla="*/ 17 h 47"/>
                <a:gd name="T50" fmla="*/ 24 w 50"/>
                <a:gd name="T51" fmla="*/ 25 h 47"/>
                <a:gd name="T52" fmla="*/ 24 w 50"/>
                <a:gd name="T53" fmla="*/ 25 h 47"/>
                <a:gd name="T54" fmla="*/ 29 w 50"/>
                <a:gd name="T55" fmla="*/ 30 h 47"/>
                <a:gd name="T56" fmla="*/ 29 w 50"/>
                <a:gd name="T57" fmla="*/ 34 h 47"/>
                <a:gd name="T58" fmla="*/ 26 w 50"/>
                <a:gd name="T59" fmla="*/ 41 h 47"/>
                <a:gd name="T60" fmla="*/ 30 w 50"/>
                <a:gd name="T61" fmla="*/ 32 h 47"/>
                <a:gd name="T62" fmla="*/ 30 w 50"/>
                <a:gd name="T63" fmla="*/ 37 h 47"/>
                <a:gd name="T64" fmla="*/ 32 w 50"/>
                <a:gd name="T65" fmla="*/ 26 h 47"/>
                <a:gd name="T66" fmla="*/ 8 w 50"/>
                <a:gd name="T67" fmla="*/ 43 h 47"/>
                <a:gd name="T68" fmla="*/ 18 w 50"/>
                <a:gd name="T69" fmla="*/ 27 h 47"/>
                <a:gd name="T70" fmla="*/ 15 w 50"/>
                <a:gd name="T71" fmla="*/ 31 h 47"/>
                <a:gd name="T72" fmla="*/ 24 w 50"/>
                <a:gd name="T73" fmla="*/ 32 h 47"/>
                <a:gd name="T74" fmla="*/ 24 w 50"/>
                <a:gd name="T75" fmla="*/ 32 h 47"/>
                <a:gd name="T76" fmla="*/ 35 w 50"/>
                <a:gd name="T77" fmla="*/ 38 h 47"/>
                <a:gd name="T78" fmla="*/ 41 w 50"/>
                <a:gd name="T79" fmla="*/ 29 h 47"/>
                <a:gd name="T80" fmla="*/ 6 w 50"/>
                <a:gd name="T81" fmla="*/ 37 h 47"/>
                <a:gd name="T82" fmla="*/ 6 w 50"/>
                <a:gd name="T83" fmla="*/ 32 h 47"/>
                <a:gd name="T84" fmla="*/ 21 w 50"/>
                <a:gd name="T85" fmla="*/ 42 h 47"/>
                <a:gd name="T86" fmla="*/ 18 w 50"/>
                <a:gd name="T87" fmla="*/ 42 h 47"/>
                <a:gd name="T88" fmla="*/ 46 w 50"/>
                <a:gd name="T89" fmla="*/ 32 h 47"/>
                <a:gd name="T90" fmla="*/ 29 w 50"/>
                <a:gd name="T91" fmla="*/ 39 h 47"/>
                <a:gd name="T92" fmla="*/ 32 w 50"/>
                <a:gd name="T93" fmla="*/ 40 h 47"/>
                <a:gd name="T94" fmla="*/ 29 w 50"/>
                <a:gd name="T95" fmla="*/ 39 h 47"/>
                <a:gd name="T96" fmla="*/ 46 w 50"/>
                <a:gd name="T9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47">
                  <a:moveTo>
                    <a:pt x="34" y="23"/>
                  </a:moveTo>
                  <a:cubicBezTo>
                    <a:pt x="38" y="25"/>
                    <a:pt x="43" y="25"/>
                    <a:pt x="46" y="28"/>
                  </a:cubicBezTo>
                  <a:cubicBezTo>
                    <a:pt x="48" y="32"/>
                    <a:pt x="50" y="36"/>
                    <a:pt x="48" y="41"/>
                  </a:cubicBezTo>
                  <a:cubicBezTo>
                    <a:pt x="47" y="41"/>
                    <a:pt x="47" y="43"/>
                    <a:pt x="46" y="43"/>
                  </a:cubicBezTo>
                  <a:cubicBezTo>
                    <a:pt x="45" y="42"/>
                    <a:pt x="46" y="40"/>
                    <a:pt x="45" y="39"/>
                  </a:cubicBezTo>
                  <a:cubicBezTo>
                    <a:pt x="44" y="40"/>
                    <a:pt x="43" y="40"/>
                    <a:pt x="43" y="41"/>
                  </a:cubicBezTo>
                  <a:cubicBezTo>
                    <a:pt x="31" y="41"/>
                    <a:pt x="16" y="43"/>
                    <a:pt x="4" y="45"/>
                  </a:cubicBezTo>
                  <a:cubicBezTo>
                    <a:pt x="2" y="46"/>
                    <a:pt x="0" y="47"/>
                    <a:pt x="0" y="45"/>
                  </a:cubicBezTo>
                  <a:cubicBezTo>
                    <a:pt x="0" y="43"/>
                    <a:pt x="2" y="43"/>
                    <a:pt x="3" y="43"/>
                  </a:cubicBezTo>
                  <a:cubicBezTo>
                    <a:pt x="4" y="40"/>
                    <a:pt x="3" y="35"/>
                    <a:pt x="4" y="32"/>
                  </a:cubicBezTo>
                  <a:cubicBezTo>
                    <a:pt x="6" y="27"/>
                    <a:pt x="16" y="27"/>
                    <a:pt x="21" y="24"/>
                  </a:cubicBezTo>
                  <a:cubicBezTo>
                    <a:pt x="21" y="23"/>
                    <a:pt x="20" y="23"/>
                    <a:pt x="19" y="21"/>
                  </a:cubicBezTo>
                  <a:cubicBezTo>
                    <a:pt x="19" y="17"/>
                    <a:pt x="18" y="10"/>
                    <a:pt x="20" y="5"/>
                  </a:cubicBezTo>
                  <a:cubicBezTo>
                    <a:pt x="21" y="2"/>
                    <a:pt x="26" y="0"/>
                    <a:pt x="31" y="2"/>
                  </a:cubicBezTo>
                  <a:cubicBezTo>
                    <a:pt x="34" y="2"/>
                    <a:pt x="33" y="6"/>
                    <a:pt x="36" y="7"/>
                  </a:cubicBezTo>
                  <a:cubicBezTo>
                    <a:pt x="35" y="11"/>
                    <a:pt x="36" y="18"/>
                    <a:pt x="34" y="23"/>
                  </a:cubicBezTo>
                  <a:close/>
                  <a:moveTo>
                    <a:pt x="23" y="27"/>
                  </a:moveTo>
                  <a:cubicBezTo>
                    <a:pt x="23" y="27"/>
                    <a:pt x="22" y="27"/>
                    <a:pt x="21" y="27"/>
                  </a:cubicBezTo>
                  <a:cubicBezTo>
                    <a:pt x="19" y="29"/>
                    <a:pt x="16" y="32"/>
                    <a:pt x="15" y="35"/>
                  </a:cubicBezTo>
                  <a:cubicBezTo>
                    <a:pt x="18" y="32"/>
                    <a:pt x="21" y="30"/>
                    <a:pt x="23" y="27"/>
                  </a:cubicBezTo>
                  <a:close/>
                  <a:moveTo>
                    <a:pt x="12" y="42"/>
                  </a:moveTo>
                  <a:cubicBezTo>
                    <a:pt x="14" y="43"/>
                    <a:pt x="15" y="40"/>
                    <a:pt x="16" y="39"/>
                  </a:cubicBezTo>
                  <a:cubicBezTo>
                    <a:pt x="19" y="36"/>
                    <a:pt x="22" y="33"/>
                    <a:pt x="24" y="28"/>
                  </a:cubicBezTo>
                  <a:cubicBezTo>
                    <a:pt x="18" y="32"/>
                    <a:pt x="15" y="36"/>
                    <a:pt x="12" y="42"/>
                  </a:cubicBezTo>
                  <a:close/>
                  <a:moveTo>
                    <a:pt x="22" y="10"/>
                  </a:moveTo>
                  <a:cubicBezTo>
                    <a:pt x="24" y="8"/>
                    <a:pt x="25" y="5"/>
                    <a:pt x="26" y="4"/>
                  </a:cubicBezTo>
                  <a:cubicBezTo>
                    <a:pt x="24" y="5"/>
                    <a:pt x="21" y="8"/>
                    <a:pt x="22" y="10"/>
                  </a:cubicBezTo>
                  <a:close/>
                  <a:moveTo>
                    <a:pt x="28" y="6"/>
                  </a:moveTo>
                  <a:cubicBezTo>
                    <a:pt x="29" y="6"/>
                    <a:pt x="29" y="5"/>
                    <a:pt x="30" y="4"/>
                  </a:cubicBezTo>
                  <a:cubicBezTo>
                    <a:pt x="29" y="3"/>
                    <a:pt x="28" y="5"/>
                    <a:pt x="28" y="6"/>
                  </a:cubicBezTo>
                  <a:close/>
                  <a:moveTo>
                    <a:pt x="27" y="13"/>
                  </a:moveTo>
                  <a:cubicBezTo>
                    <a:pt x="28" y="13"/>
                    <a:pt x="29" y="11"/>
                    <a:pt x="31" y="10"/>
                  </a:cubicBezTo>
                  <a:cubicBezTo>
                    <a:pt x="32" y="8"/>
                    <a:pt x="34" y="7"/>
                    <a:pt x="32" y="6"/>
                  </a:cubicBezTo>
                  <a:cubicBezTo>
                    <a:pt x="30" y="8"/>
                    <a:pt x="28" y="11"/>
                    <a:pt x="27" y="13"/>
                  </a:cubicBezTo>
                  <a:close/>
                  <a:moveTo>
                    <a:pt x="27" y="9"/>
                  </a:moveTo>
                  <a:cubicBezTo>
                    <a:pt x="25" y="11"/>
                    <a:pt x="23" y="13"/>
                    <a:pt x="22" y="16"/>
                  </a:cubicBezTo>
                  <a:cubicBezTo>
                    <a:pt x="25" y="14"/>
                    <a:pt x="26" y="10"/>
                    <a:pt x="28" y="7"/>
                  </a:cubicBezTo>
                  <a:cubicBezTo>
                    <a:pt x="27" y="7"/>
                    <a:pt x="27" y="8"/>
                    <a:pt x="27" y="9"/>
                  </a:cubicBezTo>
                  <a:close/>
                  <a:moveTo>
                    <a:pt x="25" y="17"/>
                  </a:moveTo>
                  <a:cubicBezTo>
                    <a:pt x="26" y="16"/>
                    <a:pt x="26" y="15"/>
                    <a:pt x="27" y="14"/>
                  </a:cubicBezTo>
                  <a:cubicBezTo>
                    <a:pt x="26" y="14"/>
                    <a:pt x="24" y="15"/>
                    <a:pt x="25" y="17"/>
                  </a:cubicBezTo>
                  <a:close/>
                  <a:moveTo>
                    <a:pt x="23" y="21"/>
                  </a:moveTo>
                  <a:cubicBezTo>
                    <a:pt x="25" y="19"/>
                    <a:pt x="27" y="16"/>
                    <a:pt x="28" y="14"/>
                  </a:cubicBezTo>
                  <a:cubicBezTo>
                    <a:pt x="27" y="15"/>
                    <a:pt x="25" y="16"/>
                    <a:pt x="26" y="17"/>
                  </a:cubicBezTo>
                  <a:cubicBezTo>
                    <a:pt x="24" y="18"/>
                    <a:pt x="23" y="19"/>
                    <a:pt x="23" y="21"/>
                  </a:cubicBezTo>
                  <a:close/>
                  <a:moveTo>
                    <a:pt x="30" y="16"/>
                  </a:moveTo>
                  <a:cubicBezTo>
                    <a:pt x="29" y="17"/>
                    <a:pt x="28" y="18"/>
                    <a:pt x="27" y="20"/>
                  </a:cubicBezTo>
                  <a:cubicBezTo>
                    <a:pt x="29" y="20"/>
                    <a:pt x="30" y="17"/>
                    <a:pt x="30" y="16"/>
                  </a:cubicBezTo>
                  <a:close/>
                  <a:moveTo>
                    <a:pt x="29" y="24"/>
                  </a:moveTo>
                  <a:cubicBezTo>
                    <a:pt x="33" y="24"/>
                    <a:pt x="33" y="19"/>
                    <a:pt x="33" y="17"/>
                  </a:cubicBezTo>
                  <a:cubicBezTo>
                    <a:pt x="32" y="19"/>
                    <a:pt x="30" y="22"/>
                    <a:pt x="29" y="24"/>
                  </a:cubicBezTo>
                  <a:close/>
                  <a:moveTo>
                    <a:pt x="24" y="25"/>
                  </a:moveTo>
                  <a:cubicBezTo>
                    <a:pt x="26" y="25"/>
                    <a:pt x="27" y="25"/>
                    <a:pt x="27" y="23"/>
                  </a:cubicBezTo>
                  <a:cubicBezTo>
                    <a:pt x="26" y="24"/>
                    <a:pt x="25" y="24"/>
                    <a:pt x="24" y="25"/>
                  </a:cubicBezTo>
                  <a:close/>
                  <a:moveTo>
                    <a:pt x="32" y="26"/>
                  </a:moveTo>
                  <a:cubicBezTo>
                    <a:pt x="32" y="27"/>
                    <a:pt x="31" y="30"/>
                    <a:pt x="29" y="30"/>
                  </a:cubicBezTo>
                  <a:cubicBezTo>
                    <a:pt x="29" y="31"/>
                    <a:pt x="28" y="34"/>
                    <a:pt x="26" y="35"/>
                  </a:cubicBezTo>
                  <a:cubicBezTo>
                    <a:pt x="27" y="36"/>
                    <a:pt x="28" y="33"/>
                    <a:pt x="29" y="34"/>
                  </a:cubicBezTo>
                  <a:cubicBezTo>
                    <a:pt x="27" y="36"/>
                    <a:pt x="25" y="39"/>
                    <a:pt x="23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7" y="37"/>
                    <a:pt x="29" y="36"/>
                    <a:pt x="31" y="33"/>
                  </a:cubicBezTo>
                  <a:cubicBezTo>
                    <a:pt x="30" y="32"/>
                    <a:pt x="30" y="33"/>
                    <a:pt x="30" y="32"/>
                  </a:cubicBezTo>
                  <a:cubicBezTo>
                    <a:pt x="32" y="31"/>
                    <a:pt x="33" y="28"/>
                    <a:pt x="36" y="27"/>
                  </a:cubicBezTo>
                  <a:cubicBezTo>
                    <a:pt x="36" y="31"/>
                    <a:pt x="32" y="34"/>
                    <a:pt x="30" y="37"/>
                  </a:cubicBezTo>
                  <a:cubicBezTo>
                    <a:pt x="34" y="34"/>
                    <a:pt x="36" y="30"/>
                    <a:pt x="40" y="27"/>
                  </a:cubicBezTo>
                  <a:cubicBezTo>
                    <a:pt x="37" y="27"/>
                    <a:pt x="35" y="26"/>
                    <a:pt x="32" y="26"/>
                  </a:cubicBezTo>
                  <a:close/>
                  <a:moveTo>
                    <a:pt x="6" y="43"/>
                  </a:moveTo>
                  <a:cubicBezTo>
                    <a:pt x="7" y="43"/>
                    <a:pt x="8" y="43"/>
                    <a:pt x="8" y="43"/>
                  </a:cubicBezTo>
                  <a:cubicBezTo>
                    <a:pt x="10" y="38"/>
                    <a:pt x="14" y="35"/>
                    <a:pt x="16" y="30"/>
                  </a:cubicBezTo>
                  <a:cubicBezTo>
                    <a:pt x="17" y="30"/>
                    <a:pt x="18" y="28"/>
                    <a:pt x="18" y="27"/>
                  </a:cubicBezTo>
                  <a:cubicBezTo>
                    <a:pt x="11" y="29"/>
                    <a:pt x="9" y="34"/>
                    <a:pt x="7" y="39"/>
                  </a:cubicBezTo>
                  <a:cubicBezTo>
                    <a:pt x="10" y="37"/>
                    <a:pt x="12" y="34"/>
                    <a:pt x="15" y="31"/>
                  </a:cubicBezTo>
                  <a:cubicBezTo>
                    <a:pt x="12" y="36"/>
                    <a:pt x="8" y="39"/>
                    <a:pt x="6" y="43"/>
                  </a:cubicBezTo>
                  <a:close/>
                  <a:moveTo>
                    <a:pt x="24" y="32"/>
                  </a:moveTo>
                  <a:cubicBezTo>
                    <a:pt x="26" y="32"/>
                    <a:pt x="27" y="30"/>
                    <a:pt x="28" y="28"/>
                  </a:cubicBezTo>
                  <a:cubicBezTo>
                    <a:pt x="25" y="29"/>
                    <a:pt x="25" y="31"/>
                    <a:pt x="24" y="32"/>
                  </a:cubicBezTo>
                  <a:close/>
                  <a:moveTo>
                    <a:pt x="41" y="29"/>
                  </a:moveTo>
                  <a:cubicBezTo>
                    <a:pt x="40" y="32"/>
                    <a:pt x="36" y="35"/>
                    <a:pt x="35" y="38"/>
                  </a:cubicBezTo>
                  <a:cubicBezTo>
                    <a:pt x="38" y="35"/>
                    <a:pt x="41" y="33"/>
                    <a:pt x="43" y="29"/>
                  </a:cubicBezTo>
                  <a:cubicBezTo>
                    <a:pt x="43" y="29"/>
                    <a:pt x="42" y="29"/>
                    <a:pt x="41" y="29"/>
                  </a:cubicBezTo>
                  <a:close/>
                  <a:moveTo>
                    <a:pt x="6" y="32"/>
                  </a:moveTo>
                  <a:cubicBezTo>
                    <a:pt x="6" y="34"/>
                    <a:pt x="5" y="36"/>
                    <a:pt x="6" y="37"/>
                  </a:cubicBezTo>
                  <a:cubicBezTo>
                    <a:pt x="8" y="35"/>
                    <a:pt x="9" y="32"/>
                    <a:pt x="11" y="30"/>
                  </a:cubicBezTo>
                  <a:cubicBezTo>
                    <a:pt x="8" y="30"/>
                    <a:pt x="8" y="31"/>
                    <a:pt x="6" y="32"/>
                  </a:cubicBezTo>
                  <a:close/>
                  <a:moveTo>
                    <a:pt x="18" y="42"/>
                  </a:moveTo>
                  <a:cubicBezTo>
                    <a:pt x="19" y="42"/>
                    <a:pt x="20" y="42"/>
                    <a:pt x="21" y="42"/>
                  </a:cubicBezTo>
                  <a:cubicBezTo>
                    <a:pt x="21" y="37"/>
                    <a:pt x="26" y="34"/>
                    <a:pt x="28" y="30"/>
                  </a:cubicBezTo>
                  <a:cubicBezTo>
                    <a:pt x="23" y="33"/>
                    <a:pt x="21" y="38"/>
                    <a:pt x="18" y="42"/>
                  </a:cubicBezTo>
                  <a:close/>
                  <a:moveTo>
                    <a:pt x="41" y="36"/>
                  </a:moveTo>
                  <a:cubicBezTo>
                    <a:pt x="43" y="35"/>
                    <a:pt x="44" y="33"/>
                    <a:pt x="46" y="32"/>
                  </a:cubicBezTo>
                  <a:cubicBezTo>
                    <a:pt x="44" y="30"/>
                    <a:pt x="42" y="34"/>
                    <a:pt x="41" y="36"/>
                  </a:cubicBezTo>
                  <a:close/>
                  <a:moveTo>
                    <a:pt x="29" y="39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31" y="40"/>
                    <a:pt x="31" y="40"/>
                    <a:pt x="32" y="40"/>
                  </a:cubicBezTo>
                  <a:cubicBezTo>
                    <a:pt x="32" y="37"/>
                    <a:pt x="35" y="35"/>
                    <a:pt x="36" y="32"/>
                  </a:cubicBezTo>
                  <a:cubicBezTo>
                    <a:pt x="34" y="35"/>
                    <a:pt x="32" y="37"/>
                    <a:pt x="29" y="39"/>
                  </a:cubicBezTo>
                  <a:close/>
                  <a:moveTo>
                    <a:pt x="43" y="37"/>
                  </a:moveTo>
                  <a:cubicBezTo>
                    <a:pt x="45" y="37"/>
                    <a:pt x="47" y="35"/>
                    <a:pt x="46" y="34"/>
                  </a:cubicBezTo>
                  <a:cubicBezTo>
                    <a:pt x="45" y="35"/>
                    <a:pt x="44" y="36"/>
                    <a:pt x="4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3612" y="2789"/>
              <a:ext cx="431" cy="399"/>
            </a:xfrm>
            <a:custGeom>
              <a:avLst/>
              <a:gdLst>
                <a:gd name="T0" fmla="*/ 33 w 55"/>
                <a:gd name="T1" fmla="*/ 5 h 51"/>
                <a:gd name="T2" fmla="*/ 42 w 55"/>
                <a:gd name="T3" fmla="*/ 26 h 51"/>
                <a:gd name="T4" fmla="*/ 53 w 55"/>
                <a:gd name="T5" fmla="*/ 36 h 51"/>
                <a:gd name="T6" fmla="*/ 53 w 55"/>
                <a:gd name="T7" fmla="*/ 40 h 51"/>
                <a:gd name="T8" fmla="*/ 47 w 55"/>
                <a:gd name="T9" fmla="*/ 50 h 51"/>
                <a:gd name="T10" fmla="*/ 47 w 55"/>
                <a:gd name="T11" fmla="*/ 45 h 51"/>
                <a:gd name="T12" fmla="*/ 42 w 55"/>
                <a:gd name="T13" fmla="*/ 45 h 51"/>
                <a:gd name="T14" fmla="*/ 7 w 55"/>
                <a:gd name="T15" fmla="*/ 48 h 51"/>
                <a:gd name="T16" fmla="*/ 3 w 55"/>
                <a:gd name="T17" fmla="*/ 47 h 51"/>
                <a:gd name="T18" fmla="*/ 22 w 55"/>
                <a:gd name="T19" fmla="*/ 27 h 51"/>
                <a:gd name="T20" fmla="*/ 17 w 55"/>
                <a:gd name="T21" fmla="*/ 19 h 51"/>
                <a:gd name="T22" fmla="*/ 20 w 55"/>
                <a:gd name="T23" fmla="*/ 7 h 51"/>
                <a:gd name="T24" fmla="*/ 33 w 55"/>
                <a:gd name="T25" fmla="*/ 4 h 51"/>
                <a:gd name="T26" fmla="*/ 31 w 55"/>
                <a:gd name="T27" fmla="*/ 5 h 51"/>
                <a:gd name="T28" fmla="*/ 19 w 55"/>
                <a:gd name="T29" fmla="*/ 16 h 51"/>
                <a:gd name="T30" fmla="*/ 20 w 55"/>
                <a:gd name="T31" fmla="*/ 19 h 51"/>
                <a:gd name="T32" fmla="*/ 26 w 55"/>
                <a:gd name="T33" fmla="*/ 3 h 51"/>
                <a:gd name="T34" fmla="*/ 27 w 55"/>
                <a:gd name="T35" fmla="*/ 15 h 51"/>
                <a:gd name="T36" fmla="*/ 26 w 55"/>
                <a:gd name="T37" fmla="*/ 16 h 51"/>
                <a:gd name="T38" fmla="*/ 24 w 55"/>
                <a:gd name="T39" fmla="*/ 23 h 51"/>
                <a:gd name="T40" fmla="*/ 32 w 55"/>
                <a:gd name="T41" fmla="*/ 8 h 51"/>
                <a:gd name="T42" fmla="*/ 27 w 55"/>
                <a:gd name="T43" fmla="*/ 15 h 51"/>
                <a:gd name="T44" fmla="*/ 33 w 55"/>
                <a:gd name="T45" fmla="*/ 12 h 51"/>
                <a:gd name="T46" fmla="*/ 26 w 55"/>
                <a:gd name="T47" fmla="*/ 22 h 51"/>
                <a:gd name="T48" fmla="*/ 26 w 55"/>
                <a:gd name="T49" fmla="*/ 22 h 51"/>
                <a:gd name="T50" fmla="*/ 25 w 55"/>
                <a:gd name="T51" fmla="*/ 23 h 51"/>
                <a:gd name="T52" fmla="*/ 21 w 55"/>
                <a:gd name="T53" fmla="*/ 33 h 51"/>
                <a:gd name="T54" fmla="*/ 15 w 55"/>
                <a:gd name="T55" fmla="*/ 43 h 51"/>
                <a:gd name="T56" fmla="*/ 15 w 55"/>
                <a:gd name="T57" fmla="*/ 46 h 51"/>
                <a:gd name="T58" fmla="*/ 24 w 55"/>
                <a:gd name="T59" fmla="*/ 29 h 51"/>
                <a:gd name="T60" fmla="*/ 24 w 55"/>
                <a:gd name="T61" fmla="*/ 37 h 51"/>
                <a:gd name="T62" fmla="*/ 33 w 55"/>
                <a:gd name="T63" fmla="*/ 29 h 51"/>
                <a:gd name="T64" fmla="*/ 25 w 55"/>
                <a:gd name="T65" fmla="*/ 40 h 51"/>
                <a:gd name="T66" fmla="*/ 21 w 55"/>
                <a:gd name="T67" fmla="*/ 46 h 51"/>
                <a:gd name="T68" fmla="*/ 30 w 55"/>
                <a:gd name="T69" fmla="*/ 32 h 51"/>
                <a:gd name="T70" fmla="*/ 28 w 55"/>
                <a:gd name="T71" fmla="*/ 40 h 51"/>
                <a:gd name="T72" fmla="*/ 36 w 55"/>
                <a:gd name="T73" fmla="*/ 29 h 51"/>
                <a:gd name="T74" fmla="*/ 7 w 55"/>
                <a:gd name="T75" fmla="*/ 43 h 51"/>
                <a:gd name="T76" fmla="*/ 8 w 55"/>
                <a:gd name="T77" fmla="*/ 46 h 51"/>
                <a:gd name="T78" fmla="*/ 18 w 55"/>
                <a:gd name="T79" fmla="*/ 30 h 51"/>
                <a:gd name="T80" fmla="*/ 43 w 55"/>
                <a:gd name="T81" fmla="*/ 30 h 51"/>
                <a:gd name="T82" fmla="*/ 45 w 55"/>
                <a:gd name="T83" fmla="*/ 32 h 51"/>
                <a:gd name="T84" fmla="*/ 49 w 55"/>
                <a:gd name="T85" fmla="*/ 33 h 51"/>
                <a:gd name="T86" fmla="*/ 45 w 55"/>
                <a:gd name="T87" fmla="*/ 32 h 51"/>
                <a:gd name="T88" fmla="*/ 14 w 55"/>
                <a:gd name="T89" fmla="*/ 30 h 51"/>
                <a:gd name="T90" fmla="*/ 31 w 55"/>
                <a:gd name="T91" fmla="*/ 44 h 51"/>
                <a:gd name="T92" fmla="*/ 43 w 55"/>
                <a:gd name="T93" fmla="*/ 32 h 51"/>
                <a:gd name="T94" fmla="*/ 31 w 55"/>
                <a:gd name="T95" fmla="*/ 44 h 51"/>
                <a:gd name="T96" fmla="*/ 35 w 55"/>
                <a:gd name="T97" fmla="*/ 34 h 51"/>
                <a:gd name="T98" fmla="*/ 39 w 55"/>
                <a:gd name="T99" fmla="*/ 44 h 51"/>
                <a:gd name="T100" fmla="*/ 39 w 55"/>
                <a:gd name="T101" fmla="*/ 44 h 51"/>
                <a:gd name="T102" fmla="*/ 47 w 55"/>
                <a:gd name="T103" fmla="*/ 41 h 51"/>
                <a:gd name="T104" fmla="*/ 49 w 55"/>
                <a:gd name="T105" fmla="*/ 43 h 51"/>
                <a:gd name="T106" fmla="*/ 47 w 55"/>
                <a:gd name="T107" fmla="*/ 38 h 51"/>
                <a:gd name="T108" fmla="*/ 25 w 55"/>
                <a:gd name="T109" fmla="*/ 45 h 51"/>
                <a:gd name="T110" fmla="*/ 32 w 55"/>
                <a:gd name="T111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" h="51">
                  <a:moveTo>
                    <a:pt x="33" y="4"/>
                  </a:moveTo>
                  <a:cubicBezTo>
                    <a:pt x="34" y="4"/>
                    <a:pt x="34" y="5"/>
                    <a:pt x="33" y="5"/>
                  </a:cubicBezTo>
                  <a:cubicBezTo>
                    <a:pt x="38" y="12"/>
                    <a:pt x="32" y="23"/>
                    <a:pt x="28" y="27"/>
                  </a:cubicBezTo>
                  <a:cubicBezTo>
                    <a:pt x="33" y="26"/>
                    <a:pt x="38" y="28"/>
                    <a:pt x="42" y="26"/>
                  </a:cubicBezTo>
                  <a:cubicBezTo>
                    <a:pt x="42" y="27"/>
                    <a:pt x="42" y="28"/>
                    <a:pt x="43" y="28"/>
                  </a:cubicBezTo>
                  <a:cubicBezTo>
                    <a:pt x="49" y="27"/>
                    <a:pt x="52" y="32"/>
                    <a:pt x="53" y="36"/>
                  </a:cubicBezTo>
                  <a:cubicBezTo>
                    <a:pt x="53" y="37"/>
                    <a:pt x="54" y="36"/>
                    <a:pt x="55" y="37"/>
                  </a:cubicBezTo>
                  <a:cubicBezTo>
                    <a:pt x="55" y="38"/>
                    <a:pt x="54" y="39"/>
                    <a:pt x="53" y="40"/>
                  </a:cubicBezTo>
                  <a:cubicBezTo>
                    <a:pt x="54" y="41"/>
                    <a:pt x="54" y="41"/>
                    <a:pt x="54" y="43"/>
                  </a:cubicBezTo>
                  <a:cubicBezTo>
                    <a:pt x="50" y="44"/>
                    <a:pt x="49" y="47"/>
                    <a:pt x="47" y="50"/>
                  </a:cubicBezTo>
                  <a:cubicBezTo>
                    <a:pt x="46" y="49"/>
                    <a:pt x="47" y="47"/>
                    <a:pt x="48" y="47"/>
                  </a:cubicBezTo>
                  <a:cubicBezTo>
                    <a:pt x="48" y="46"/>
                    <a:pt x="46" y="46"/>
                    <a:pt x="47" y="45"/>
                  </a:cubicBezTo>
                  <a:cubicBezTo>
                    <a:pt x="45" y="45"/>
                    <a:pt x="43" y="45"/>
                    <a:pt x="43" y="46"/>
                  </a:cubicBezTo>
                  <a:cubicBezTo>
                    <a:pt x="42" y="47"/>
                    <a:pt x="42" y="45"/>
                    <a:pt x="42" y="45"/>
                  </a:cubicBezTo>
                  <a:cubicBezTo>
                    <a:pt x="32" y="46"/>
                    <a:pt x="20" y="47"/>
                    <a:pt x="10" y="49"/>
                  </a:cubicBezTo>
                  <a:cubicBezTo>
                    <a:pt x="9" y="48"/>
                    <a:pt x="8" y="49"/>
                    <a:pt x="7" y="48"/>
                  </a:cubicBezTo>
                  <a:cubicBezTo>
                    <a:pt x="6" y="49"/>
                    <a:pt x="1" y="51"/>
                    <a:pt x="0" y="48"/>
                  </a:cubicBezTo>
                  <a:cubicBezTo>
                    <a:pt x="1" y="47"/>
                    <a:pt x="2" y="47"/>
                    <a:pt x="3" y="47"/>
                  </a:cubicBezTo>
                  <a:cubicBezTo>
                    <a:pt x="5" y="41"/>
                    <a:pt x="3" y="35"/>
                    <a:pt x="8" y="31"/>
                  </a:cubicBezTo>
                  <a:cubicBezTo>
                    <a:pt x="11" y="29"/>
                    <a:pt x="17" y="28"/>
                    <a:pt x="22" y="27"/>
                  </a:cubicBezTo>
                  <a:cubicBezTo>
                    <a:pt x="22" y="25"/>
                    <a:pt x="20" y="24"/>
                    <a:pt x="19" y="24"/>
                  </a:cubicBezTo>
                  <a:cubicBezTo>
                    <a:pt x="19" y="22"/>
                    <a:pt x="18" y="21"/>
                    <a:pt x="17" y="19"/>
                  </a:cubicBezTo>
                  <a:cubicBezTo>
                    <a:pt x="17" y="15"/>
                    <a:pt x="15" y="10"/>
                    <a:pt x="18" y="7"/>
                  </a:cubicBezTo>
                  <a:cubicBezTo>
                    <a:pt x="19" y="6"/>
                    <a:pt x="19" y="7"/>
                    <a:pt x="20" y="7"/>
                  </a:cubicBezTo>
                  <a:cubicBezTo>
                    <a:pt x="21" y="3"/>
                    <a:pt x="24" y="0"/>
                    <a:pt x="29" y="1"/>
                  </a:cubicBezTo>
                  <a:cubicBezTo>
                    <a:pt x="30" y="1"/>
                    <a:pt x="31" y="3"/>
                    <a:pt x="33" y="4"/>
                  </a:cubicBezTo>
                  <a:close/>
                  <a:moveTo>
                    <a:pt x="20" y="19"/>
                  </a:moveTo>
                  <a:cubicBezTo>
                    <a:pt x="24" y="15"/>
                    <a:pt x="29" y="10"/>
                    <a:pt x="31" y="5"/>
                  </a:cubicBezTo>
                  <a:cubicBezTo>
                    <a:pt x="30" y="4"/>
                    <a:pt x="30" y="4"/>
                    <a:pt x="29" y="4"/>
                  </a:cubicBezTo>
                  <a:cubicBezTo>
                    <a:pt x="26" y="8"/>
                    <a:pt x="23" y="12"/>
                    <a:pt x="19" y="16"/>
                  </a:cubicBezTo>
                  <a:cubicBezTo>
                    <a:pt x="22" y="17"/>
                    <a:pt x="23" y="12"/>
                    <a:pt x="25" y="12"/>
                  </a:cubicBezTo>
                  <a:cubicBezTo>
                    <a:pt x="24" y="14"/>
                    <a:pt x="20" y="16"/>
                    <a:pt x="20" y="19"/>
                  </a:cubicBezTo>
                  <a:close/>
                  <a:moveTo>
                    <a:pt x="20" y="12"/>
                  </a:moveTo>
                  <a:cubicBezTo>
                    <a:pt x="23" y="10"/>
                    <a:pt x="26" y="6"/>
                    <a:pt x="26" y="3"/>
                  </a:cubicBezTo>
                  <a:cubicBezTo>
                    <a:pt x="22" y="4"/>
                    <a:pt x="21" y="9"/>
                    <a:pt x="20" y="12"/>
                  </a:cubicBezTo>
                  <a:close/>
                  <a:moveTo>
                    <a:pt x="27" y="15"/>
                  </a:moveTo>
                  <a:cubicBezTo>
                    <a:pt x="27" y="16"/>
                    <a:pt x="25" y="15"/>
                    <a:pt x="25" y="16"/>
                  </a:cubicBezTo>
                  <a:cubicBezTo>
                    <a:pt x="25" y="17"/>
                    <a:pt x="25" y="16"/>
                    <a:pt x="26" y="16"/>
                  </a:cubicBezTo>
                  <a:cubicBezTo>
                    <a:pt x="25" y="18"/>
                    <a:pt x="25" y="20"/>
                    <a:pt x="23" y="20"/>
                  </a:cubicBezTo>
                  <a:cubicBezTo>
                    <a:pt x="23" y="22"/>
                    <a:pt x="22" y="22"/>
                    <a:pt x="24" y="23"/>
                  </a:cubicBezTo>
                  <a:cubicBezTo>
                    <a:pt x="26" y="20"/>
                    <a:pt x="29" y="15"/>
                    <a:pt x="31" y="11"/>
                  </a:cubicBezTo>
                  <a:cubicBezTo>
                    <a:pt x="31" y="10"/>
                    <a:pt x="33" y="10"/>
                    <a:pt x="32" y="8"/>
                  </a:cubicBezTo>
                  <a:cubicBezTo>
                    <a:pt x="32" y="8"/>
                    <a:pt x="32" y="7"/>
                    <a:pt x="32" y="7"/>
                  </a:cubicBezTo>
                  <a:cubicBezTo>
                    <a:pt x="30" y="10"/>
                    <a:pt x="28" y="12"/>
                    <a:pt x="27" y="15"/>
                  </a:cubicBezTo>
                  <a:close/>
                  <a:moveTo>
                    <a:pt x="26" y="22"/>
                  </a:moveTo>
                  <a:cubicBezTo>
                    <a:pt x="31" y="20"/>
                    <a:pt x="32" y="16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5"/>
                    <a:pt x="28" y="17"/>
                    <a:pt x="26" y="22"/>
                  </a:cubicBezTo>
                  <a:close/>
                  <a:moveTo>
                    <a:pt x="25" y="23"/>
                  </a:moveTo>
                  <a:cubicBezTo>
                    <a:pt x="26" y="23"/>
                    <a:pt x="26" y="23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4" y="29"/>
                  </a:moveTo>
                  <a:cubicBezTo>
                    <a:pt x="24" y="30"/>
                    <a:pt x="23" y="33"/>
                    <a:pt x="21" y="33"/>
                  </a:cubicBezTo>
                  <a:cubicBezTo>
                    <a:pt x="19" y="38"/>
                    <a:pt x="14" y="40"/>
                    <a:pt x="13" y="44"/>
                  </a:cubicBezTo>
                  <a:cubicBezTo>
                    <a:pt x="14" y="44"/>
                    <a:pt x="14" y="42"/>
                    <a:pt x="15" y="43"/>
                  </a:cubicBezTo>
                  <a:cubicBezTo>
                    <a:pt x="14" y="44"/>
                    <a:pt x="13" y="45"/>
                    <a:pt x="13" y="46"/>
                  </a:cubicBezTo>
                  <a:cubicBezTo>
                    <a:pt x="14" y="46"/>
                    <a:pt x="15" y="46"/>
                    <a:pt x="15" y="46"/>
                  </a:cubicBezTo>
                  <a:cubicBezTo>
                    <a:pt x="19" y="40"/>
                    <a:pt x="25" y="35"/>
                    <a:pt x="28" y="29"/>
                  </a:cubicBezTo>
                  <a:cubicBezTo>
                    <a:pt x="27" y="28"/>
                    <a:pt x="26" y="29"/>
                    <a:pt x="24" y="29"/>
                  </a:cubicBezTo>
                  <a:close/>
                  <a:moveTo>
                    <a:pt x="33" y="29"/>
                  </a:moveTo>
                  <a:cubicBezTo>
                    <a:pt x="29" y="29"/>
                    <a:pt x="27" y="35"/>
                    <a:pt x="24" y="37"/>
                  </a:cubicBezTo>
                  <a:cubicBezTo>
                    <a:pt x="25" y="38"/>
                    <a:pt x="22" y="40"/>
                    <a:pt x="23" y="40"/>
                  </a:cubicBezTo>
                  <a:cubicBezTo>
                    <a:pt x="26" y="36"/>
                    <a:pt x="29" y="33"/>
                    <a:pt x="33" y="29"/>
                  </a:cubicBezTo>
                  <a:close/>
                  <a:moveTo>
                    <a:pt x="30" y="32"/>
                  </a:moveTo>
                  <a:cubicBezTo>
                    <a:pt x="29" y="35"/>
                    <a:pt x="25" y="37"/>
                    <a:pt x="25" y="40"/>
                  </a:cubicBezTo>
                  <a:cubicBezTo>
                    <a:pt x="21" y="40"/>
                    <a:pt x="22" y="45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4" y="41"/>
                    <a:pt x="29" y="37"/>
                    <a:pt x="32" y="32"/>
                  </a:cubicBezTo>
                  <a:cubicBezTo>
                    <a:pt x="31" y="32"/>
                    <a:pt x="31" y="33"/>
                    <a:pt x="30" y="32"/>
                  </a:cubicBezTo>
                  <a:close/>
                  <a:moveTo>
                    <a:pt x="36" y="29"/>
                  </a:moveTo>
                  <a:cubicBezTo>
                    <a:pt x="33" y="32"/>
                    <a:pt x="31" y="36"/>
                    <a:pt x="28" y="40"/>
                  </a:cubicBezTo>
                  <a:cubicBezTo>
                    <a:pt x="32" y="37"/>
                    <a:pt x="35" y="33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lose/>
                  <a:moveTo>
                    <a:pt x="18" y="30"/>
                  </a:moveTo>
                  <a:cubicBezTo>
                    <a:pt x="15" y="35"/>
                    <a:pt x="9" y="37"/>
                    <a:pt x="7" y="43"/>
                  </a:cubicBezTo>
                  <a:cubicBezTo>
                    <a:pt x="8" y="44"/>
                    <a:pt x="7" y="44"/>
                    <a:pt x="7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3" y="41"/>
                    <a:pt x="18" y="36"/>
                    <a:pt x="22" y="29"/>
                  </a:cubicBezTo>
                  <a:cubicBezTo>
                    <a:pt x="21" y="29"/>
                    <a:pt x="19" y="30"/>
                    <a:pt x="18" y="30"/>
                  </a:cubicBezTo>
                  <a:close/>
                  <a:moveTo>
                    <a:pt x="36" y="37"/>
                  </a:moveTo>
                  <a:cubicBezTo>
                    <a:pt x="38" y="34"/>
                    <a:pt x="41" y="32"/>
                    <a:pt x="43" y="30"/>
                  </a:cubicBezTo>
                  <a:cubicBezTo>
                    <a:pt x="39" y="28"/>
                    <a:pt x="37" y="34"/>
                    <a:pt x="36" y="37"/>
                  </a:cubicBezTo>
                  <a:close/>
                  <a:moveTo>
                    <a:pt x="45" y="32"/>
                  </a:moveTo>
                  <a:cubicBezTo>
                    <a:pt x="43" y="36"/>
                    <a:pt x="40" y="38"/>
                    <a:pt x="38" y="43"/>
                  </a:cubicBezTo>
                  <a:cubicBezTo>
                    <a:pt x="42" y="40"/>
                    <a:pt x="45" y="36"/>
                    <a:pt x="49" y="33"/>
                  </a:cubicBezTo>
                  <a:cubicBezTo>
                    <a:pt x="48" y="32"/>
                    <a:pt x="46" y="30"/>
                    <a:pt x="44" y="30"/>
                  </a:cubicBezTo>
                  <a:cubicBezTo>
                    <a:pt x="45" y="30"/>
                    <a:pt x="45" y="31"/>
                    <a:pt x="45" y="32"/>
                  </a:cubicBezTo>
                  <a:close/>
                  <a:moveTo>
                    <a:pt x="7" y="41"/>
                  </a:moveTo>
                  <a:cubicBezTo>
                    <a:pt x="9" y="38"/>
                    <a:pt x="13" y="34"/>
                    <a:pt x="14" y="30"/>
                  </a:cubicBezTo>
                  <a:cubicBezTo>
                    <a:pt x="10" y="32"/>
                    <a:pt x="5" y="35"/>
                    <a:pt x="7" y="41"/>
                  </a:cubicBezTo>
                  <a:close/>
                  <a:moveTo>
                    <a:pt x="31" y="44"/>
                  </a:moveTo>
                  <a:cubicBezTo>
                    <a:pt x="33" y="45"/>
                    <a:pt x="33" y="44"/>
                    <a:pt x="35" y="44"/>
                  </a:cubicBezTo>
                  <a:cubicBezTo>
                    <a:pt x="37" y="40"/>
                    <a:pt x="40" y="36"/>
                    <a:pt x="43" y="32"/>
                  </a:cubicBezTo>
                  <a:cubicBezTo>
                    <a:pt x="43" y="32"/>
                    <a:pt x="43" y="31"/>
                    <a:pt x="43" y="32"/>
                  </a:cubicBezTo>
                  <a:cubicBezTo>
                    <a:pt x="38" y="35"/>
                    <a:pt x="34" y="39"/>
                    <a:pt x="31" y="44"/>
                  </a:cubicBezTo>
                  <a:close/>
                  <a:moveTo>
                    <a:pt x="32" y="37"/>
                  </a:moveTo>
                  <a:cubicBezTo>
                    <a:pt x="34" y="36"/>
                    <a:pt x="34" y="35"/>
                    <a:pt x="35" y="34"/>
                  </a:cubicBezTo>
                  <a:cubicBezTo>
                    <a:pt x="34" y="35"/>
                    <a:pt x="33" y="36"/>
                    <a:pt x="32" y="37"/>
                  </a:cubicBezTo>
                  <a:close/>
                  <a:moveTo>
                    <a:pt x="39" y="44"/>
                  </a:moveTo>
                  <a:cubicBezTo>
                    <a:pt x="44" y="45"/>
                    <a:pt x="46" y="38"/>
                    <a:pt x="49" y="35"/>
                  </a:cubicBezTo>
                  <a:cubicBezTo>
                    <a:pt x="45" y="37"/>
                    <a:pt x="41" y="40"/>
                    <a:pt x="39" y="44"/>
                  </a:cubicBezTo>
                  <a:close/>
                  <a:moveTo>
                    <a:pt x="46" y="42"/>
                  </a:moveTo>
                  <a:cubicBezTo>
                    <a:pt x="46" y="42"/>
                    <a:pt x="46" y="41"/>
                    <a:pt x="47" y="41"/>
                  </a:cubicBezTo>
                  <a:cubicBezTo>
                    <a:pt x="47" y="42"/>
                    <a:pt x="46" y="42"/>
                    <a:pt x="46" y="43"/>
                  </a:cubicBezTo>
                  <a:cubicBezTo>
                    <a:pt x="47" y="43"/>
                    <a:pt x="48" y="43"/>
                    <a:pt x="49" y="43"/>
                  </a:cubicBezTo>
                  <a:cubicBezTo>
                    <a:pt x="51" y="41"/>
                    <a:pt x="52" y="38"/>
                    <a:pt x="50" y="36"/>
                  </a:cubicBezTo>
                  <a:cubicBezTo>
                    <a:pt x="49" y="36"/>
                    <a:pt x="49" y="38"/>
                    <a:pt x="47" y="38"/>
                  </a:cubicBezTo>
                  <a:cubicBezTo>
                    <a:pt x="48" y="40"/>
                    <a:pt x="45" y="41"/>
                    <a:pt x="46" y="42"/>
                  </a:cubicBezTo>
                  <a:close/>
                  <a:moveTo>
                    <a:pt x="25" y="45"/>
                  </a:moveTo>
                  <a:cubicBezTo>
                    <a:pt x="27" y="45"/>
                    <a:pt x="27" y="44"/>
                    <a:pt x="28" y="44"/>
                  </a:cubicBezTo>
                  <a:cubicBezTo>
                    <a:pt x="28" y="42"/>
                    <a:pt x="33" y="39"/>
                    <a:pt x="32" y="37"/>
                  </a:cubicBezTo>
                  <a:cubicBezTo>
                    <a:pt x="30" y="39"/>
                    <a:pt x="28" y="42"/>
                    <a:pt x="25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3690" y="1214"/>
              <a:ext cx="149" cy="22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3557" y="1434"/>
              <a:ext cx="423" cy="164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4450" y="1700"/>
              <a:ext cx="157" cy="235"/>
            </a:xfrm>
            <a:custGeom>
              <a:avLst/>
              <a:gdLst>
                <a:gd name="T0" fmla="*/ 9 w 20"/>
                <a:gd name="T1" fmla="*/ 0 h 30"/>
                <a:gd name="T2" fmla="*/ 15 w 20"/>
                <a:gd name="T3" fmla="*/ 1 h 30"/>
                <a:gd name="T4" fmla="*/ 19 w 20"/>
                <a:gd name="T5" fmla="*/ 7 h 30"/>
                <a:gd name="T6" fmla="*/ 20 w 20"/>
                <a:gd name="T7" fmla="*/ 14 h 30"/>
                <a:gd name="T8" fmla="*/ 20 w 20"/>
                <a:gd name="T9" fmla="*/ 21 h 30"/>
                <a:gd name="T10" fmla="*/ 12 w 20"/>
                <a:gd name="T11" fmla="*/ 30 h 30"/>
                <a:gd name="T12" fmla="*/ 5 w 20"/>
                <a:gd name="T13" fmla="*/ 28 h 30"/>
                <a:gd name="T14" fmla="*/ 0 w 20"/>
                <a:gd name="T15" fmla="*/ 13 h 30"/>
                <a:gd name="T16" fmla="*/ 9 w 20"/>
                <a:gd name="T17" fmla="*/ 0 h 30"/>
                <a:gd name="T18" fmla="*/ 11 w 20"/>
                <a:gd name="T19" fmla="*/ 3 h 30"/>
                <a:gd name="T20" fmla="*/ 10 w 20"/>
                <a:gd name="T21" fmla="*/ 2 h 30"/>
                <a:gd name="T22" fmla="*/ 3 w 20"/>
                <a:gd name="T23" fmla="*/ 14 h 30"/>
                <a:gd name="T24" fmla="*/ 11 w 20"/>
                <a:gd name="T25" fmla="*/ 3 h 30"/>
                <a:gd name="T26" fmla="*/ 9 w 20"/>
                <a:gd name="T27" fmla="*/ 7 h 30"/>
                <a:gd name="T28" fmla="*/ 6 w 20"/>
                <a:gd name="T29" fmla="*/ 12 h 30"/>
                <a:gd name="T30" fmla="*/ 15 w 20"/>
                <a:gd name="T31" fmla="*/ 4 h 30"/>
                <a:gd name="T32" fmla="*/ 9 w 20"/>
                <a:gd name="T33" fmla="*/ 7 h 30"/>
                <a:gd name="T34" fmla="*/ 13 w 20"/>
                <a:gd name="T35" fmla="*/ 13 h 30"/>
                <a:gd name="T36" fmla="*/ 18 w 20"/>
                <a:gd name="T37" fmla="*/ 10 h 30"/>
                <a:gd name="T38" fmla="*/ 17 w 20"/>
                <a:gd name="T39" fmla="*/ 7 h 30"/>
                <a:gd name="T40" fmla="*/ 13 w 20"/>
                <a:gd name="T41" fmla="*/ 13 h 30"/>
                <a:gd name="T42" fmla="*/ 4 w 20"/>
                <a:gd name="T43" fmla="*/ 17 h 30"/>
                <a:gd name="T44" fmla="*/ 4 w 20"/>
                <a:gd name="T45" fmla="*/ 20 h 30"/>
                <a:gd name="T46" fmla="*/ 11 w 20"/>
                <a:gd name="T47" fmla="*/ 10 h 30"/>
                <a:gd name="T48" fmla="*/ 4 w 20"/>
                <a:gd name="T49" fmla="*/ 17 h 30"/>
                <a:gd name="T50" fmla="*/ 6 w 20"/>
                <a:gd name="T51" fmla="*/ 24 h 30"/>
                <a:gd name="T52" fmla="*/ 8 w 20"/>
                <a:gd name="T53" fmla="*/ 22 h 30"/>
                <a:gd name="T54" fmla="*/ 12 w 20"/>
                <a:gd name="T55" fmla="*/ 16 h 30"/>
                <a:gd name="T56" fmla="*/ 15 w 20"/>
                <a:gd name="T57" fmla="*/ 12 h 30"/>
                <a:gd name="T58" fmla="*/ 6 w 20"/>
                <a:gd name="T59" fmla="*/ 24 h 30"/>
                <a:gd name="T60" fmla="*/ 12 w 20"/>
                <a:gd name="T61" fmla="*/ 19 h 30"/>
                <a:gd name="T62" fmla="*/ 16 w 20"/>
                <a:gd name="T63" fmla="*/ 18 h 30"/>
                <a:gd name="T64" fmla="*/ 15 w 20"/>
                <a:gd name="T65" fmla="*/ 17 h 30"/>
                <a:gd name="T66" fmla="*/ 18 w 20"/>
                <a:gd name="T67" fmla="*/ 13 h 30"/>
                <a:gd name="T68" fmla="*/ 12 w 20"/>
                <a:gd name="T69" fmla="*/ 19 h 30"/>
                <a:gd name="T70" fmla="*/ 9 w 20"/>
                <a:gd name="T71" fmla="*/ 27 h 30"/>
                <a:gd name="T72" fmla="*/ 13 w 20"/>
                <a:gd name="T73" fmla="*/ 21 h 30"/>
                <a:gd name="T74" fmla="*/ 14 w 20"/>
                <a:gd name="T75" fmla="*/ 19 h 30"/>
                <a:gd name="T76" fmla="*/ 9 w 20"/>
                <a:gd name="T77" fmla="*/ 27 h 30"/>
                <a:gd name="T78" fmla="*/ 15 w 20"/>
                <a:gd name="T79" fmla="*/ 22 h 30"/>
                <a:gd name="T80" fmla="*/ 17 w 20"/>
                <a:gd name="T81" fmla="*/ 20 h 30"/>
                <a:gd name="T82" fmla="*/ 15 w 20"/>
                <a:gd name="T83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" h="30">
                  <a:moveTo>
                    <a:pt x="9" y="0"/>
                  </a:moveTo>
                  <a:cubicBezTo>
                    <a:pt x="11" y="0"/>
                    <a:pt x="14" y="0"/>
                    <a:pt x="15" y="1"/>
                  </a:cubicBezTo>
                  <a:cubicBezTo>
                    <a:pt x="16" y="4"/>
                    <a:pt x="18" y="5"/>
                    <a:pt x="19" y="7"/>
                  </a:cubicBezTo>
                  <a:cubicBezTo>
                    <a:pt x="19" y="9"/>
                    <a:pt x="18" y="12"/>
                    <a:pt x="20" y="14"/>
                  </a:cubicBezTo>
                  <a:cubicBezTo>
                    <a:pt x="19" y="16"/>
                    <a:pt x="19" y="19"/>
                    <a:pt x="20" y="21"/>
                  </a:cubicBezTo>
                  <a:cubicBezTo>
                    <a:pt x="17" y="24"/>
                    <a:pt x="16" y="28"/>
                    <a:pt x="12" y="30"/>
                  </a:cubicBezTo>
                  <a:cubicBezTo>
                    <a:pt x="9" y="30"/>
                    <a:pt x="7" y="29"/>
                    <a:pt x="5" y="28"/>
                  </a:cubicBezTo>
                  <a:cubicBezTo>
                    <a:pt x="2" y="23"/>
                    <a:pt x="1" y="20"/>
                    <a:pt x="0" y="13"/>
                  </a:cubicBezTo>
                  <a:cubicBezTo>
                    <a:pt x="4" y="9"/>
                    <a:pt x="3" y="1"/>
                    <a:pt x="9" y="0"/>
                  </a:cubicBezTo>
                  <a:close/>
                  <a:moveTo>
                    <a:pt x="11" y="3"/>
                  </a:moveTo>
                  <a:cubicBezTo>
                    <a:pt x="11" y="2"/>
                    <a:pt x="11" y="2"/>
                    <a:pt x="10" y="2"/>
                  </a:cubicBezTo>
                  <a:cubicBezTo>
                    <a:pt x="5" y="3"/>
                    <a:pt x="4" y="9"/>
                    <a:pt x="3" y="14"/>
                  </a:cubicBezTo>
                  <a:cubicBezTo>
                    <a:pt x="6" y="10"/>
                    <a:pt x="8" y="6"/>
                    <a:pt x="11" y="3"/>
                  </a:cubicBezTo>
                  <a:close/>
                  <a:moveTo>
                    <a:pt x="9" y="7"/>
                  </a:moveTo>
                  <a:cubicBezTo>
                    <a:pt x="9" y="10"/>
                    <a:pt x="7" y="10"/>
                    <a:pt x="6" y="12"/>
                  </a:cubicBezTo>
                  <a:cubicBezTo>
                    <a:pt x="10" y="10"/>
                    <a:pt x="13" y="8"/>
                    <a:pt x="15" y="4"/>
                  </a:cubicBezTo>
                  <a:cubicBezTo>
                    <a:pt x="13" y="0"/>
                    <a:pt x="11" y="7"/>
                    <a:pt x="9" y="7"/>
                  </a:cubicBezTo>
                  <a:close/>
                  <a:moveTo>
                    <a:pt x="13" y="13"/>
                  </a:moveTo>
                  <a:cubicBezTo>
                    <a:pt x="14" y="12"/>
                    <a:pt x="15" y="9"/>
                    <a:pt x="18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5" y="9"/>
                    <a:pt x="13" y="11"/>
                    <a:pt x="13" y="13"/>
                  </a:cubicBezTo>
                  <a:close/>
                  <a:moveTo>
                    <a:pt x="4" y="17"/>
                  </a:moveTo>
                  <a:cubicBezTo>
                    <a:pt x="3" y="18"/>
                    <a:pt x="4" y="19"/>
                    <a:pt x="4" y="20"/>
                  </a:cubicBezTo>
                  <a:cubicBezTo>
                    <a:pt x="7" y="17"/>
                    <a:pt x="10" y="13"/>
                    <a:pt x="11" y="10"/>
                  </a:cubicBezTo>
                  <a:cubicBezTo>
                    <a:pt x="9" y="12"/>
                    <a:pt x="6" y="15"/>
                    <a:pt x="4" y="17"/>
                  </a:cubicBezTo>
                  <a:close/>
                  <a:moveTo>
                    <a:pt x="6" y="24"/>
                  </a:moveTo>
                  <a:cubicBezTo>
                    <a:pt x="7" y="25"/>
                    <a:pt x="7" y="23"/>
                    <a:pt x="8" y="22"/>
                  </a:cubicBezTo>
                  <a:cubicBezTo>
                    <a:pt x="10" y="20"/>
                    <a:pt x="11" y="18"/>
                    <a:pt x="12" y="16"/>
                  </a:cubicBezTo>
                  <a:cubicBezTo>
                    <a:pt x="14" y="15"/>
                    <a:pt x="15" y="14"/>
                    <a:pt x="15" y="12"/>
                  </a:cubicBezTo>
                  <a:cubicBezTo>
                    <a:pt x="11" y="15"/>
                    <a:pt x="7" y="19"/>
                    <a:pt x="6" y="24"/>
                  </a:cubicBezTo>
                  <a:close/>
                  <a:moveTo>
                    <a:pt x="12" y="19"/>
                  </a:moveTo>
                  <a:cubicBezTo>
                    <a:pt x="14" y="18"/>
                    <a:pt x="14" y="18"/>
                    <a:pt x="16" y="18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6" y="16"/>
                    <a:pt x="18" y="15"/>
                    <a:pt x="18" y="13"/>
                  </a:cubicBezTo>
                  <a:cubicBezTo>
                    <a:pt x="16" y="15"/>
                    <a:pt x="14" y="17"/>
                    <a:pt x="12" y="19"/>
                  </a:cubicBezTo>
                  <a:close/>
                  <a:moveTo>
                    <a:pt x="9" y="27"/>
                  </a:moveTo>
                  <a:cubicBezTo>
                    <a:pt x="11" y="26"/>
                    <a:pt x="12" y="23"/>
                    <a:pt x="13" y="21"/>
                  </a:cubicBezTo>
                  <a:cubicBezTo>
                    <a:pt x="14" y="20"/>
                    <a:pt x="15" y="20"/>
                    <a:pt x="14" y="19"/>
                  </a:cubicBezTo>
                  <a:cubicBezTo>
                    <a:pt x="13" y="21"/>
                    <a:pt x="10" y="24"/>
                    <a:pt x="9" y="27"/>
                  </a:cubicBezTo>
                  <a:close/>
                  <a:moveTo>
                    <a:pt x="15" y="22"/>
                  </a:moveTo>
                  <a:cubicBezTo>
                    <a:pt x="16" y="22"/>
                    <a:pt x="17" y="21"/>
                    <a:pt x="17" y="20"/>
                  </a:cubicBezTo>
                  <a:cubicBezTo>
                    <a:pt x="16" y="20"/>
                    <a:pt x="15" y="21"/>
                    <a:pt x="1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7904678" y="1746849"/>
            <a:ext cx="604829" cy="1199994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en-US" altLang="zh-CN" sz="7198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1</a:t>
            </a:r>
            <a:endParaRPr lang="zh-CN" altLang="en-US" sz="7198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904678" y="3872843"/>
            <a:ext cx="604829" cy="1199994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en-US" altLang="zh-CN" sz="7198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2</a:t>
            </a:r>
            <a:endParaRPr lang="zh-CN" altLang="en-US" sz="7198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963365" y="1763871"/>
            <a:ext cx="604829" cy="1199994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en-US" altLang="zh-CN" sz="7198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4</a:t>
            </a:r>
            <a:endParaRPr lang="zh-CN" altLang="en-US" sz="7198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964627" y="3831809"/>
            <a:ext cx="604829" cy="1199994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en-US" altLang="zh-CN" sz="7198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3</a:t>
            </a:r>
            <a:endParaRPr lang="zh-CN" altLang="en-US" sz="7198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04" name="Rectangle 47"/>
          <p:cNvSpPr/>
          <p:nvPr/>
        </p:nvSpPr>
        <p:spPr>
          <a:xfrm>
            <a:off x="1463397" y="2067905"/>
            <a:ext cx="1641475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914224"/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人机博弈</a:t>
            </a:r>
            <a:endParaRPr lang="zh-CN" altLang="en-US" sz="31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05" name="文本框 7"/>
          <p:cNvSpPr txBox="1">
            <a:spLocks noChangeArrowheads="1"/>
          </p:cNvSpPr>
          <p:nvPr/>
        </p:nvSpPr>
        <p:spPr bwMode="auto">
          <a:xfrm>
            <a:off x="1399104" y="2560349"/>
            <a:ext cx="2483784" cy="58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AlpaGo</a:t>
            </a:r>
            <a:r>
              <a:rPr lang="zh-CN" altLang="en-US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（围棋），星际争霸</a:t>
            </a:r>
            <a:endParaRPr lang="zh-CN" altLang="en-US" sz="1600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06" name="Rectangle 47"/>
          <p:cNvSpPr/>
          <p:nvPr/>
        </p:nvSpPr>
        <p:spPr>
          <a:xfrm>
            <a:off x="1371562" y="4173240"/>
            <a:ext cx="2462213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914224"/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自然语言处理</a:t>
            </a:r>
            <a:endParaRPr lang="zh-CN" altLang="en-US" sz="31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07" name="文本框 7"/>
          <p:cNvSpPr txBox="1">
            <a:spLocks noChangeArrowheads="1"/>
          </p:cNvSpPr>
          <p:nvPr/>
        </p:nvSpPr>
        <p:spPr bwMode="auto">
          <a:xfrm>
            <a:off x="1351819" y="4678935"/>
            <a:ext cx="2579497" cy="107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语言模型、机器翻译、词性标注、实体识别、情感分析、广告推荐、搜索排序</a:t>
            </a:r>
            <a:endParaRPr lang="zh-CN" altLang="en-US" sz="1600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08" name="Rectangle 47"/>
          <p:cNvSpPr/>
          <p:nvPr/>
        </p:nvSpPr>
        <p:spPr>
          <a:xfrm>
            <a:off x="8715446" y="2040918"/>
            <a:ext cx="2051844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914224"/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计算机视觉</a:t>
            </a:r>
            <a:endParaRPr lang="zh-CN" altLang="en-US" sz="31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09" name="文本框 7"/>
          <p:cNvSpPr txBox="1">
            <a:spLocks noChangeArrowheads="1"/>
          </p:cNvSpPr>
          <p:nvPr/>
        </p:nvSpPr>
        <p:spPr bwMode="auto">
          <a:xfrm>
            <a:off x="8670749" y="2568326"/>
            <a:ext cx="2579497" cy="58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图像分类、物体识别、人脸识别、光学字符识别</a:t>
            </a:r>
            <a:endParaRPr lang="zh-CN" altLang="en-US" sz="1600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10" name="Rectangle 47"/>
          <p:cNvSpPr/>
          <p:nvPr/>
        </p:nvSpPr>
        <p:spPr>
          <a:xfrm>
            <a:off x="8782808" y="4183273"/>
            <a:ext cx="1641475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914224"/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语音识别</a:t>
            </a:r>
            <a:endParaRPr lang="zh-CN" altLang="en-US" sz="31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11" name="文本框 7"/>
          <p:cNvSpPr txBox="1">
            <a:spLocks noChangeArrowheads="1"/>
          </p:cNvSpPr>
          <p:nvPr/>
        </p:nvSpPr>
        <p:spPr bwMode="auto">
          <a:xfrm>
            <a:off x="8694527" y="4698208"/>
            <a:ext cx="2579497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Google Now</a:t>
            </a:r>
            <a:r>
              <a:rPr lang="zh-CN" altLang="en-US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、苹果</a:t>
            </a:r>
            <a:r>
              <a:rPr lang="en-US" altLang="zh-CN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Siri</a:t>
            </a:r>
            <a:r>
              <a:rPr lang="zh-CN" altLang="en-US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、微软的</a:t>
            </a:r>
            <a:r>
              <a:rPr lang="en-US" altLang="zh-CN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Xbox</a:t>
            </a:r>
            <a:r>
              <a:rPr lang="zh-CN" altLang="en-US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和</a:t>
            </a:r>
            <a:r>
              <a:rPr lang="en-US" altLang="zh-CN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Skype</a:t>
            </a:r>
            <a:r>
              <a:rPr lang="zh-CN" altLang="en-US" sz="16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、同声传译系统</a:t>
            </a:r>
            <a:endParaRPr lang="zh-CN" altLang="en-US" sz="1600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31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深度学习的应用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1422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 rot="2107153">
            <a:off x="10587198" y="1279841"/>
            <a:ext cx="875274" cy="556074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3" name="Group 15"/>
          <p:cNvGrpSpPr>
            <a:grpSpLocks noChangeAspect="1"/>
          </p:cNvGrpSpPr>
          <p:nvPr/>
        </p:nvGrpSpPr>
        <p:grpSpPr bwMode="auto">
          <a:xfrm rot="20784109">
            <a:off x="10561829" y="2485692"/>
            <a:ext cx="613105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grpSp>
        <p:nvGrpSpPr>
          <p:cNvPr id="4" name="Group 22"/>
          <p:cNvGrpSpPr>
            <a:grpSpLocks noChangeAspect="1"/>
          </p:cNvGrpSpPr>
          <p:nvPr/>
        </p:nvGrpSpPr>
        <p:grpSpPr bwMode="auto">
          <a:xfrm rot="20737309">
            <a:off x="1042449" y="5083253"/>
            <a:ext cx="1827013" cy="653457"/>
            <a:chOff x="3582" y="1042"/>
            <a:chExt cx="1661" cy="594"/>
          </a:xfrm>
          <a:solidFill>
            <a:schemeClr val="bg1">
              <a:lumMod val="95000"/>
            </a:schemeClr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03" y="2538375"/>
            <a:ext cx="1693456" cy="1595969"/>
          </a:xfrm>
          <a:prstGeom prst="rect">
            <a:avLst/>
          </a:prstGeom>
        </p:spPr>
      </p:pic>
      <p:sp>
        <p:nvSpPr>
          <p:cNvPr id="41" name="Rectangle 47"/>
          <p:cNvSpPr/>
          <p:nvPr/>
        </p:nvSpPr>
        <p:spPr>
          <a:xfrm>
            <a:off x="5041080" y="3411068"/>
            <a:ext cx="1641476" cy="4923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914224"/>
            <a:r>
              <a:rPr lang="zh-CN" altLang="en-US" sz="3199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神经网络</a:t>
            </a:r>
            <a:endParaRPr lang="zh-CN" altLang="en-US" sz="3199" b="1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650281" y="2133315"/>
            <a:ext cx="3716622" cy="1117984"/>
          </a:xfrm>
          <a:prstGeom prst="rect">
            <a:avLst/>
          </a:prstGeom>
          <a:noFill/>
          <a:effectLst/>
        </p:spPr>
        <p:txBody>
          <a:bodyPr wrap="square" lIns="91424" tIns="45713" rIns="91424" bIns="45713" rtlCol="0">
            <a:spAutoFit/>
          </a:bodyPr>
          <a:lstStyle/>
          <a:p>
            <a:pPr defTabSz="914224"/>
            <a:r>
              <a:rPr lang="en-US" altLang="zh-CN" sz="6665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Part 2</a:t>
            </a:r>
            <a:endParaRPr lang="zh-CN" altLang="en-US" sz="6665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grpSp>
        <p:nvGrpSpPr>
          <p:cNvPr id="6" name="组合 43"/>
          <p:cNvGrpSpPr/>
          <p:nvPr/>
        </p:nvGrpSpPr>
        <p:grpSpPr>
          <a:xfrm>
            <a:off x="2770901" y="1865980"/>
            <a:ext cx="1530332" cy="1470380"/>
            <a:chOff x="420293" y="510314"/>
            <a:chExt cx="622233" cy="57622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9000" contrast="1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8" r="32988" b="21647"/>
            <a:stretch>
              <a:fillRect/>
            </a:stretch>
          </p:blipFill>
          <p:spPr>
            <a:xfrm>
              <a:off x="420293" y="510314"/>
              <a:ext cx="622233" cy="576220"/>
            </a:xfrm>
            <a:prstGeom prst="rect">
              <a:avLst/>
            </a:prstGeom>
          </p:spPr>
        </p:pic>
      </p:grpSp>
      <p:grpSp>
        <p:nvGrpSpPr>
          <p:cNvPr id="7" name="Group 371"/>
          <p:cNvGrpSpPr>
            <a:grpSpLocks noChangeAspect="1"/>
          </p:cNvGrpSpPr>
          <p:nvPr/>
        </p:nvGrpSpPr>
        <p:grpSpPr bwMode="auto">
          <a:xfrm>
            <a:off x="2483356" y="3231211"/>
            <a:ext cx="7025502" cy="60940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/>
            <p:cNvSpPr>
              <a:spLocks/>
            </p:cNvSpPr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373"/>
            <p:cNvSpPr>
              <a:spLocks/>
            </p:cNvSpPr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374"/>
            <p:cNvSpPr>
              <a:spLocks/>
            </p:cNvSpPr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375"/>
            <p:cNvSpPr>
              <a:spLocks/>
            </p:cNvSpPr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376"/>
            <p:cNvSpPr>
              <a:spLocks/>
            </p:cNvSpPr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377"/>
            <p:cNvSpPr>
              <a:spLocks/>
            </p:cNvSpPr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378"/>
            <p:cNvSpPr>
              <a:spLocks/>
            </p:cNvSpPr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379"/>
            <p:cNvSpPr>
              <a:spLocks/>
            </p:cNvSpPr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380"/>
            <p:cNvSpPr>
              <a:spLocks/>
            </p:cNvSpPr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381"/>
            <p:cNvSpPr>
              <a:spLocks/>
            </p:cNvSpPr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382"/>
            <p:cNvSpPr>
              <a:spLocks/>
            </p:cNvSpPr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383"/>
            <p:cNvSpPr>
              <a:spLocks/>
            </p:cNvSpPr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384"/>
            <p:cNvSpPr>
              <a:spLocks/>
            </p:cNvSpPr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385"/>
            <p:cNvSpPr>
              <a:spLocks/>
            </p:cNvSpPr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386"/>
            <p:cNvSpPr>
              <a:spLocks/>
            </p:cNvSpPr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387"/>
            <p:cNvSpPr>
              <a:spLocks/>
            </p:cNvSpPr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388"/>
            <p:cNvSpPr>
              <a:spLocks/>
            </p:cNvSpPr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389"/>
            <p:cNvSpPr>
              <a:spLocks/>
            </p:cNvSpPr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7" name="Freeform 390"/>
            <p:cNvSpPr>
              <a:spLocks/>
            </p:cNvSpPr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8" name="Freeform 391"/>
            <p:cNvSpPr>
              <a:spLocks/>
            </p:cNvSpPr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9" name="Freeform 392"/>
            <p:cNvSpPr>
              <a:spLocks/>
            </p:cNvSpPr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0" name="Freeform 393"/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1" name="Freeform 394"/>
            <p:cNvSpPr>
              <a:spLocks/>
            </p:cNvSpPr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2" name="Freeform 395"/>
            <p:cNvSpPr>
              <a:spLocks/>
            </p:cNvSpPr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3" name="Freeform 396"/>
            <p:cNvSpPr>
              <a:spLocks/>
            </p:cNvSpPr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4" name="Freeform 397"/>
            <p:cNvSpPr>
              <a:spLocks/>
            </p:cNvSpPr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5" name="Freeform 398"/>
            <p:cNvSpPr>
              <a:spLocks/>
            </p:cNvSpPr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6" name="Freeform 399"/>
            <p:cNvSpPr>
              <a:spLocks/>
            </p:cNvSpPr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7" name="Freeform 400"/>
            <p:cNvSpPr>
              <a:spLocks/>
            </p:cNvSpPr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8" name="Freeform 401"/>
            <p:cNvSpPr>
              <a:spLocks/>
            </p:cNvSpPr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79" name="Freeform 402"/>
            <p:cNvSpPr>
              <a:spLocks/>
            </p:cNvSpPr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0" name="Freeform 403"/>
            <p:cNvSpPr>
              <a:spLocks/>
            </p:cNvSpPr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1" name="Freeform 404"/>
            <p:cNvSpPr>
              <a:spLocks/>
            </p:cNvSpPr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2" name="Freeform 405"/>
            <p:cNvSpPr>
              <a:spLocks/>
            </p:cNvSpPr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3" name="Freeform 406"/>
            <p:cNvSpPr>
              <a:spLocks/>
            </p:cNvSpPr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4" name="Freeform 407"/>
            <p:cNvSpPr>
              <a:spLocks/>
            </p:cNvSpPr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5" name="Freeform 408"/>
            <p:cNvSpPr>
              <a:spLocks/>
            </p:cNvSpPr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86" name="Freeform 409"/>
            <p:cNvSpPr>
              <a:spLocks/>
            </p:cNvSpPr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7" name="Freeform 410"/>
            <p:cNvSpPr>
              <a:spLocks/>
            </p:cNvSpPr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18" name="Freeform 411"/>
            <p:cNvSpPr>
              <a:spLocks/>
            </p:cNvSpPr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0" name="Freeform 412"/>
            <p:cNvSpPr>
              <a:spLocks/>
            </p:cNvSpPr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2" name="Freeform 413"/>
            <p:cNvSpPr>
              <a:spLocks/>
            </p:cNvSpPr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3" name="Freeform 414"/>
            <p:cNvSpPr>
              <a:spLocks/>
            </p:cNvSpPr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4" name="Freeform 415"/>
            <p:cNvSpPr>
              <a:spLocks/>
            </p:cNvSpPr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5" name="Freeform 416"/>
            <p:cNvSpPr>
              <a:spLocks/>
            </p:cNvSpPr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6" name="Freeform 417"/>
            <p:cNvSpPr>
              <a:spLocks/>
            </p:cNvSpPr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7" name="Freeform 418"/>
            <p:cNvSpPr>
              <a:spLocks/>
            </p:cNvSpPr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8" name="Freeform 419"/>
            <p:cNvSpPr>
              <a:spLocks/>
            </p:cNvSpPr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29" name="Freeform 420"/>
            <p:cNvSpPr>
              <a:spLocks/>
            </p:cNvSpPr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0" name="Freeform 421"/>
            <p:cNvSpPr>
              <a:spLocks/>
            </p:cNvSpPr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1" name="Freeform 422"/>
            <p:cNvSpPr>
              <a:spLocks/>
            </p:cNvSpPr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2" name="Freeform 423"/>
            <p:cNvSpPr>
              <a:spLocks/>
            </p:cNvSpPr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3" name="Freeform 424"/>
            <p:cNvSpPr>
              <a:spLocks/>
            </p:cNvSpPr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4" name="Freeform 425"/>
            <p:cNvSpPr>
              <a:spLocks/>
            </p:cNvSpPr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5" name="Freeform 426"/>
            <p:cNvSpPr>
              <a:spLocks/>
            </p:cNvSpPr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6" name="Freeform 427"/>
            <p:cNvSpPr>
              <a:spLocks/>
            </p:cNvSpPr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7" name="Freeform 428"/>
            <p:cNvSpPr>
              <a:spLocks/>
            </p:cNvSpPr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8" name="Rectangle 429"/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39" name="Freeform 430"/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0" name="Freeform 431"/>
            <p:cNvSpPr>
              <a:spLocks/>
            </p:cNvSpPr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1" name="Freeform 432"/>
            <p:cNvSpPr>
              <a:spLocks/>
            </p:cNvSpPr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2" name="Freeform 433"/>
            <p:cNvSpPr>
              <a:spLocks/>
            </p:cNvSpPr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3" name="Freeform 434"/>
            <p:cNvSpPr>
              <a:spLocks/>
            </p:cNvSpPr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4" name="Freeform 435"/>
            <p:cNvSpPr>
              <a:spLocks/>
            </p:cNvSpPr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5" name="Freeform 436"/>
            <p:cNvSpPr>
              <a:spLocks/>
            </p:cNvSpPr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6" name="Freeform 437"/>
            <p:cNvSpPr>
              <a:spLocks/>
            </p:cNvSpPr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7" name="Freeform 438"/>
            <p:cNvSpPr>
              <a:spLocks/>
            </p:cNvSpPr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8" name="Freeform 439"/>
            <p:cNvSpPr>
              <a:spLocks/>
            </p:cNvSpPr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49" name="Freeform 440"/>
            <p:cNvSpPr>
              <a:spLocks/>
            </p:cNvSpPr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0" name="Freeform 441"/>
            <p:cNvSpPr>
              <a:spLocks/>
            </p:cNvSpPr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1" name="Freeform 442"/>
            <p:cNvSpPr>
              <a:spLocks/>
            </p:cNvSpPr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2" name="Freeform 443"/>
            <p:cNvSpPr>
              <a:spLocks/>
            </p:cNvSpPr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3" name="Freeform 444"/>
            <p:cNvSpPr>
              <a:spLocks/>
            </p:cNvSpPr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4" name="Freeform 445"/>
            <p:cNvSpPr>
              <a:spLocks/>
            </p:cNvSpPr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5" name="Freeform 446"/>
            <p:cNvSpPr>
              <a:spLocks/>
            </p:cNvSpPr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6" name="Freeform 447"/>
            <p:cNvSpPr>
              <a:spLocks/>
            </p:cNvSpPr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7" name="Freeform 448"/>
            <p:cNvSpPr>
              <a:spLocks/>
            </p:cNvSpPr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8" name="Freeform 449"/>
            <p:cNvSpPr>
              <a:spLocks/>
            </p:cNvSpPr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59" name="Freeform 450"/>
            <p:cNvSpPr>
              <a:spLocks/>
            </p:cNvSpPr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0" name="Freeform 451"/>
            <p:cNvSpPr>
              <a:spLocks/>
            </p:cNvSpPr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1" name="Freeform 452"/>
            <p:cNvSpPr>
              <a:spLocks/>
            </p:cNvSpPr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2" name="Freeform 453"/>
            <p:cNvSpPr>
              <a:spLocks/>
            </p:cNvSpPr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3" name="Freeform 454"/>
            <p:cNvSpPr>
              <a:spLocks/>
            </p:cNvSpPr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4" name="Freeform 455"/>
            <p:cNvSpPr>
              <a:spLocks/>
            </p:cNvSpPr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5" name="Freeform 456"/>
            <p:cNvSpPr>
              <a:spLocks/>
            </p:cNvSpPr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6" name="Freeform 457"/>
            <p:cNvSpPr>
              <a:spLocks/>
            </p:cNvSpPr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7" name="Freeform 458"/>
            <p:cNvSpPr>
              <a:spLocks/>
            </p:cNvSpPr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8" name="Freeform 459"/>
            <p:cNvSpPr>
              <a:spLocks/>
            </p:cNvSpPr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69" name="Freeform 460"/>
            <p:cNvSpPr>
              <a:spLocks/>
            </p:cNvSpPr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0" name="Freeform 461"/>
            <p:cNvSpPr>
              <a:spLocks/>
            </p:cNvSpPr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1" name="Freeform 462"/>
            <p:cNvSpPr>
              <a:spLocks/>
            </p:cNvSpPr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2" name="Freeform 463"/>
            <p:cNvSpPr>
              <a:spLocks/>
            </p:cNvSpPr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3" name="Freeform 464"/>
            <p:cNvSpPr>
              <a:spLocks/>
            </p:cNvSpPr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4" name="Freeform 465"/>
            <p:cNvSpPr>
              <a:spLocks/>
            </p:cNvSpPr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5" name="Freeform 466"/>
            <p:cNvSpPr>
              <a:spLocks/>
            </p:cNvSpPr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6" name="Freeform 467"/>
            <p:cNvSpPr>
              <a:spLocks/>
            </p:cNvSpPr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7" name="Freeform 468"/>
            <p:cNvSpPr>
              <a:spLocks/>
            </p:cNvSpPr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8" name="Freeform 469"/>
            <p:cNvSpPr>
              <a:spLocks/>
            </p:cNvSpPr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79" name="Freeform 470"/>
            <p:cNvSpPr>
              <a:spLocks/>
            </p:cNvSpPr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0" name="Freeform 471"/>
            <p:cNvSpPr>
              <a:spLocks/>
            </p:cNvSpPr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1" name="Freeform 472"/>
            <p:cNvSpPr>
              <a:spLocks/>
            </p:cNvSpPr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2" name="Freeform 473"/>
            <p:cNvSpPr>
              <a:spLocks/>
            </p:cNvSpPr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3" name="Freeform 474"/>
            <p:cNvSpPr>
              <a:spLocks/>
            </p:cNvSpPr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4" name="Freeform 475"/>
            <p:cNvSpPr>
              <a:spLocks/>
            </p:cNvSpPr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5" name="Freeform 476"/>
            <p:cNvSpPr>
              <a:spLocks/>
            </p:cNvSpPr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6" name="Freeform 477"/>
            <p:cNvSpPr>
              <a:spLocks/>
            </p:cNvSpPr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7" name="Freeform 478"/>
            <p:cNvSpPr>
              <a:spLocks/>
            </p:cNvSpPr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8" name="Freeform 479"/>
            <p:cNvSpPr>
              <a:spLocks/>
            </p:cNvSpPr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89" name="Freeform 480"/>
            <p:cNvSpPr>
              <a:spLocks/>
            </p:cNvSpPr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0" name="Freeform 481"/>
            <p:cNvSpPr>
              <a:spLocks/>
            </p:cNvSpPr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1" name="Freeform 482"/>
            <p:cNvSpPr>
              <a:spLocks/>
            </p:cNvSpPr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2" name="Freeform 483"/>
            <p:cNvSpPr>
              <a:spLocks/>
            </p:cNvSpPr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3" name="Freeform 484"/>
            <p:cNvSpPr>
              <a:spLocks/>
            </p:cNvSpPr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4" name="Freeform 485"/>
            <p:cNvSpPr>
              <a:spLocks/>
            </p:cNvSpPr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5" name="Freeform 486"/>
            <p:cNvSpPr>
              <a:spLocks/>
            </p:cNvSpPr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6" name="Freeform 487"/>
            <p:cNvSpPr>
              <a:spLocks/>
            </p:cNvSpPr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7" name="Freeform 488"/>
            <p:cNvSpPr>
              <a:spLocks/>
            </p:cNvSpPr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8" name="Freeform 489"/>
            <p:cNvSpPr>
              <a:spLocks/>
            </p:cNvSpPr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199" name="Freeform 490"/>
            <p:cNvSpPr>
              <a:spLocks/>
            </p:cNvSpPr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0" name="Freeform 491"/>
            <p:cNvSpPr>
              <a:spLocks/>
            </p:cNvSpPr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1" name="Freeform 492"/>
            <p:cNvSpPr>
              <a:spLocks/>
            </p:cNvSpPr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2" name="Freeform 493"/>
            <p:cNvSpPr>
              <a:spLocks/>
            </p:cNvSpPr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03" name="Freeform 494"/>
            <p:cNvSpPr>
              <a:spLocks/>
            </p:cNvSpPr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zh-CN" altLang="en-US" sz="1866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204" name="Rectangle 47"/>
          <p:cNvSpPr/>
          <p:nvPr/>
        </p:nvSpPr>
        <p:spPr>
          <a:xfrm>
            <a:off x="4962063" y="4098409"/>
            <a:ext cx="2949188" cy="4102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线性模型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1333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神经网络实例</a:t>
            </a:r>
            <a:endParaRPr lang="en-US" altLang="zh-CN" sz="1333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206" name="图片 13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/>
        </p:blipFill>
        <p:spPr>
          <a:xfrm>
            <a:off x="823" y="0"/>
            <a:ext cx="3988150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0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线性模型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6767" y="2498244"/>
            <a:ext cx="4627636" cy="306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文本框 7"/>
          <p:cNvSpPr txBox="1">
            <a:spLocks noChangeArrowheads="1"/>
          </p:cNvSpPr>
          <p:nvPr/>
        </p:nvSpPr>
        <p:spPr bwMode="auto">
          <a:xfrm>
            <a:off x="1094296" y="1036348"/>
            <a:ext cx="10401018" cy="92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线性模型：</a:t>
            </a:r>
            <a:r>
              <a:rPr lang="en-US" altLang="zh-CN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y=w[0]*x[0]+w[1]*x[1]+….+w[p]*x[p]+b</a:t>
            </a:r>
          </a:p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在低维的时候线性模型预测能力非常有限，但是对高维（多个特征的数据集）而言，线性模型非常强大。</a:t>
            </a:r>
            <a:endParaRPr lang="en-US" altLang="zh-CN" sz="180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68" name="文本框 7"/>
          <p:cNvSpPr txBox="1">
            <a:spLocks noChangeArrowheads="1"/>
          </p:cNvSpPr>
          <p:nvPr/>
        </p:nvSpPr>
        <p:spPr bwMode="auto">
          <a:xfrm>
            <a:off x="1127426" y="5835269"/>
            <a:ext cx="9898382" cy="6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无论是在计算机科学、通信、生物统计和医学，还是金融和经济学（包括股市预测）中，大多数与“智能”有点关系的问题，都可以归纳为一个在多维空间进行模式分类的问题</a:t>
            </a:r>
            <a:endParaRPr lang="en-US" altLang="zh-CN" sz="180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69" name="文本框 7"/>
          <p:cNvSpPr txBox="1">
            <a:spLocks noChangeArrowheads="1"/>
          </p:cNvSpPr>
          <p:nvPr/>
        </p:nvSpPr>
        <p:spPr bwMode="auto">
          <a:xfrm>
            <a:off x="1679891" y="2059250"/>
            <a:ext cx="1647097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y=3x</a:t>
            </a:r>
            <a:r>
              <a:rPr lang="en-US" altLang="zh-CN" sz="1800" baseline="-2500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1</a:t>
            </a:r>
            <a:r>
              <a:rPr lang="en-US" altLang="zh-CN" sz="180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-x</a:t>
            </a:r>
            <a:r>
              <a:rPr lang="en-US" altLang="zh-CN" sz="1800" baseline="-2500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2</a:t>
            </a:r>
            <a:r>
              <a:rPr lang="en-US" altLang="zh-CN" sz="180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-2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135" y="2478270"/>
            <a:ext cx="4371964" cy="309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文字方塊 71"/>
          <p:cNvSpPr txBox="1"/>
          <p:nvPr/>
        </p:nvSpPr>
        <p:spPr>
          <a:xfrm>
            <a:off x="3136633" y="1851291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C000"/>
                </a:solidFill>
              </a:rPr>
              <a:t>通过</a:t>
            </a:r>
            <a:r>
              <a:rPr lang="en-US" altLang="zh-CN" smtClean="0">
                <a:solidFill>
                  <a:srgbClr val="FFC000"/>
                </a:solidFill>
              </a:rPr>
              <a:t>y</a:t>
            </a:r>
            <a:r>
              <a:rPr lang="zh-CN" altLang="en-US" smtClean="0">
                <a:solidFill>
                  <a:srgbClr val="FFC000"/>
                </a:solidFill>
              </a:rPr>
              <a:t>大于</a:t>
            </a:r>
            <a:r>
              <a:rPr lang="en-US" altLang="zh-CN" smtClean="0">
                <a:solidFill>
                  <a:srgbClr val="FFC000"/>
                </a:solidFill>
              </a:rPr>
              <a:t>0</a:t>
            </a:r>
            <a:r>
              <a:rPr lang="zh-CN" altLang="en-US" smtClean="0">
                <a:solidFill>
                  <a:srgbClr val="FFC000"/>
                </a:solidFill>
              </a:rPr>
              <a:t>，找到</a:t>
            </a:r>
            <a:r>
              <a:rPr lang="en-US" altLang="zh-CN" smtClean="0">
                <a:solidFill>
                  <a:srgbClr val="FFC000"/>
                </a:solidFill>
              </a:rPr>
              <a:t>”</a:t>
            </a:r>
            <a:r>
              <a:rPr lang="zh-CN" altLang="en-US" smtClean="0">
                <a:solidFill>
                  <a:srgbClr val="FFC000"/>
                </a:solidFill>
              </a:rPr>
              <a:t>决策边界 </a:t>
            </a:r>
            <a:r>
              <a:rPr lang="en-US" altLang="zh-CN" smtClean="0">
                <a:solidFill>
                  <a:srgbClr val="FFC000"/>
                </a:solidFill>
              </a:rPr>
              <a:t>”</a:t>
            </a:r>
            <a:br>
              <a:rPr lang="en-US" altLang="zh-CN" smtClean="0">
                <a:solidFill>
                  <a:srgbClr val="FFC000"/>
                </a:solidFill>
              </a:rPr>
            </a:br>
            <a:r>
              <a:rPr lang="zh-CN" altLang="en-US" smtClean="0">
                <a:solidFill>
                  <a:srgbClr val="FFC000"/>
                </a:solidFill>
              </a:rPr>
              <a:t>来预测分类</a:t>
            </a:r>
            <a:endParaRPr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3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7"/>
          <p:cNvSpPr/>
          <p:nvPr/>
        </p:nvSpPr>
        <p:spPr>
          <a:xfrm>
            <a:off x="736170" y="402825"/>
            <a:ext cx="81957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051" indent="-457051" defTabSz="914224"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方正卡通简体" panose="03000509000000000000" pitchFamily="65" charset="-122"/>
              </a:rPr>
              <a:t>神经网络实例</a:t>
            </a:r>
            <a:endParaRPr lang="en-US" altLang="zh-CN" sz="3200" b="1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方正卡通简体" panose="03000509000000000000" pitchFamily="65" charset="-122"/>
            </a:endParaRPr>
          </a:p>
        </p:txBody>
      </p:sp>
      <p:pic>
        <p:nvPicPr>
          <p:cNvPr id="2050" name="Picture 2" descr="C:\Users\F1232170\Desktop\pictures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146" y="992558"/>
            <a:ext cx="4757532" cy="2378766"/>
          </a:xfrm>
          <a:prstGeom prst="rect">
            <a:avLst/>
          </a:prstGeom>
          <a:noFill/>
        </p:spPr>
      </p:pic>
      <p:pic>
        <p:nvPicPr>
          <p:cNvPr id="2052" name="Picture 4" descr="C:\Users\F1232170\Desktop\pictures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5554" y="953404"/>
            <a:ext cx="4772285" cy="2386144"/>
          </a:xfrm>
          <a:prstGeom prst="rect">
            <a:avLst/>
          </a:prstGeom>
          <a:noFill/>
        </p:spPr>
      </p:pic>
      <p:pic>
        <p:nvPicPr>
          <p:cNvPr id="2053" name="Picture 5" descr="C:\Users\F1232170\Desktop\pictures\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399" y="3835146"/>
            <a:ext cx="4717774" cy="2358888"/>
          </a:xfrm>
          <a:prstGeom prst="rect">
            <a:avLst/>
          </a:prstGeom>
          <a:noFill/>
        </p:spPr>
      </p:pic>
      <p:pic>
        <p:nvPicPr>
          <p:cNvPr id="2054" name="Picture 6" descr="C:\Users\F1232170\Desktop\pictures\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93260" y="3856230"/>
            <a:ext cx="4720022" cy="2360012"/>
          </a:xfrm>
          <a:prstGeom prst="rect">
            <a:avLst/>
          </a:prstGeom>
          <a:noFill/>
        </p:spPr>
      </p:pic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1185799" y="3383245"/>
            <a:ext cx="4618652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问题：通过花宽度和长度区分颜色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6466790" y="3403123"/>
            <a:ext cx="4618652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单层神经网络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1106287" y="6272218"/>
            <a:ext cx="4618652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只有权重“决策边界”只能旋转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6480044" y="6305348"/>
            <a:ext cx="4618652" cy="3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224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方正卡通简体" panose="03000509000000000000" pitchFamily="65" charset="-122"/>
              </a:rPr>
              <a:t>加入偏置项</a:t>
            </a:r>
            <a:endParaRPr lang="zh-CN" altLang="en-US" sz="180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方正卡通简体" panose="03000509000000000000" pitchFamily="65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09756" y="480723"/>
            <a:ext cx="39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y=r-p&gt;0</a:t>
            </a:r>
            <a:r>
              <a:rPr lang="zh-CN" altLang="en-US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，找到</a:t>
            </a:r>
            <a:r>
              <a:rPr lang="en-US" altLang="zh-CN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决策边界</a:t>
            </a:r>
            <a:r>
              <a:rPr lang="en-US" altLang="zh-CN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来分类</a:t>
            </a:r>
            <a:endParaRPr lang="zh-CN" alt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20"/>
          <p:cNvSpPr txBox="1"/>
          <p:nvPr/>
        </p:nvSpPr>
        <p:spPr>
          <a:xfrm>
            <a:off x="8006317" y="3393101"/>
            <a:ext cx="341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可变形为</a:t>
            </a:r>
            <a:r>
              <a:rPr lang="en-US" altLang="zh-CN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y=x1(w1-w3)+x2(w2-w4)</a:t>
            </a:r>
            <a:endParaRPr lang="zh-CN" altLang="en-US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3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1898</Words>
  <Application>Microsoft Office PowerPoint</Application>
  <PresentationFormat>寬螢幕</PresentationFormat>
  <Paragraphs>249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等线</vt:lpstr>
      <vt:lpstr>微软雅黑</vt:lpstr>
      <vt:lpstr>宋体</vt:lpstr>
      <vt:lpstr>方正卡通简体</vt:lpstr>
      <vt:lpstr>Arial</vt:lpstr>
      <vt:lpstr>Calibri</vt:lpstr>
      <vt:lpstr>Tahoma</vt:lpstr>
      <vt:lpstr>Wingdings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bihjbhujnujmuiju</cp:lastModifiedBy>
  <cp:revision>178</cp:revision>
  <dcterms:created xsi:type="dcterms:W3CDTF">2018-04-23T07:27:28Z</dcterms:created>
  <dcterms:modified xsi:type="dcterms:W3CDTF">2020-11-11T06:46:40Z</dcterms:modified>
</cp:coreProperties>
</file>