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90" r:id="rId4"/>
    <p:sldId id="275" r:id="rId5"/>
    <p:sldId id="277" r:id="rId6"/>
    <p:sldId id="276" r:id="rId7"/>
    <p:sldId id="292" r:id="rId8"/>
    <p:sldId id="294" r:id="rId9"/>
    <p:sldId id="267" r:id="rId10"/>
    <p:sldId id="293" r:id="rId11"/>
    <p:sldId id="281" r:id="rId12"/>
    <p:sldId id="291" r:id="rId13"/>
    <p:sldId id="285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9390" autoAdjust="0"/>
  </p:normalViewPr>
  <p:slideViewPr>
    <p:cSldViewPr>
      <p:cViewPr varScale="1">
        <p:scale>
          <a:sx n="117" d="100"/>
          <a:sy n="117" d="100"/>
        </p:scale>
        <p:origin x="-46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93B2-9A0E-4EA3-92BD-4F534BB27411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06D4-981D-4D72-AC37-15AE0B69B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C06D4-981D-4D72-AC37-15AE0B69B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1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3450" y="2891998"/>
            <a:ext cx="2660918" cy="1314450"/>
          </a:xfrm>
        </p:spPr>
        <p:txBody>
          <a:bodyPr>
            <a:normAutofit/>
          </a:bodyPr>
          <a:lstStyle/>
          <a:p>
            <a:pPr algn="r"/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Big Data &amp; AI Team</a:t>
            </a:r>
          </a:p>
          <a:p>
            <a:pPr algn="r"/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2021/09/06</a:t>
            </a:r>
          </a:p>
          <a:p>
            <a:pPr algn="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贾克强</a:t>
            </a:r>
            <a:endParaRPr lang="zh-TW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1301" y="1707654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技术及应用前景</a:t>
            </a:r>
            <a:endParaRPr lang="zh-TW" altLang="en-US" sz="4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303740" y="242773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据、人工智能、云计算、数据中心的基础核心技术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3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大数据相关技术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公司提出的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GFS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Big Table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存储系统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成了大数据处理技术的开拓者和领导者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源于这三项技术的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Hadoop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等开源项目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则成了大数据处理技术的事实标准，迅速推广至国内各大互联网企业，成了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PB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量级大数据处理的成熟技术和系统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Hadoop2.x</a:t>
            </a: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生态系统架构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9200" y="807582"/>
            <a:ext cx="129614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数据可视化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12132" y="807582"/>
            <a:ext cx="125175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业务逻辑处理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755576" y="1131590"/>
            <a:ext cx="70567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812360" y="8133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业务模型层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9200" y="1239630"/>
            <a:ext cx="129614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Crontab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任务调度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755576" y="1563638"/>
            <a:ext cx="70567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812360" y="120359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任务调度层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9200" y="1717009"/>
            <a:ext cx="7920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 algn="ctr"/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  <a:endParaRPr lang="zh-TW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777786" y="1709316"/>
            <a:ext cx="92772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 Mllib</a:t>
            </a:r>
          </a:p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挖掘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72004" y="1724202"/>
            <a:ext cx="74863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SparkR</a:t>
            </a:r>
          </a:p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87134" y="1724203"/>
            <a:ext cx="906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 SQL 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724203"/>
            <a:ext cx="12241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 Streaming    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时计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9200" y="2510775"/>
            <a:ext cx="158460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离线计算</a:t>
            </a:r>
            <a:endParaRPr lang="zh-TW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623808" y="2510775"/>
            <a:ext cx="172819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 Core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内存计算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572000" y="2510775"/>
            <a:ext cx="151216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Storm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实时计算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755576" y="2859781"/>
            <a:ext cx="7056784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19200" y="3003798"/>
            <a:ext cx="290147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资源管理器</a:t>
            </a:r>
            <a:endParaRPr lang="zh-TW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812360" y="252616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数据计算层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755576" y="3363838"/>
            <a:ext cx="70567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812360" y="300379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资源管理层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19200" y="3435846"/>
            <a:ext cx="148035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全文检索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3376" y="3435846"/>
            <a:ext cx="1520552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非关系型数据库</a:t>
            </a:r>
            <a:endParaRPr lang="zh-TW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411760" y="3939902"/>
            <a:ext cx="151216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文件存储</a:t>
            </a:r>
            <a:endParaRPr lang="zh-TW" altLang="en-US" sz="1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755576" y="4299942"/>
            <a:ext cx="70567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812360" y="367829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19200" y="4398372"/>
            <a:ext cx="159256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Flume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数据采集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4398372"/>
            <a:ext cx="151216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Sqoop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数据传递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67944" y="4398372"/>
            <a:ext cx="201622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755576" y="4731990"/>
            <a:ext cx="70567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2360" y="439837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数据传输层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812360" y="483042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数据来源层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19200" y="4803998"/>
            <a:ext cx="159256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结构化数据库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477468" y="4803998"/>
            <a:ext cx="151846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日志文件半结构化数据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067944" y="4803999"/>
            <a:ext cx="201622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视频、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等非结构化数据</a:t>
            </a:r>
            <a:endParaRPr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線單箭頭接點 59"/>
          <p:cNvCxnSpPr>
            <a:stCxn id="33" idx="0"/>
            <a:endCxn id="28" idx="2"/>
          </p:cNvCxnSpPr>
          <p:nvPr/>
        </p:nvCxnSpPr>
        <p:spPr>
          <a:xfrm flipH="1" flipV="1">
            <a:off x="2241646" y="2124814"/>
            <a:ext cx="1246258" cy="385961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3" idx="0"/>
            <a:endCxn id="29" idx="2"/>
          </p:cNvCxnSpPr>
          <p:nvPr/>
        </p:nvCxnSpPr>
        <p:spPr>
          <a:xfrm flipH="1" flipV="1">
            <a:off x="3246320" y="2124312"/>
            <a:ext cx="241584" cy="386463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3" idx="0"/>
            <a:endCxn id="30" idx="2"/>
          </p:cNvCxnSpPr>
          <p:nvPr/>
        </p:nvCxnSpPr>
        <p:spPr>
          <a:xfrm flipV="1">
            <a:off x="3487904" y="2124313"/>
            <a:ext cx="752430" cy="386462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33" idx="0"/>
            <a:endCxn id="31" idx="2"/>
          </p:cNvCxnSpPr>
          <p:nvPr/>
        </p:nvCxnSpPr>
        <p:spPr>
          <a:xfrm flipV="1">
            <a:off x="3487904" y="2124313"/>
            <a:ext cx="1984196" cy="386462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2" idx="0"/>
            <a:endCxn id="23" idx="2"/>
          </p:cNvCxnSpPr>
          <p:nvPr/>
        </p:nvCxnSpPr>
        <p:spPr>
          <a:xfrm flipH="1" flipV="1">
            <a:off x="1215244" y="2117119"/>
            <a:ext cx="396260" cy="393656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36" idx="0"/>
            <a:endCxn id="32" idx="2"/>
          </p:cNvCxnSpPr>
          <p:nvPr/>
        </p:nvCxnSpPr>
        <p:spPr>
          <a:xfrm flipH="1" flipV="1">
            <a:off x="1611504" y="2756996"/>
            <a:ext cx="658432" cy="246802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36" idx="0"/>
            <a:endCxn id="33" idx="2"/>
          </p:cNvCxnSpPr>
          <p:nvPr/>
        </p:nvCxnSpPr>
        <p:spPr>
          <a:xfrm flipV="1">
            <a:off x="2269936" y="2756996"/>
            <a:ext cx="1217968" cy="246802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42" idx="0"/>
            <a:endCxn id="41" idx="2"/>
          </p:cNvCxnSpPr>
          <p:nvPr/>
        </p:nvCxnSpPr>
        <p:spPr>
          <a:xfrm flipH="1" flipV="1">
            <a:off x="3163652" y="3689762"/>
            <a:ext cx="4192" cy="250140"/>
          </a:xfrm>
          <a:prstGeom prst="straightConnector1">
            <a:avLst/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42" idx="1"/>
            <a:endCxn id="23" idx="1"/>
          </p:cNvCxnSpPr>
          <p:nvPr/>
        </p:nvCxnSpPr>
        <p:spPr>
          <a:xfrm rot="10800000">
            <a:off x="819200" y="1917065"/>
            <a:ext cx="1592560" cy="2145949"/>
          </a:xfrm>
          <a:prstGeom prst="bentConnector3">
            <a:avLst>
              <a:gd name="adj1" fmla="val 114354"/>
            </a:avLst>
          </a:prstGeom>
          <a:ln w="1143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64288" y="2067966"/>
            <a:ext cx="432000" cy="252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vert="eaVert" wrap="square" rtlCol="0" anchor="ctr" anchorCtr="1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1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分布式协调服务</a:t>
            </a:r>
            <a:endParaRPr lang="zh-TW" altLang="en-US" sz="1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2" name="手繪多邊形 171"/>
          <p:cNvSpPr/>
          <p:nvPr/>
        </p:nvSpPr>
        <p:spPr>
          <a:xfrm>
            <a:off x="5960936" y="2316649"/>
            <a:ext cx="1216868" cy="189135"/>
          </a:xfrm>
          <a:custGeom>
            <a:avLst/>
            <a:gdLst>
              <a:gd name="connsiteX0" fmla="*/ 0 w 1207827"/>
              <a:gd name="connsiteY0" fmla="*/ 170694 h 170694"/>
              <a:gd name="connsiteX1" fmla="*/ 1207827 w 1207827"/>
              <a:gd name="connsiteY1" fmla="*/ 97 h 170694"/>
              <a:gd name="connsiteX0" fmla="*/ 0 w 1207827"/>
              <a:gd name="connsiteY0" fmla="*/ 170805 h 170805"/>
              <a:gd name="connsiteX1" fmla="*/ 361666 w 1207827"/>
              <a:gd name="connsiteY1" fmla="*/ 61623 h 170805"/>
              <a:gd name="connsiteX2" fmla="*/ 1207827 w 1207827"/>
              <a:gd name="connsiteY2" fmla="*/ 208 h 170805"/>
              <a:gd name="connsiteX0" fmla="*/ 0 w 1207827"/>
              <a:gd name="connsiteY0" fmla="*/ 170901 h 170901"/>
              <a:gd name="connsiteX1" fmla="*/ 361666 w 1207827"/>
              <a:gd name="connsiteY1" fmla="*/ 61719 h 170901"/>
              <a:gd name="connsiteX2" fmla="*/ 1207827 w 1207827"/>
              <a:gd name="connsiteY2" fmla="*/ 304 h 170901"/>
              <a:gd name="connsiteX0" fmla="*/ 0 w 1207827"/>
              <a:gd name="connsiteY0" fmla="*/ 170901 h 170901"/>
              <a:gd name="connsiteX1" fmla="*/ 361666 w 1207827"/>
              <a:gd name="connsiteY1" fmla="*/ 61719 h 170901"/>
              <a:gd name="connsiteX2" fmla="*/ 1207827 w 1207827"/>
              <a:gd name="connsiteY2" fmla="*/ 304 h 170901"/>
              <a:gd name="connsiteX0" fmla="*/ 0 w 1207827"/>
              <a:gd name="connsiteY0" fmla="*/ 175611 h 175611"/>
              <a:gd name="connsiteX1" fmla="*/ 361666 w 1207827"/>
              <a:gd name="connsiteY1" fmla="*/ 66429 h 175611"/>
              <a:gd name="connsiteX2" fmla="*/ 1207827 w 1207827"/>
              <a:gd name="connsiteY2" fmla="*/ 5014 h 175611"/>
              <a:gd name="connsiteX0" fmla="*/ 0 w 1207827"/>
              <a:gd name="connsiteY0" fmla="*/ 175611 h 175611"/>
              <a:gd name="connsiteX1" fmla="*/ 361666 w 1207827"/>
              <a:gd name="connsiteY1" fmla="*/ 66429 h 175611"/>
              <a:gd name="connsiteX2" fmla="*/ 1207827 w 1207827"/>
              <a:gd name="connsiteY2" fmla="*/ 5014 h 175611"/>
              <a:gd name="connsiteX0" fmla="*/ 0 w 1207827"/>
              <a:gd name="connsiteY0" fmla="*/ 187675 h 187675"/>
              <a:gd name="connsiteX1" fmla="*/ 375314 w 1207827"/>
              <a:gd name="connsiteY1" fmla="*/ 51198 h 187675"/>
              <a:gd name="connsiteX2" fmla="*/ 1207827 w 1207827"/>
              <a:gd name="connsiteY2" fmla="*/ 17078 h 187675"/>
              <a:gd name="connsiteX0" fmla="*/ 0 w 1207827"/>
              <a:gd name="connsiteY0" fmla="*/ 200406 h 200406"/>
              <a:gd name="connsiteX1" fmla="*/ 245660 w 1207827"/>
              <a:gd name="connsiteY1" fmla="*/ 43457 h 200406"/>
              <a:gd name="connsiteX2" fmla="*/ 1207827 w 1207827"/>
              <a:gd name="connsiteY2" fmla="*/ 29809 h 200406"/>
              <a:gd name="connsiteX0" fmla="*/ 0 w 1207827"/>
              <a:gd name="connsiteY0" fmla="*/ 177948 h 177948"/>
              <a:gd name="connsiteX1" fmla="*/ 245660 w 1207827"/>
              <a:gd name="connsiteY1" fmla="*/ 61942 h 177948"/>
              <a:gd name="connsiteX2" fmla="*/ 1207827 w 1207827"/>
              <a:gd name="connsiteY2" fmla="*/ 7351 h 177948"/>
              <a:gd name="connsiteX0" fmla="*/ 0 w 1207827"/>
              <a:gd name="connsiteY0" fmla="*/ 174264 h 174264"/>
              <a:gd name="connsiteX1" fmla="*/ 245660 w 1207827"/>
              <a:gd name="connsiteY1" fmla="*/ 58258 h 174264"/>
              <a:gd name="connsiteX2" fmla="*/ 1207827 w 1207827"/>
              <a:gd name="connsiteY2" fmla="*/ 3667 h 174264"/>
              <a:gd name="connsiteX0" fmla="*/ 0 w 1207827"/>
              <a:gd name="connsiteY0" fmla="*/ 174264 h 174264"/>
              <a:gd name="connsiteX1" fmla="*/ 245660 w 1207827"/>
              <a:gd name="connsiteY1" fmla="*/ 58258 h 174264"/>
              <a:gd name="connsiteX2" fmla="*/ 1207827 w 1207827"/>
              <a:gd name="connsiteY2" fmla="*/ 3667 h 174264"/>
              <a:gd name="connsiteX0" fmla="*/ 0 w 1207827"/>
              <a:gd name="connsiteY0" fmla="*/ 186008 h 186008"/>
              <a:gd name="connsiteX1" fmla="*/ 211540 w 1207827"/>
              <a:gd name="connsiteY1" fmla="*/ 42707 h 186008"/>
              <a:gd name="connsiteX2" fmla="*/ 1207827 w 1207827"/>
              <a:gd name="connsiteY2" fmla="*/ 15411 h 186008"/>
              <a:gd name="connsiteX0" fmla="*/ 0 w 1228298"/>
              <a:gd name="connsiteY0" fmla="*/ 206480 h 206480"/>
              <a:gd name="connsiteX1" fmla="*/ 232011 w 1228298"/>
              <a:gd name="connsiteY1" fmla="*/ 42707 h 206480"/>
              <a:gd name="connsiteX2" fmla="*/ 1228298 w 1228298"/>
              <a:gd name="connsiteY2" fmla="*/ 15411 h 206480"/>
              <a:gd name="connsiteX0" fmla="*/ 0 w 1235918"/>
              <a:gd name="connsiteY0" fmla="*/ 187430 h 187430"/>
              <a:gd name="connsiteX1" fmla="*/ 239631 w 1235918"/>
              <a:gd name="connsiteY1" fmla="*/ 42707 h 187430"/>
              <a:gd name="connsiteX2" fmla="*/ 1235918 w 1235918"/>
              <a:gd name="connsiteY2" fmla="*/ 15411 h 187430"/>
              <a:gd name="connsiteX0" fmla="*/ 0 w 1235918"/>
              <a:gd name="connsiteY0" fmla="*/ 187430 h 187430"/>
              <a:gd name="connsiteX1" fmla="*/ 239631 w 1235918"/>
              <a:gd name="connsiteY1" fmla="*/ 42707 h 187430"/>
              <a:gd name="connsiteX2" fmla="*/ 1235918 w 1235918"/>
              <a:gd name="connsiteY2" fmla="*/ 15411 h 187430"/>
              <a:gd name="connsiteX0" fmla="*/ 0 w 1216868"/>
              <a:gd name="connsiteY0" fmla="*/ 189135 h 189135"/>
              <a:gd name="connsiteX1" fmla="*/ 239631 w 1216868"/>
              <a:gd name="connsiteY1" fmla="*/ 44412 h 189135"/>
              <a:gd name="connsiteX2" fmla="*/ 1216868 w 1216868"/>
              <a:gd name="connsiteY2" fmla="*/ 13306 h 1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868" h="189135">
                <a:moveTo>
                  <a:pt x="0" y="189135"/>
                </a:moveTo>
                <a:cubicBezTo>
                  <a:pt x="59936" y="125559"/>
                  <a:pt x="119645" y="77679"/>
                  <a:pt x="239631" y="44412"/>
                </a:cubicBezTo>
                <a:cubicBezTo>
                  <a:pt x="602435" y="-28946"/>
                  <a:pt x="1007602" y="9894"/>
                  <a:pt x="1216868" y="13306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手繪多邊形 172"/>
          <p:cNvSpPr/>
          <p:nvPr/>
        </p:nvSpPr>
        <p:spPr>
          <a:xfrm>
            <a:off x="3919345" y="2948940"/>
            <a:ext cx="3246120" cy="483870"/>
          </a:xfrm>
          <a:custGeom>
            <a:avLst/>
            <a:gdLst>
              <a:gd name="connsiteX0" fmla="*/ 41670 w 3303030"/>
              <a:gd name="connsiteY0" fmla="*/ 487680 h 487680"/>
              <a:gd name="connsiteX1" fmla="*/ 456960 w 3303030"/>
              <a:gd name="connsiteY1" fmla="*/ 266700 h 487680"/>
              <a:gd name="connsiteX2" fmla="*/ 3303030 w 3303030"/>
              <a:gd name="connsiteY2" fmla="*/ 0 h 487680"/>
              <a:gd name="connsiteX0" fmla="*/ 12419 w 3273779"/>
              <a:gd name="connsiteY0" fmla="*/ 487680 h 487680"/>
              <a:gd name="connsiteX1" fmla="*/ 427709 w 3273779"/>
              <a:gd name="connsiteY1" fmla="*/ 266700 h 487680"/>
              <a:gd name="connsiteX2" fmla="*/ 3273779 w 3273779"/>
              <a:gd name="connsiteY2" fmla="*/ 0 h 487680"/>
              <a:gd name="connsiteX0" fmla="*/ 0 w 3261360"/>
              <a:gd name="connsiteY0" fmla="*/ 487680 h 487680"/>
              <a:gd name="connsiteX1" fmla="*/ 415290 w 3261360"/>
              <a:gd name="connsiteY1" fmla="*/ 266700 h 487680"/>
              <a:gd name="connsiteX2" fmla="*/ 3261360 w 3261360"/>
              <a:gd name="connsiteY2" fmla="*/ 0 h 487680"/>
              <a:gd name="connsiteX0" fmla="*/ 0 w 3261360"/>
              <a:gd name="connsiteY0" fmla="*/ 487680 h 487680"/>
              <a:gd name="connsiteX1" fmla="*/ 415290 w 3261360"/>
              <a:gd name="connsiteY1" fmla="*/ 266700 h 487680"/>
              <a:gd name="connsiteX2" fmla="*/ 3261360 w 3261360"/>
              <a:gd name="connsiteY2" fmla="*/ 0 h 487680"/>
              <a:gd name="connsiteX0" fmla="*/ 0 w 3261360"/>
              <a:gd name="connsiteY0" fmla="*/ 487680 h 487680"/>
              <a:gd name="connsiteX1" fmla="*/ 411480 w 3261360"/>
              <a:gd name="connsiteY1" fmla="*/ 228600 h 487680"/>
              <a:gd name="connsiteX2" fmla="*/ 3261360 w 3261360"/>
              <a:gd name="connsiteY2" fmla="*/ 0 h 487680"/>
              <a:gd name="connsiteX0" fmla="*/ 0 w 3261360"/>
              <a:gd name="connsiteY0" fmla="*/ 487680 h 487680"/>
              <a:gd name="connsiteX1" fmla="*/ 411480 w 3261360"/>
              <a:gd name="connsiteY1" fmla="*/ 228600 h 487680"/>
              <a:gd name="connsiteX2" fmla="*/ 3261360 w 3261360"/>
              <a:gd name="connsiteY2" fmla="*/ 0 h 487680"/>
              <a:gd name="connsiteX0" fmla="*/ 0 w 3261360"/>
              <a:gd name="connsiteY0" fmla="*/ 487680 h 487680"/>
              <a:gd name="connsiteX1" fmla="*/ 617220 w 3261360"/>
              <a:gd name="connsiteY1" fmla="*/ 190500 h 487680"/>
              <a:gd name="connsiteX2" fmla="*/ 3261360 w 3261360"/>
              <a:gd name="connsiteY2" fmla="*/ 0 h 487680"/>
              <a:gd name="connsiteX0" fmla="*/ 0 w 3261360"/>
              <a:gd name="connsiteY0" fmla="*/ 487680 h 487680"/>
              <a:gd name="connsiteX1" fmla="*/ 617220 w 3261360"/>
              <a:gd name="connsiteY1" fmla="*/ 190500 h 487680"/>
              <a:gd name="connsiteX2" fmla="*/ 3261360 w 3261360"/>
              <a:gd name="connsiteY2" fmla="*/ 0 h 487680"/>
              <a:gd name="connsiteX0" fmla="*/ 0 w 3246120"/>
              <a:gd name="connsiteY0" fmla="*/ 483870 h 483870"/>
              <a:gd name="connsiteX1" fmla="*/ 617220 w 3246120"/>
              <a:gd name="connsiteY1" fmla="*/ 186690 h 483870"/>
              <a:gd name="connsiteX2" fmla="*/ 3246120 w 3246120"/>
              <a:gd name="connsiteY2" fmla="*/ 0 h 48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6120" h="483870">
                <a:moveTo>
                  <a:pt x="0" y="483870"/>
                </a:moveTo>
                <a:cubicBezTo>
                  <a:pt x="73025" y="303530"/>
                  <a:pt x="290830" y="248920"/>
                  <a:pt x="617220" y="186690"/>
                </a:cubicBezTo>
                <a:cubicBezTo>
                  <a:pt x="943610" y="124460"/>
                  <a:pt x="2788920" y="34925"/>
                  <a:pt x="3246120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手繪多邊形 173"/>
          <p:cNvSpPr/>
          <p:nvPr/>
        </p:nvSpPr>
        <p:spPr>
          <a:xfrm>
            <a:off x="6083424" y="4042410"/>
            <a:ext cx="1082040" cy="476250"/>
          </a:xfrm>
          <a:custGeom>
            <a:avLst/>
            <a:gdLst>
              <a:gd name="connsiteX0" fmla="*/ 0 w 1097280"/>
              <a:gd name="connsiteY0" fmla="*/ 472440 h 472440"/>
              <a:gd name="connsiteX1" fmla="*/ 925830 w 1097280"/>
              <a:gd name="connsiteY1" fmla="*/ 377190 h 472440"/>
              <a:gd name="connsiteX2" fmla="*/ 1097280 w 1097280"/>
              <a:gd name="connsiteY2" fmla="*/ 0 h 472440"/>
              <a:gd name="connsiteX0" fmla="*/ 0 w 1097280"/>
              <a:gd name="connsiteY0" fmla="*/ 472440 h 472440"/>
              <a:gd name="connsiteX1" fmla="*/ 861060 w 1097280"/>
              <a:gd name="connsiteY1" fmla="*/ 365760 h 472440"/>
              <a:gd name="connsiteX2" fmla="*/ 1097280 w 1097280"/>
              <a:gd name="connsiteY2" fmla="*/ 0 h 472440"/>
              <a:gd name="connsiteX0" fmla="*/ 0 w 1076325"/>
              <a:gd name="connsiteY0" fmla="*/ 466725 h 466725"/>
              <a:gd name="connsiteX1" fmla="*/ 861060 w 1076325"/>
              <a:gd name="connsiteY1" fmla="*/ 360045 h 466725"/>
              <a:gd name="connsiteX2" fmla="*/ 1076325 w 1076325"/>
              <a:gd name="connsiteY2" fmla="*/ 0 h 466725"/>
              <a:gd name="connsiteX0" fmla="*/ 0 w 1082040"/>
              <a:gd name="connsiteY0" fmla="*/ 476250 h 476250"/>
              <a:gd name="connsiteX1" fmla="*/ 861060 w 1082040"/>
              <a:gd name="connsiteY1" fmla="*/ 369570 h 476250"/>
              <a:gd name="connsiteX2" fmla="*/ 1082040 w 1082040"/>
              <a:gd name="connsiteY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040" h="476250">
                <a:moveTo>
                  <a:pt x="0" y="476250"/>
                </a:moveTo>
                <a:cubicBezTo>
                  <a:pt x="371475" y="467995"/>
                  <a:pt x="678180" y="448310"/>
                  <a:pt x="861060" y="369570"/>
                </a:cubicBezTo>
                <a:cubicBezTo>
                  <a:pt x="1043940" y="290830"/>
                  <a:pt x="1054100" y="63500"/>
                  <a:pt x="1082040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如何落地：大数据与我们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式储存：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GFS</a:t>
            </a: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搭建服务器集群，利用分布式文件系统，存储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CSV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等数据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分布式计算：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验提升数据合并效率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通过集群分布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式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面向列的查询：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BigTable</a:t>
            </a: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实验列数据的查询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实现在线任意绘图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各种针对测试值的分析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为后续相关应用迈出的一小步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66689"/>
              </p:ext>
            </p:extLst>
          </p:nvPr>
        </p:nvGraphicFramePr>
        <p:xfrm>
          <a:off x="6948264" y="3003798"/>
          <a:ext cx="9144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工作表" showAsIcon="1" r:id="rId4" imgW="914400" imgH="769680" progId="Excel.Sheet.12">
                  <p:embed/>
                </p:oleObj>
              </mc:Choice>
              <mc:Fallback>
                <p:oleObj name="工作表" showAsIcon="1" r:id="rId4" imgW="914400" imgH="769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8264" y="3003798"/>
                        <a:ext cx="9144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4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参考资料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吴军，浪潮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巅，中国工信出版社集团，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</a:p>
          <a:p>
            <a:pPr marL="266700" indent="-266700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吴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军，智能时代，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中国工信出版社集团，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</a:p>
          <a:p>
            <a:pPr marL="266700" indent="-266700"/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 White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权威指南，清华大学出版社，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</a:p>
          <a:p>
            <a:pPr marL="266700" indent="-266700"/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Lars George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Hbase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权威指南，人民邮电出版社，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张伟洋，大数据技术开发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实战，清华大学出版社，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</a:p>
          <a:p>
            <a:pPr marL="266700" indent="-266700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温春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 毕洁馨，从零开始学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大数据分析，机械工业出版社，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401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大数据、人工智能、云计算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指的是所涉及的资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料规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模巨大到无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法通过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目前主流软件工具，在合理时间内达到撷取、管理、处理、并整理成为帮助企业经营决策更积极目的的资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-266700"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在大数据之前，计算机并不擅长解决需要人类智能的问题，但是今天这些问题换个思路就可以解决了，其核心就是变智能问题为数据问题，比如人脸识别，机器翻译，语音识别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证用户可以随时随地地访问和处理信息，并且可以非常方便地与人共享信息。它的好处是让全社会的计算资源得到最有效的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</a:t>
            </a: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据和人工智能在制造业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国家战略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2011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年德国提出工业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4.0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的概念，即通过数字化和智能化来提升制造业的水平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国提出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的概念，其核心是通过智能机器、大数据分析来帮助工人甚至取代工人，实现制造业的全面智能化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制造厂商</a:t>
            </a:r>
            <a:endParaRPr lang="en-US" altLang="zh-TW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特斯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拉汽车公司已经尝试全部使用机器人来装配汽车</a:t>
            </a:r>
            <a:endParaRPr lang="en-US" altLang="zh-TW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全球最大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OEM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制造商富士康一直在研制取代产线工人的工业机器人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戴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尔公司成功，因为率先采用智能化的管理降低了各个环节的成本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核心优势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降低成本，提升效率</a:t>
            </a:r>
            <a:endParaRPr lang="en-US" altLang="zh-CN" sz="18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3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云计算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算的本质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IBM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：卖云计算的服务器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亚马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逊：提供计算资源，比如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网站托管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：提供在线服务，比如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Docs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软件即服务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SasS 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云计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算的核心技术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海量数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据的储存：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GFS</a:t>
            </a: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化数据的存储：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BigTable</a:t>
            </a: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成千上万台服务器并行计算：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源管理：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Borg</a:t>
            </a:r>
          </a:p>
        </p:txBody>
      </p:sp>
    </p:spTree>
    <p:extLst>
      <p:ext uri="{BB962C8B-B14F-4D97-AF65-F5344CB8AC3E}">
        <p14:creationId xmlns:p14="http://schemas.microsoft.com/office/powerpoint/2010/main" val="3528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案例：</a:t>
            </a:r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云计算和数据中心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云计算是如何从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诞生的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佩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奇和布林在斯坦福大学提出“</a:t>
            </a:r>
            <a:r>
              <a:rPr lang="zh-CN" altLang="en-US" sz="1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大文件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”的新型文件系统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大量廉价的服务器，超级计算机，容错性和</a:t>
            </a:r>
            <a:r>
              <a:rPr lang="zh-CN" altLang="en-US" sz="1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并发能力</a:t>
            </a:r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据中心，互联网基础设施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的云计算平台基本完成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所有业务，比如邮件、博客、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Orkut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等都搬到了云计算上面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开发产品时，不关心物理上的服务器，只需要提出所需计算资源</a:t>
            </a: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最初的想法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提供一种服务，让网民在任何时间、地点都能快速和安全地访问、处理、存储和共享信息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整合计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算资源，达到节省资源的目的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1" indent="0">
              <a:buNone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</a:t>
            </a: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业革命和颠覆式创新的范式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4114800" cy="4104456"/>
          </a:xfrm>
        </p:spPr>
        <p:txBody>
          <a:bodyPr numCol="1">
            <a:noAutofit/>
          </a:bodyPr>
          <a:lstStyle/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技术、资源、受益群体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蒸汽机（煤和铁）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陶器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大王韦奇伍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德等人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电（石油）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爱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迪生、西门子、特斯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拉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杜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邦、贝尔、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摩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计算机（资本）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小沃森、盖茨、乔布斯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马云、马斯克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克莱纳、瓦伦丁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智能化（数据）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716016" y="771550"/>
            <a:ext cx="3898800" cy="410445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范式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能量和信息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省力、效率</a:t>
            </a:r>
            <a:endParaRPr lang="en-US" altLang="zh-CN" sz="18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</a:t>
            </a: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础技</a:t>
            </a:r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术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 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应用技术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掌握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 </a:t>
            </a:r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核心技术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合作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 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掌握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核心技术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做好自己擅长的事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3795886"/>
            <a:ext cx="4025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/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现有产业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新技术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新的产业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0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智能革命和未来社会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机器抢掉人的饭碗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术一方面可以改善人民的生活，延长人类的寿命，让一些处在新的行业、掌握了新的技能的人发挥更大的作用；另一方面则可能让更多的人无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可做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争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2%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的人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在历次技术革命中，一个人、一家企业，甚至一个国家，可以选择的道路只有两条：要么加入浪潮，成为前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2%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的人，要么观望徘徊，被淘汰。</a:t>
            </a:r>
            <a:endParaRPr lang="en-US" altLang="zh-TW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案例：</a:t>
            </a:r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AlphaGo</a:t>
            </a:r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智能围棋程序</a:t>
            </a:r>
            <a:endParaRPr lang="zh-TW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lvl="1" indent="-266700"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2016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AlphaGo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运行起来需要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1920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280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600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万亿次计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算，相等于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1200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一台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ENIAC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的计算能力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1.8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亿亿瓦的供电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</a:t>
            </a:r>
            <a:r>
              <a:rPr lang="en-US" altLang="zh-CN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1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万个三峡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的装机容量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-266700"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年，打败柯洁的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AlphaGo Master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降到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的数量可以忽略不计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技术的力量：使能量利用效率有了巨大的提升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硬件：半导体芯片（处理器、储存器等）性能的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提升，摩尔定律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66800" lvl="2" indent="-266700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件：算法性能的提升，智能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时代，能耗下降速度远高于摩尔定律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大数据的机器学习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0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大数据和智能革命的技术挑战</a:t>
            </a:r>
            <a:endParaRPr lang="zh-TW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数据收集：看似简单的难题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据的全面性和不变性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据存储和数据表示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储空间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数据安全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便于使用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标准化数据格式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行计算和实时处理：并非增加机器那么简单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并行比例、计算量不同、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性要求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数据挖掘：机器智能的关键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没有固定格式、杂乱无章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、包含噪音、上规模的问题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indent="-266700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数据安全：不损坏、不丢失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66750" lvl="1" indent="-266700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上比放在自己电脑上或者手机上安全多了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1721</Words>
  <Application>Microsoft Office PowerPoint</Application>
  <PresentationFormat>如螢幕大小 (16:9)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佈景主題</vt:lpstr>
      <vt:lpstr>工作表</vt:lpstr>
      <vt:lpstr>PowerPoint 簡報</vt:lpstr>
      <vt:lpstr>大数据、人工智能、云计算</vt:lpstr>
      <vt:lpstr>大数据和人工智能在制造业</vt:lpstr>
      <vt:lpstr>云计算</vt:lpstr>
      <vt:lpstr>案例：Google云计算和数据中心</vt:lpstr>
      <vt:lpstr>工业革命和颠覆式创新的范式</vt:lpstr>
      <vt:lpstr>智能革命和未来社会</vt:lpstr>
      <vt:lpstr>案例：AlphaGo智能围棋程序</vt:lpstr>
      <vt:lpstr>大数据和智能革命的技术挑战</vt:lpstr>
      <vt:lpstr>大数据相关技术</vt:lpstr>
      <vt:lpstr>Hadoop2.x生态系统架构</vt:lpstr>
      <vt:lpstr>如何落地：大数据与我们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賈克強</dc:creator>
  <cp:lastModifiedBy>bihjbhujnujmuiju</cp:lastModifiedBy>
  <cp:revision>155</cp:revision>
  <dcterms:created xsi:type="dcterms:W3CDTF">2021-09-03T06:32:49Z</dcterms:created>
  <dcterms:modified xsi:type="dcterms:W3CDTF">2021-10-09T09:35:45Z</dcterms:modified>
</cp:coreProperties>
</file>