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64" r:id="rId3"/>
    <p:sldId id="260" r:id="rId4"/>
    <p:sldId id="273" r:id="rId5"/>
    <p:sldId id="266" r:id="rId6"/>
    <p:sldId id="261" r:id="rId7"/>
    <p:sldId id="281" r:id="rId8"/>
    <p:sldId id="274" r:id="rId9"/>
    <p:sldId id="279" r:id="rId10"/>
    <p:sldId id="262" r:id="rId11"/>
    <p:sldId id="271" r:id="rId12"/>
    <p:sldId id="267" r:id="rId13"/>
    <p:sldId id="280" r:id="rId14"/>
    <p:sldId id="270" r:id="rId15"/>
    <p:sldId id="258" r:id="rId16"/>
    <p:sldId id="275" r:id="rId17"/>
    <p:sldId id="277" r:id="rId18"/>
    <p:sldId id="286" r:id="rId19"/>
    <p:sldId id="287" r:id="rId20"/>
    <p:sldId id="289" r:id="rId21"/>
    <p:sldId id="263" r:id="rId22"/>
    <p:sldId id="268" r:id="rId23"/>
    <p:sldId id="282" r:id="rId24"/>
    <p:sldId id="25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117"/>
    <a:srgbClr val="F7F9F8"/>
    <a:srgbClr val="E6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5" autoAdjust="0"/>
    <p:restoredTop sz="94660"/>
  </p:normalViewPr>
  <p:slideViewPr>
    <p:cSldViewPr snapToGrid="0" showGuides="1">
      <p:cViewPr varScale="1">
        <p:scale>
          <a:sx n="49" d="100"/>
          <a:sy n="49" d="100"/>
        </p:scale>
        <p:origin x="72" y="197"/>
      </p:cViewPr>
      <p:guideLst>
        <p:guide orient="horz" pos="2183"/>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0A6B5-3E4C-4FA0-8A8D-83C1DBE5038C}"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E368E-E586-46A3-A707-BA49531D95E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18</a:t>
            </a:fld>
            <a:endParaRPr lang="zh-CN" altLang="en-US"/>
          </a:p>
        </p:txBody>
      </p:sp>
    </p:spTree>
    <p:extLst>
      <p:ext uri="{BB962C8B-B14F-4D97-AF65-F5344CB8AC3E}">
        <p14:creationId xmlns:p14="http://schemas.microsoft.com/office/powerpoint/2010/main" val="2983007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19</a:t>
            </a:fld>
            <a:endParaRPr lang="zh-CN" altLang="en-US"/>
          </a:p>
        </p:txBody>
      </p:sp>
    </p:spTree>
    <p:extLst>
      <p:ext uri="{BB962C8B-B14F-4D97-AF65-F5344CB8AC3E}">
        <p14:creationId xmlns:p14="http://schemas.microsoft.com/office/powerpoint/2010/main" val="203520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20</a:t>
            </a:fld>
            <a:endParaRPr lang="zh-CN" altLang="en-US"/>
          </a:p>
        </p:txBody>
      </p:sp>
    </p:spTree>
    <p:extLst>
      <p:ext uri="{BB962C8B-B14F-4D97-AF65-F5344CB8AC3E}">
        <p14:creationId xmlns:p14="http://schemas.microsoft.com/office/powerpoint/2010/main" val="2225762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23</a:t>
            </a:fld>
            <a:endParaRPr lang="zh-CN" altLang="en-US"/>
          </a:p>
        </p:txBody>
      </p:sp>
    </p:spTree>
    <p:extLst>
      <p:ext uri="{BB962C8B-B14F-4D97-AF65-F5344CB8AC3E}">
        <p14:creationId xmlns:p14="http://schemas.microsoft.com/office/powerpoint/2010/main" val="1151019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6E368E-E586-46A3-A707-BA49531D95E9}"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7</a:t>
            </a:fld>
            <a:endParaRPr lang="zh-CN" altLang="en-US"/>
          </a:p>
        </p:txBody>
      </p:sp>
    </p:spTree>
    <p:extLst>
      <p:ext uri="{BB962C8B-B14F-4D97-AF65-F5344CB8AC3E}">
        <p14:creationId xmlns:p14="http://schemas.microsoft.com/office/powerpoint/2010/main" val="65699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6E368E-E586-46A3-A707-BA49531D95E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F7F9F8"/>
            </a:gs>
            <a:gs pos="100000">
              <a:srgbClr val="E6ECEC"/>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7BE2D2B-11D1-4A37-9EE6-643EBF0738D9}" type="datetimeFigureOut">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F585A-8AD5-4F31-B1FE-F4851825FC5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E2D2B-11D1-4A37-9EE6-643EBF0738D9}" type="datetimeFigureOut">
              <a:rPr lang="zh-CN" altLang="en-US" smtClean="0"/>
              <a:t>2018/11/12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F585A-8AD5-4F31-B1FE-F4851825F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7.jpeg"/><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40.xml"/><Relationship Id="rId7"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media/image9.jpeg"/><Relationship Id="rId5" Type="http://schemas.openxmlformats.org/officeDocument/2006/relationships/tags" Target="../tags/tag42.xml"/><Relationship Id="rId10" Type="http://schemas.openxmlformats.org/officeDocument/2006/relationships/image" Target="../media/image8.png"/><Relationship Id="rId4" Type="http://schemas.openxmlformats.org/officeDocument/2006/relationships/tags" Target="../tags/tag41.xml"/><Relationship Id="rId9"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3.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6" Type="http://schemas.openxmlformats.org/officeDocument/2006/relationships/notesSlide" Target="../notesSlides/notesSlide15.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Layout" Target="../slideLayouts/slideLayout3.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11.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hyperlink" Target="http://www.edrawsoft.cn/fault-tree-symbols/" TargetMode="Externa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2.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10" Type="http://schemas.openxmlformats.org/officeDocument/2006/relationships/notesSlide" Target="../notesSlides/notesSlide22.xml"/><Relationship Id="rId4" Type="http://schemas.openxmlformats.org/officeDocument/2006/relationships/tags" Target="../tags/tag82.xml"/><Relationship Id="rId9"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notesSlide" Target="../notesSlides/notesSlide2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slideLayout" Target="../slideLayouts/slideLayout3.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4.xml"/><Relationship Id="rId7"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1.xml"/><Relationship Id="rId7" Type="http://schemas.openxmlformats.org/officeDocument/2006/relationships/image" Target="../media/image4.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2.xml"/><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Layout" Target="../slideLayouts/slideLayout3.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8686" y="3801269"/>
            <a:ext cx="10634642" cy="830997"/>
          </a:xfrm>
          <a:prstGeom prst="rect">
            <a:avLst/>
          </a:prstGeom>
          <a:noFill/>
        </p:spPr>
        <p:txBody>
          <a:bodyPr wrap="none" rtlCol="0">
            <a:spAutoFit/>
          </a:bodyPr>
          <a:lstStyle/>
          <a:p>
            <a:pPr algn="ctr"/>
            <a:r>
              <a:rPr lang="en-US" altLang="zh-CN" sz="4800" dirty="0">
                <a:solidFill>
                  <a:schemeClr val="tx1">
                    <a:lumMod val="85000"/>
                    <a:lumOff val="15000"/>
                  </a:schemeClr>
                </a:solidFill>
                <a:latin typeface="方正兰亭中黑_GBK" panose="02000000000000000000" pitchFamily="2" charset="-122"/>
                <a:ea typeface="方正兰亭中黑_GBK" panose="02000000000000000000" pitchFamily="2" charset="-122"/>
              </a:rPr>
              <a:t>M</a:t>
            </a:r>
            <a:r>
              <a:rPr lang="zh-CN" altLang="en-US" sz="4800" dirty="0">
                <a:solidFill>
                  <a:schemeClr val="tx1">
                    <a:lumMod val="85000"/>
                    <a:lumOff val="15000"/>
                  </a:schemeClr>
                </a:solidFill>
                <a:latin typeface="方正兰亭中黑_GBK" panose="02000000000000000000" pitchFamily="2" charset="-122"/>
                <a:ea typeface="方正兰亭中黑_GBK" panose="02000000000000000000" pitchFamily="2" charset="-122"/>
              </a:rPr>
              <a:t>银行核心系统在云环境下的风险研究</a:t>
            </a:r>
          </a:p>
        </p:txBody>
      </p:sp>
      <p:grpSp>
        <p:nvGrpSpPr>
          <p:cNvPr id="43" name="组合 42"/>
          <p:cNvGrpSpPr/>
          <p:nvPr/>
        </p:nvGrpSpPr>
        <p:grpSpPr>
          <a:xfrm>
            <a:off x="3664858" y="715956"/>
            <a:ext cx="4394440" cy="2725744"/>
            <a:chOff x="3557815" y="703256"/>
            <a:chExt cx="4394440" cy="2725744"/>
          </a:xfrm>
        </p:grpSpPr>
        <p:grpSp>
          <p:nvGrpSpPr>
            <p:cNvPr id="25" name="组合 24"/>
            <p:cNvGrpSpPr/>
            <p:nvPr/>
          </p:nvGrpSpPr>
          <p:grpSpPr>
            <a:xfrm>
              <a:off x="3557815" y="703256"/>
              <a:ext cx="1743075" cy="1731962"/>
              <a:chOff x="9766300" y="580232"/>
              <a:chExt cx="1743075" cy="1731962"/>
            </a:xfrm>
          </p:grpSpPr>
          <p:sp>
            <p:nvSpPr>
              <p:cNvPr id="17" name="矩形 6"/>
              <p:cNvSpPr/>
              <p:nvPr/>
            </p:nvSpPr>
            <p:spPr>
              <a:xfrm>
                <a:off x="9766300" y="580232"/>
                <a:ext cx="1743075" cy="750094"/>
              </a:xfrm>
              <a:custGeom>
                <a:avLst/>
                <a:gdLst>
                  <a:gd name="connsiteX0" fmla="*/ 0 w 165100"/>
                  <a:gd name="connsiteY0" fmla="*/ 0 h 288925"/>
                  <a:gd name="connsiteX1" fmla="*/ 165100 w 165100"/>
                  <a:gd name="connsiteY1" fmla="*/ 0 h 288925"/>
                  <a:gd name="connsiteX2" fmla="*/ 165100 w 165100"/>
                  <a:gd name="connsiteY2" fmla="*/ 288925 h 288925"/>
                  <a:gd name="connsiteX3" fmla="*/ 0 w 165100"/>
                  <a:gd name="connsiteY3" fmla="*/ 288925 h 288925"/>
                  <a:gd name="connsiteX4" fmla="*/ 0 w 165100"/>
                  <a:gd name="connsiteY4" fmla="*/ 0 h 288925"/>
                  <a:gd name="connsiteX0-1" fmla="*/ 0 w 165100"/>
                  <a:gd name="connsiteY0-2" fmla="*/ 0 h 288925"/>
                  <a:gd name="connsiteX1-3" fmla="*/ 165100 w 165100"/>
                  <a:gd name="connsiteY1-4" fmla="*/ 0 h 288925"/>
                  <a:gd name="connsiteX2-5" fmla="*/ 139700 w 165100"/>
                  <a:gd name="connsiteY2-6" fmla="*/ 276225 h 288925"/>
                  <a:gd name="connsiteX3-7" fmla="*/ 0 w 165100"/>
                  <a:gd name="connsiteY3-8" fmla="*/ 288925 h 288925"/>
                  <a:gd name="connsiteX4-9" fmla="*/ 0 w 165100"/>
                  <a:gd name="connsiteY4-10" fmla="*/ 0 h 288925"/>
                  <a:gd name="connsiteX0-11" fmla="*/ 0 w 942975"/>
                  <a:gd name="connsiteY0-12" fmla="*/ 238125 h 527050"/>
                  <a:gd name="connsiteX1-13" fmla="*/ 942975 w 942975"/>
                  <a:gd name="connsiteY1-14" fmla="*/ 0 h 527050"/>
                  <a:gd name="connsiteX2-15" fmla="*/ 139700 w 942975"/>
                  <a:gd name="connsiteY2-16" fmla="*/ 514350 h 527050"/>
                  <a:gd name="connsiteX3-17" fmla="*/ 0 w 942975"/>
                  <a:gd name="connsiteY3-18" fmla="*/ 527050 h 527050"/>
                  <a:gd name="connsiteX4-19" fmla="*/ 0 w 942975"/>
                  <a:gd name="connsiteY4-20" fmla="*/ 238125 h 527050"/>
                  <a:gd name="connsiteX0-21" fmla="*/ 781050 w 1724025"/>
                  <a:gd name="connsiteY0-22" fmla="*/ 238125 h 771525"/>
                  <a:gd name="connsiteX1-23" fmla="*/ 1724025 w 1724025"/>
                  <a:gd name="connsiteY1-24" fmla="*/ 0 h 771525"/>
                  <a:gd name="connsiteX2-25" fmla="*/ 920750 w 1724025"/>
                  <a:gd name="connsiteY2-26" fmla="*/ 514350 h 771525"/>
                  <a:gd name="connsiteX3-27" fmla="*/ 0 w 1724025"/>
                  <a:gd name="connsiteY3-28" fmla="*/ 771525 h 771525"/>
                  <a:gd name="connsiteX4-29" fmla="*/ 781050 w 1724025"/>
                  <a:gd name="connsiteY4-30" fmla="*/ 238125 h 771525"/>
                  <a:gd name="connsiteX0-31" fmla="*/ 781050 w 1724025"/>
                  <a:gd name="connsiteY0-32" fmla="*/ 238125 h 771525"/>
                  <a:gd name="connsiteX1-33" fmla="*/ 1724025 w 1724025"/>
                  <a:gd name="connsiteY1-34" fmla="*/ 0 h 771525"/>
                  <a:gd name="connsiteX2-35" fmla="*/ 911225 w 1724025"/>
                  <a:gd name="connsiteY2-36" fmla="*/ 530225 h 771525"/>
                  <a:gd name="connsiteX3-37" fmla="*/ 0 w 1724025"/>
                  <a:gd name="connsiteY3-38" fmla="*/ 771525 h 771525"/>
                  <a:gd name="connsiteX4-39" fmla="*/ 781050 w 1724025"/>
                  <a:gd name="connsiteY4-40" fmla="*/ 238125 h 771525"/>
                  <a:gd name="connsiteX0-41" fmla="*/ 781050 w 1743075"/>
                  <a:gd name="connsiteY0-42" fmla="*/ 216694 h 750094"/>
                  <a:gd name="connsiteX1-43" fmla="*/ 1743075 w 1743075"/>
                  <a:gd name="connsiteY1-44" fmla="*/ 0 h 750094"/>
                  <a:gd name="connsiteX2-45" fmla="*/ 911225 w 1743075"/>
                  <a:gd name="connsiteY2-46" fmla="*/ 508794 h 750094"/>
                  <a:gd name="connsiteX3-47" fmla="*/ 0 w 1743075"/>
                  <a:gd name="connsiteY3-48" fmla="*/ 750094 h 750094"/>
                  <a:gd name="connsiteX4-49" fmla="*/ 781050 w 1743075"/>
                  <a:gd name="connsiteY4-50" fmla="*/ 216694 h 7500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43075" h="750094">
                    <a:moveTo>
                      <a:pt x="781050" y="216694"/>
                    </a:moveTo>
                    <a:lnTo>
                      <a:pt x="1743075" y="0"/>
                    </a:lnTo>
                    <a:lnTo>
                      <a:pt x="911225" y="508794"/>
                    </a:lnTo>
                    <a:lnTo>
                      <a:pt x="0" y="750094"/>
                    </a:lnTo>
                    <a:lnTo>
                      <a:pt x="781050" y="216694"/>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rot="18821652" flipH="1">
                <a:off x="10183223" y="876325"/>
                <a:ext cx="1041841" cy="584550"/>
              </a:xfrm>
              <a:custGeom>
                <a:avLst/>
                <a:gdLst>
                  <a:gd name="connsiteX0" fmla="*/ 10397 w 1041841"/>
                  <a:gd name="connsiteY0" fmla="*/ 368650 h 584550"/>
                  <a:gd name="connsiteX1" fmla="*/ 13572 w 1041841"/>
                  <a:gd name="connsiteY1" fmla="*/ 584550 h 584550"/>
                  <a:gd name="connsiteX2" fmla="*/ 604122 w 1041841"/>
                  <a:gd name="connsiteY2" fmla="*/ 552800 h 584550"/>
                  <a:gd name="connsiteX3" fmla="*/ 603518 w 1041841"/>
                  <a:gd name="connsiteY3" fmla="*/ 551343 h 584550"/>
                  <a:gd name="connsiteX4" fmla="*/ 1041841 w 1041841"/>
                  <a:gd name="connsiteY4" fmla="*/ 153537 h 584550"/>
                  <a:gd name="connsiteX5" fmla="*/ 890021 w 1041841"/>
                  <a:gd name="connsiteY5" fmla="*/ 0 h 584550"/>
                  <a:gd name="connsiteX6" fmla="*/ 480355 w 1041841"/>
                  <a:gd name="connsiteY6" fmla="*/ 254489 h 584550"/>
                  <a:gd name="connsiteX7" fmla="*/ 480297 w 1041841"/>
                  <a:gd name="connsiteY7" fmla="*/ 254350 h 58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841" h="584550">
                    <a:moveTo>
                      <a:pt x="10397" y="368650"/>
                    </a:moveTo>
                    <a:cubicBezTo>
                      <a:pt x="-7595" y="472367"/>
                      <a:pt x="608" y="530046"/>
                      <a:pt x="13572" y="584550"/>
                    </a:cubicBezTo>
                    <a:lnTo>
                      <a:pt x="604122" y="552800"/>
                    </a:lnTo>
                    <a:lnTo>
                      <a:pt x="603518" y="551343"/>
                    </a:lnTo>
                    <a:lnTo>
                      <a:pt x="1041841" y="153537"/>
                    </a:lnTo>
                    <a:cubicBezTo>
                      <a:pt x="1012036" y="106098"/>
                      <a:pt x="976629" y="59832"/>
                      <a:pt x="890021" y="0"/>
                    </a:cubicBezTo>
                    <a:lnTo>
                      <a:pt x="480355" y="254489"/>
                    </a:lnTo>
                    <a:lnTo>
                      <a:pt x="480297" y="254350"/>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9967913" y="1269206"/>
                <a:ext cx="0" cy="1042988"/>
              </a:xfrm>
              <a:prstGeom prst="line">
                <a:avLst/>
              </a:prstGeom>
              <a:ln w="38100" cap="rnd">
                <a:solidFill>
                  <a:srgbClr val="F15117"/>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67913" y="2040730"/>
                <a:ext cx="0" cy="254793"/>
              </a:xfrm>
              <a:prstGeom prst="line">
                <a:avLst/>
              </a:prstGeom>
              <a:ln w="82550" cap="rnd">
                <a:solidFill>
                  <a:srgbClr val="F15117"/>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9906000" y="1697433"/>
                <a:ext cx="123826" cy="123826"/>
              </a:xfrm>
              <a:prstGeom prst="ellipse">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直接连接符 32"/>
            <p:cNvCxnSpPr/>
            <p:nvPr/>
          </p:nvCxnSpPr>
          <p:spPr>
            <a:xfrm>
              <a:off x="5186075" y="1342540"/>
              <a:ext cx="2758440" cy="0"/>
            </a:xfrm>
            <a:prstGeom prst="line">
              <a:avLst/>
            </a:prstGeom>
            <a:ln w="825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71675" y="1755182"/>
              <a:ext cx="0" cy="1090722"/>
            </a:xfrm>
            <a:prstGeom prst="line">
              <a:avLst/>
            </a:prstGeom>
            <a:ln w="8255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271675" y="2846061"/>
              <a:ext cx="3672840" cy="0"/>
            </a:xfrm>
            <a:prstGeom prst="line">
              <a:avLst/>
            </a:prstGeom>
            <a:ln w="8255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952255" y="1342540"/>
              <a:ext cx="0" cy="1504800"/>
            </a:xfrm>
            <a:prstGeom prst="line">
              <a:avLst/>
            </a:prstGeom>
            <a:ln w="8255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525535" y="2993224"/>
              <a:ext cx="426720" cy="157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357019" y="3189287"/>
              <a:ext cx="294641" cy="10873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232790" y="3336607"/>
              <a:ext cx="250355" cy="9239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914400" y="4643359"/>
            <a:ext cx="10399594" cy="461665"/>
          </a:xfrm>
          <a:prstGeom prst="rect">
            <a:avLst/>
          </a:prstGeom>
          <a:noFill/>
        </p:spPr>
        <p:txBody>
          <a:bodyPr wrap="square" rtlCol="0">
            <a:spAutoFit/>
          </a:bodyPr>
          <a:lstStyle/>
          <a:p>
            <a:pPr algn="dist"/>
            <a:r>
              <a:rPr lang="en-US" altLang="zh-CN" sz="2400" dirty="0">
                <a:solidFill>
                  <a:srgbClr val="FF0000"/>
                </a:solidFill>
                <a:latin typeface="Agency FB" panose="020B0503020202020204" pitchFamily="34" charset="0"/>
                <a:ea typeface="方正兰亭中黑_GBK" panose="02000000000000000000" pitchFamily="2" charset="-122"/>
              </a:rPr>
              <a:t>M YIN HANG XE XIN XI TONG ZAI YUN HUAN JING XIA DE FENG XIAN YAN JIU</a:t>
            </a:r>
            <a:endParaRPr lang="zh-CN" altLang="en-US" sz="2400" dirty="0">
              <a:solidFill>
                <a:srgbClr val="FF0000"/>
              </a:solidFill>
              <a:latin typeface="Agency FB" panose="020B0503020202020204" pitchFamily="34" charset="0"/>
              <a:ea typeface="方正兰亭中黑_GBK" panose="02000000000000000000" pitchFamily="2" charset="-122"/>
            </a:endParaRPr>
          </a:p>
        </p:txBody>
      </p:sp>
      <p:sp>
        <p:nvSpPr>
          <p:cNvPr id="46" name="矩形: 圆角 45"/>
          <p:cNvSpPr/>
          <p:nvPr/>
        </p:nvSpPr>
        <p:spPr>
          <a:xfrm>
            <a:off x="5239778" y="5459195"/>
            <a:ext cx="1706607" cy="412122"/>
          </a:xfrm>
          <a:prstGeom prst="roundRect">
            <a:avLst>
              <a:gd name="adj" fmla="val 50000"/>
            </a:avLst>
          </a:prstGeom>
          <a:solidFill>
            <a:schemeClr val="bg1">
              <a:lumMod val="9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gency FB" panose="020B0503020202020204" pitchFamily="34" charset="0"/>
              </a:rPr>
              <a:t>2018.09.25</a:t>
            </a:r>
            <a:endParaRPr lang="zh-CN" altLang="en-US" sz="2000" dirty="0">
              <a:solidFill>
                <a:schemeClr val="tx1"/>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by="(-#ppt_w*2)" calcmode="lin" valueType="num">
                                      <p:cBhvr rctx="PPT">
                                        <p:cTn id="13" dur="500" autoRev="1" fill="hold">
                                          <p:stCondLst>
                                            <p:cond delay="0"/>
                                          </p:stCondLst>
                                        </p:cTn>
                                        <p:tgtEl>
                                          <p:spTgt spid="6"/>
                                        </p:tgtEl>
                                        <p:attrNameLst>
                                          <p:attrName>ppt_w</p:attrName>
                                        </p:attrNameLst>
                                      </p:cBhvr>
                                    </p:anim>
                                    <p:anim by="(#ppt_w*0.50)" calcmode="lin" valueType="num">
                                      <p:cBhvr>
                                        <p:cTn id="14" dur="500" decel="50000" autoRev="1" fill="hold">
                                          <p:stCondLst>
                                            <p:cond delay="0"/>
                                          </p:stCondLst>
                                        </p:cTn>
                                        <p:tgtEl>
                                          <p:spTgt spid="6"/>
                                        </p:tgtEl>
                                        <p:attrNameLst>
                                          <p:attrName>ppt_x</p:attrName>
                                        </p:attrNameLst>
                                      </p:cBhvr>
                                    </p:anim>
                                    <p:anim from="(-#ppt_h/2)" to="(#ppt_y)" calcmode="lin" valueType="num">
                                      <p:cBhvr>
                                        <p:cTn id="15" dur="1000" fill="hold">
                                          <p:stCondLst>
                                            <p:cond delay="0"/>
                                          </p:stCondLst>
                                        </p:cTn>
                                        <p:tgtEl>
                                          <p:spTgt spid="6"/>
                                        </p:tgtEl>
                                        <p:attrNameLst>
                                          <p:attrName>ppt_y</p:attrName>
                                        </p:attrNameLst>
                                      </p:cBhvr>
                                    </p:anim>
                                    <p:animRot by="21600000">
                                      <p:cBhvr>
                                        <p:cTn id="16" dur="1000" fill="hold">
                                          <p:stCondLst>
                                            <p:cond delay="0"/>
                                          </p:stCondLst>
                                        </p:cTn>
                                        <p:tgtEl>
                                          <p:spTgt spid="6"/>
                                        </p:tgtEl>
                                        <p:attrNameLst>
                                          <p:attrName>r</p:attrName>
                                        </p:attrNameLst>
                                      </p:cBhvr>
                                    </p:animRot>
                                  </p:childTnLst>
                                </p:cTn>
                              </p:par>
                            </p:childTnLst>
                          </p:cTn>
                        </p:par>
                        <p:par>
                          <p:cTn id="17" fill="hold">
                            <p:stCondLst>
                              <p:cond delay="36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5"/>
                                        </p:tgtEl>
                                        <p:attrNameLst>
                                          <p:attrName>ppt_y</p:attrName>
                                        </p:attrNameLst>
                                      </p:cBhvr>
                                      <p:tavLst>
                                        <p:tav tm="0">
                                          <p:val>
                                            <p:strVal val="#ppt_y"/>
                                          </p:val>
                                        </p:tav>
                                        <p:tav tm="100000">
                                          <p:val>
                                            <p:strVal val="#ppt_y"/>
                                          </p:val>
                                        </p:tav>
                                      </p:tavLst>
                                    </p:anim>
                                    <p:anim calcmode="lin" valueType="num">
                                      <p:cBhvr>
                                        <p:cTn id="22"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5"/>
                                        </p:tgtEl>
                                      </p:cBhvr>
                                    </p:animEffect>
                                  </p:childTnLst>
                                </p:cTn>
                              </p:par>
                            </p:childTnLst>
                          </p:cTn>
                        </p:par>
                        <p:par>
                          <p:cTn id="25" fill="hold">
                            <p:stCondLst>
                              <p:cond delay="6650"/>
                            </p:stCondLst>
                            <p:childTnLst>
                              <p:par>
                                <p:cTn id="26" presetID="53" presetClass="entr" presetSubtype="16"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p:cTn id="28" dur="500" fill="hold"/>
                                        <p:tgtEl>
                                          <p:spTgt spid="46"/>
                                        </p:tgtEl>
                                        <p:attrNameLst>
                                          <p:attrName>ppt_w</p:attrName>
                                        </p:attrNameLst>
                                      </p:cBhvr>
                                      <p:tavLst>
                                        <p:tav tm="0">
                                          <p:val>
                                            <p:fltVal val="0"/>
                                          </p:val>
                                        </p:tav>
                                        <p:tav tm="100000">
                                          <p:val>
                                            <p:strVal val="#ppt_w"/>
                                          </p:val>
                                        </p:tav>
                                      </p:tavLst>
                                    </p:anim>
                                    <p:anim calcmode="lin" valueType="num">
                                      <p:cBhvr>
                                        <p:cTn id="29" dur="500" fill="hold"/>
                                        <p:tgtEl>
                                          <p:spTgt spid="46"/>
                                        </p:tgtEl>
                                        <p:attrNameLst>
                                          <p:attrName>ppt_h</p:attrName>
                                        </p:attrNameLst>
                                      </p:cBhvr>
                                      <p:tavLst>
                                        <p:tav tm="0">
                                          <p:val>
                                            <p:fltVal val="0"/>
                                          </p:val>
                                        </p:tav>
                                        <p:tav tm="100000">
                                          <p:val>
                                            <p:strVal val="#ppt_h"/>
                                          </p:val>
                                        </p:tav>
                                      </p:tavLst>
                                    </p:anim>
                                    <p:animEffect transition="in" filter="fade">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5" grpId="0"/>
      <p:bldP spid="4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383115"/>
            <a:ext cx="4304284" cy="1583842"/>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320883" y="2752083"/>
            <a:ext cx="2395528"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第三部分</a:t>
            </a:r>
          </a:p>
        </p:txBody>
      </p:sp>
      <p:sp>
        <p:nvSpPr>
          <p:cNvPr id="15" name="TextBox 23"/>
          <p:cNvSpPr txBox="1"/>
          <p:nvPr/>
        </p:nvSpPr>
        <p:spPr>
          <a:xfrm>
            <a:off x="5043075" y="3184553"/>
            <a:ext cx="1393651" cy="377026"/>
          </a:xfrm>
          <a:prstGeom prst="rect">
            <a:avLst/>
          </a:prstGeom>
          <a:noFill/>
        </p:spPr>
        <p:txBody>
          <a:bodyPr wrap="none" lIns="68580" tIns="34290" rIns="68580" bIns="34290" rtlCol="0">
            <a:spAutoFit/>
          </a:bodyPr>
          <a:lstStyle/>
          <a:p>
            <a:pPr marL="214630" lvl="0" indent="-214630">
              <a:buFont typeface="Wingdings" panose="05000000000000000000" pitchFamily="2" charset="2"/>
              <a:buChar char="p"/>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研究内容</a:t>
            </a:r>
          </a:p>
        </p:txBody>
      </p:sp>
      <p:sp>
        <p:nvSpPr>
          <p:cNvPr id="16" name="TextBox 24"/>
          <p:cNvSpPr txBox="1"/>
          <p:nvPr/>
        </p:nvSpPr>
        <p:spPr>
          <a:xfrm>
            <a:off x="5043075" y="3651226"/>
            <a:ext cx="2163093" cy="377026"/>
          </a:xfrm>
          <a:prstGeom prst="rect">
            <a:avLst/>
          </a:prstGeom>
          <a:noFill/>
        </p:spPr>
        <p:txBody>
          <a:bodyPr wrap="none" lIns="68580" tIns="34290" rIns="68580" bIns="34290" rtlCol="0">
            <a:spAutoFit/>
          </a:bodyPr>
          <a:lstStyle/>
          <a:p>
            <a:pPr marL="214630" lvl="0" indent="-214630">
              <a:buFont typeface="Wingdings" panose="05000000000000000000" pitchFamily="2" charset="2"/>
              <a:buChar char="p"/>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研究计划与思路</a:t>
            </a:r>
          </a:p>
        </p:txBody>
      </p:sp>
      <p:sp>
        <p:nvSpPr>
          <p:cNvPr id="17" name="TextBox 25"/>
          <p:cNvSpPr txBox="1"/>
          <p:nvPr/>
        </p:nvSpPr>
        <p:spPr>
          <a:xfrm>
            <a:off x="5043076" y="4117899"/>
            <a:ext cx="1393651" cy="377026"/>
          </a:xfrm>
          <a:prstGeom prst="rect">
            <a:avLst/>
          </a:prstGeom>
          <a:noFill/>
        </p:spPr>
        <p:txBody>
          <a:bodyPr wrap="none" lIns="68580" tIns="34290" rIns="68580" bIns="34290" rtlCol="0">
            <a:spAutoFit/>
          </a:bodyPr>
          <a:lstStyle/>
          <a:p>
            <a:pPr marL="214630" lvl="0" indent="-214630">
              <a:buFont typeface="Wingdings" panose="05000000000000000000" pitchFamily="2" charset="2"/>
              <a:buChar char="p"/>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技术方案</a:t>
            </a:r>
          </a:p>
        </p:txBody>
      </p:sp>
      <p:sp>
        <p:nvSpPr>
          <p:cNvPr id="20" name="TextBox 4"/>
          <p:cNvSpPr txBox="1"/>
          <p:nvPr/>
        </p:nvSpPr>
        <p:spPr>
          <a:xfrm>
            <a:off x="5030377" y="2321528"/>
            <a:ext cx="3639458" cy="746358"/>
          </a:xfrm>
          <a:prstGeom prst="rect">
            <a:avLst/>
          </a:prstGeom>
          <a:noFill/>
        </p:spPr>
        <p:txBody>
          <a:bodyPr wrap="none" lIns="68580" tIns="34290" rIns="68580" bIns="34290" rtlCol="0">
            <a:spAutoFit/>
          </a:bodyPr>
          <a:lstStyle/>
          <a:p>
            <a:pPr lvl="0"/>
            <a:r>
              <a:rPr lang="en-US" altLang="zh-CN" sz="4400" b="1" dirty="0">
                <a:solidFill>
                  <a:srgbClr val="F14124"/>
                </a:solidFill>
                <a:latin typeface="Agency FB" panose="020B0503020202020204" pitchFamily="34" charset="0"/>
                <a:ea typeface="宋体" panose="02010600030101010101" pitchFamily="2" charset="-122"/>
              </a:rPr>
              <a:t>Research process</a:t>
            </a:r>
          </a:p>
        </p:txBody>
      </p:sp>
      <p:sp>
        <p:nvSpPr>
          <p:cNvPr id="21" name="文本框 20"/>
          <p:cNvSpPr txBox="1"/>
          <p:nvPr/>
        </p:nvSpPr>
        <p:spPr>
          <a:xfrm>
            <a:off x="8669835" y="2444638"/>
            <a:ext cx="1985159" cy="623248"/>
          </a:xfrm>
          <a:prstGeom prst="rect">
            <a:avLst/>
          </a:prstGeom>
          <a:noFill/>
        </p:spPr>
        <p:txBody>
          <a:bodyPr wrap="none" lIns="68580" tIns="34290" rIns="68580" bIns="34290" rtlCol="0">
            <a:spAutoFit/>
          </a:bodyPr>
          <a:lstStyle/>
          <a:p>
            <a:pPr lvl="0"/>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研究过程</a:t>
            </a:r>
          </a:p>
        </p:txBody>
      </p:sp>
      <p:sp>
        <p:nvSpPr>
          <p:cNvPr id="22" name="矩形 21"/>
          <p:cNvSpPr/>
          <p:nvPr/>
        </p:nvSpPr>
        <p:spPr>
          <a:xfrm>
            <a:off x="0" y="2014217"/>
            <a:ext cx="12192000" cy="267260"/>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4402749" y="2383115"/>
            <a:ext cx="407922" cy="1583842"/>
          </a:xfrm>
          <a:prstGeom prst="rect">
            <a:avLst/>
          </a:prstGeom>
          <a:solidFill>
            <a:srgbClr val="F14124"/>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研究过程</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MH_Picture_1"/>
          <p:cNvSpPr/>
          <p:nvPr>
            <p:custDataLst>
              <p:tags r:id="rId1"/>
            </p:custDataLst>
          </p:nvPr>
        </p:nvSpPr>
        <p:spPr>
          <a:xfrm>
            <a:off x="2336800" y="1711779"/>
            <a:ext cx="7518400" cy="3695700"/>
          </a:xfrm>
          <a:custGeom>
            <a:avLst/>
            <a:gdLst>
              <a:gd name="connsiteX0" fmla="*/ 6240910 w 7518400"/>
              <a:gd name="connsiteY0" fmla="*/ 2514602 h 3695702"/>
              <a:gd name="connsiteX1" fmla="*/ 7424290 w 7518400"/>
              <a:gd name="connsiteY1" fmla="*/ 2514602 h 3695702"/>
              <a:gd name="connsiteX2" fmla="*/ 7518400 w 7518400"/>
              <a:gd name="connsiteY2" fmla="*/ 2608712 h 3695702"/>
              <a:gd name="connsiteX3" fmla="*/ 7518400 w 7518400"/>
              <a:gd name="connsiteY3" fmla="*/ 3601592 h 3695702"/>
              <a:gd name="connsiteX4" fmla="*/ 7424290 w 7518400"/>
              <a:gd name="connsiteY4" fmla="*/ 3695702 h 3695702"/>
              <a:gd name="connsiteX5" fmla="*/ 6240910 w 7518400"/>
              <a:gd name="connsiteY5" fmla="*/ 3695702 h 3695702"/>
              <a:gd name="connsiteX6" fmla="*/ 6146800 w 7518400"/>
              <a:gd name="connsiteY6" fmla="*/ 3601592 h 3695702"/>
              <a:gd name="connsiteX7" fmla="*/ 6146800 w 7518400"/>
              <a:gd name="connsiteY7" fmla="*/ 2608712 h 3695702"/>
              <a:gd name="connsiteX8" fmla="*/ 6240910 w 7518400"/>
              <a:gd name="connsiteY8" fmla="*/ 2514602 h 3695702"/>
              <a:gd name="connsiteX9" fmla="*/ 4704210 w 7518400"/>
              <a:gd name="connsiteY9" fmla="*/ 2514602 h 3695702"/>
              <a:gd name="connsiteX10" fmla="*/ 5887590 w 7518400"/>
              <a:gd name="connsiteY10" fmla="*/ 2514602 h 3695702"/>
              <a:gd name="connsiteX11" fmla="*/ 5981700 w 7518400"/>
              <a:gd name="connsiteY11" fmla="*/ 2608712 h 3695702"/>
              <a:gd name="connsiteX12" fmla="*/ 5981700 w 7518400"/>
              <a:gd name="connsiteY12" fmla="*/ 3601592 h 3695702"/>
              <a:gd name="connsiteX13" fmla="*/ 5887590 w 7518400"/>
              <a:gd name="connsiteY13" fmla="*/ 3695702 h 3695702"/>
              <a:gd name="connsiteX14" fmla="*/ 4704210 w 7518400"/>
              <a:gd name="connsiteY14" fmla="*/ 3695702 h 3695702"/>
              <a:gd name="connsiteX15" fmla="*/ 4610100 w 7518400"/>
              <a:gd name="connsiteY15" fmla="*/ 3601592 h 3695702"/>
              <a:gd name="connsiteX16" fmla="*/ 4610100 w 7518400"/>
              <a:gd name="connsiteY16" fmla="*/ 2608712 h 3695702"/>
              <a:gd name="connsiteX17" fmla="*/ 4704210 w 7518400"/>
              <a:gd name="connsiteY17" fmla="*/ 2514602 h 3695702"/>
              <a:gd name="connsiteX18" fmla="*/ 6240910 w 7518400"/>
              <a:gd name="connsiteY18" fmla="*/ 1257301 h 3695702"/>
              <a:gd name="connsiteX19" fmla="*/ 7424290 w 7518400"/>
              <a:gd name="connsiteY19" fmla="*/ 1257301 h 3695702"/>
              <a:gd name="connsiteX20" fmla="*/ 7518400 w 7518400"/>
              <a:gd name="connsiteY20" fmla="*/ 1351411 h 3695702"/>
              <a:gd name="connsiteX21" fmla="*/ 7518400 w 7518400"/>
              <a:gd name="connsiteY21" fmla="*/ 2344291 h 3695702"/>
              <a:gd name="connsiteX22" fmla="*/ 7424290 w 7518400"/>
              <a:gd name="connsiteY22" fmla="*/ 2438401 h 3695702"/>
              <a:gd name="connsiteX23" fmla="*/ 6240910 w 7518400"/>
              <a:gd name="connsiteY23" fmla="*/ 2438401 h 3695702"/>
              <a:gd name="connsiteX24" fmla="*/ 6146800 w 7518400"/>
              <a:gd name="connsiteY24" fmla="*/ 2344291 h 3695702"/>
              <a:gd name="connsiteX25" fmla="*/ 6146800 w 7518400"/>
              <a:gd name="connsiteY25" fmla="*/ 1351411 h 3695702"/>
              <a:gd name="connsiteX26" fmla="*/ 6240910 w 7518400"/>
              <a:gd name="connsiteY26" fmla="*/ 1257301 h 3695702"/>
              <a:gd name="connsiteX27" fmla="*/ 4704210 w 7518400"/>
              <a:gd name="connsiteY27" fmla="*/ 1257301 h 3695702"/>
              <a:gd name="connsiteX28" fmla="*/ 5887590 w 7518400"/>
              <a:gd name="connsiteY28" fmla="*/ 1257301 h 3695702"/>
              <a:gd name="connsiteX29" fmla="*/ 5981700 w 7518400"/>
              <a:gd name="connsiteY29" fmla="*/ 1351411 h 3695702"/>
              <a:gd name="connsiteX30" fmla="*/ 5981700 w 7518400"/>
              <a:gd name="connsiteY30" fmla="*/ 2344291 h 3695702"/>
              <a:gd name="connsiteX31" fmla="*/ 5887590 w 7518400"/>
              <a:gd name="connsiteY31" fmla="*/ 2438401 h 3695702"/>
              <a:gd name="connsiteX32" fmla="*/ 4704210 w 7518400"/>
              <a:gd name="connsiteY32" fmla="*/ 2438401 h 3695702"/>
              <a:gd name="connsiteX33" fmla="*/ 4610100 w 7518400"/>
              <a:gd name="connsiteY33" fmla="*/ 2344291 h 3695702"/>
              <a:gd name="connsiteX34" fmla="*/ 4610100 w 7518400"/>
              <a:gd name="connsiteY34" fmla="*/ 1351411 h 3695702"/>
              <a:gd name="connsiteX35" fmla="*/ 4704210 w 7518400"/>
              <a:gd name="connsiteY35" fmla="*/ 1257301 h 3695702"/>
              <a:gd name="connsiteX36" fmla="*/ 3167510 w 7518400"/>
              <a:gd name="connsiteY36" fmla="*/ 1257301 h 3695702"/>
              <a:gd name="connsiteX37" fmla="*/ 4350890 w 7518400"/>
              <a:gd name="connsiteY37" fmla="*/ 1257301 h 3695702"/>
              <a:gd name="connsiteX38" fmla="*/ 4445000 w 7518400"/>
              <a:gd name="connsiteY38" fmla="*/ 1351411 h 3695702"/>
              <a:gd name="connsiteX39" fmla="*/ 4445000 w 7518400"/>
              <a:gd name="connsiteY39" fmla="*/ 2344291 h 3695702"/>
              <a:gd name="connsiteX40" fmla="*/ 4350890 w 7518400"/>
              <a:gd name="connsiteY40" fmla="*/ 2438401 h 3695702"/>
              <a:gd name="connsiteX41" fmla="*/ 3167510 w 7518400"/>
              <a:gd name="connsiteY41" fmla="*/ 2438401 h 3695702"/>
              <a:gd name="connsiteX42" fmla="*/ 3073400 w 7518400"/>
              <a:gd name="connsiteY42" fmla="*/ 2344291 h 3695702"/>
              <a:gd name="connsiteX43" fmla="*/ 3073400 w 7518400"/>
              <a:gd name="connsiteY43" fmla="*/ 1351411 h 3695702"/>
              <a:gd name="connsiteX44" fmla="*/ 3167510 w 7518400"/>
              <a:gd name="connsiteY44" fmla="*/ 1257301 h 3695702"/>
              <a:gd name="connsiteX45" fmla="*/ 1630810 w 7518400"/>
              <a:gd name="connsiteY45" fmla="*/ 1257301 h 3695702"/>
              <a:gd name="connsiteX46" fmla="*/ 2814190 w 7518400"/>
              <a:gd name="connsiteY46" fmla="*/ 1257301 h 3695702"/>
              <a:gd name="connsiteX47" fmla="*/ 2908300 w 7518400"/>
              <a:gd name="connsiteY47" fmla="*/ 1351411 h 3695702"/>
              <a:gd name="connsiteX48" fmla="*/ 2908300 w 7518400"/>
              <a:gd name="connsiteY48" fmla="*/ 2344291 h 3695702"/>
              <a:gd name="connsiteX49" fmla="*/ 2814190 w 7518400"/>
              <a:gd name="connsiteY49" fmla="*/ 2438401 h 3695702"/>
              <a:gd name="connsiteX50" fmla="*/ 1630810 w 7518400"/>
              <a:gd name="connsiteY50" fmla="*/ 2438401 h 3695702"/>
              <a:gd name="connsiteX51" fmla="*/ 1536700 w 7518400"/>
              <a:gd name="connsiteY51" fmla="*/ 2344291 h 3695702"/>
              <a:gd name="connsiteX52" fmla="*/ 1536700 w 7518400"/>
              <a:gd name="connsiteY52" fmla="*/ 1351411 h 3695702"/>
              <a:gd name="connsiteX53" fmla="*/ 1630810 w 7518400"/>
              <a:gd name="connsiteY53" fmla="*/ 1257301 h 3695702"/>
              <a:gd name="connsiteX54" fmla="*/ 94110 w 7518400"/>
              <a:gd name="connsiteY54" fmla="*/ 1257301 h 3695702"/>
              <a:gd name="connsiteX55" fmla="*/ 1277490 w 7518400"/>
              <a:gd name="connsiteY55" fmla="*/ 1257301 h 3695702"/>
              <a:gd name="connsiteX56" fmla="*/ 1371600 w 7518400"/>
              <a:gd name="connsiteY56" fmla="*/ 1351411 h 3695702"/>
              <a:gd name="connsiteX57" fmla="*/ 1371600 w 7518400"/>
              <a:gd name="connsiteY57" fmla="*/ 2344291 h 3695702"/>
              <a:gd name="connsiteX58" fmla="*/ 1277490 w 7518400"/>
              <a:gd name="connsiteY58" fmla="*/ 2438401 h 3695702"/>
              <a:gd name="connsiteX59" fmla="*/ 94110 w 7518400"/>
              <a:gd name="connsiteY59" fmla="*/ 2438401 h 3695702"/>
              <a:gd name="connsiteX60" fmla="*/ 0 w 7518400"/>
              <a:gd name="connsiteY60" fmla="*/ 2344291 h 3695702"/>
              <a:gd name="connsiteX61" fmla="*/ 0 w 7518400"/>
              <a:gd name="connsiteY61" fmla="*/ 1351411 h 3695702"/>
              <a:gd name="connsiteX62" fmla="*/ 94110 w 7518400"/>
              <a:gd name="connsiteY62" fmla="*/ 1257301 h 3695702"/>
              <a:gd name="connsiteX63" fmla="*/ 4704210 w 7518400"/>
              <a:gd name="connsiteY63" fmla="*/ 0 h 3695702"/>
              <a:gd name="connsiteX64" fmla="*/ 5887590 w 7518400"/>
              <a:gd name="connsiteY64" fmla="*/ 0 h 3695702"/>
              <a:gd name="connsiteX65" fmla="*/ 5981700 w 7518400"/>
              <a:gd name="connsiteY65" fmla="*/ 94110 h 3695702"/>
              <a:gd name="connsiteX66" fmla="*/ 5981700 w 7518400"/>
              <a:gd name="connsiteY66" fmla="*/ 1086990 h 3695702"/>
              <a:gd name="connsiteX67" fmla="*/ 5887590 w 7518400"/>
              <a:gd name="connsiteY67" fmla="*/ 1181100 h 3695702"/>
              <a:gd name="connsiteX68" fmla="*/ 4704210 w 7518400"/>
              <a:gd name="connsiteY68" fmla="*/ 1181100 h 3695702"/>
              <a:gd name="connsiteX69" fmla="*/ 4610100 w 7518400"/>
              <a:gd name="connsiteY69" fmla="*/ 1086990 h 3695702"/>
              <a:gd name="connsiteX70" fmla="*/ 4610100 w 7518400"/>
              <a:gd name="connsiteY70" fmla="*/ 94110 h 3695702"/>
              <a:gd name="connsiteX71" fmla="*/ 4704210 w 7518400"/>
              <a:gd name="connsiteY71" fmla="*/ 0 h 3695702"/>
              <a:gd name="connsiteX72" fmla="*/ 6240910 w 7518400"/>
              <a:gd name="connsiteY72" fmla="*/ 0 h 3695702"/>
              <a:gd name="connsiteX73" fmla="*/ 7424290 w 7518400"/>
              <a:gd name="connsiteY73" fmla="*/ 0 h 3695702"/>
              <a:gd name="connsiteX74" fmla="*/ 7518400 w 7518400"/>
              <a:gd name="connsiteY74" fmla="*/ 94110 h 3695702"/>
              <a:gd name="connsiteX75" fmla="*/ 7518400 w 7518400"/>
              <a:gd name="connsiteY75" fmla="*/ 1086990 h 3695702"/>
              <a:gd name="connsiteX76" fmla="*/ 7424290 w 7518400"/>
              <a:gd name="connsiteY76" fmla="*/ 1181100 h 3695702"/>
              <a:gd name="connsiteX77" fmla="*/ 6240910 w 7518400"/>
              <a:gd name="connsiteY77" fmla="*/ 1181100 h 3695702"/>
              <a:gd name="connsiteX78" fmla="*/ 6146800 w 7518400"/>
              <a:gd name="connsiteY78" fmla="*/ 1086990 h 3695702"/>
              <a:gd name="connsiteX79" fmla="*/ 6146800 w 7518400"/>
              <a:gd name="connsiteY79" fmla="*/ 94110 h 3695702"/>
              <a:gd name="connsiteX80" fmla="*/ 6240910 w 7518400"/>
              <a:gd name="connsiteY80" fmla="*/ 0 h 3695702"/>
              <a:gd name="connsiteX81" fmla="*/ 3167510 w 7518400"/>
              <a:gd name="connsiteY81" fmla="*/ 0 h 3695702"/>
              <a:gd name="connsiteX82" fmla="*/ 4350890 w 7518400"/>
              <a:gd name="connsiteY82" fmla="*/ 0 h 3695702"/>
              <a:gd name="connsiteX83" fmla="*/ 4445000 w 7518400"/>
              <a:gd name="connsiteY83" fmla="*/ 94110 h 3695702"/>
              <a:gd name="connsiteX84" fmla="*/ 4445000 w 7518400"/>
              <a:gd name="connsiteY84" fmla="*/ 1086990 h 3695702"/>
              <a:gd name="connsiteX85" fmla="*/ 4350890 w 7518400"/>
              <a:gd name="connsiteY85" fmla="*/ 1181100 h 3695702"/>
              <a:gd name="connsiteX86" fmla="*/ 3167510 w 7518400"/>
              <a:gd name="connsiteY86" fmla="*/ 1181100 h 3695702"/>
              <a:gd name="connsiteX87" fmla="*/ 3073400 w 7518400"/>
              <a:gd name="connsiteY87" fmla="*/ 1086990 h 3695702"/>
              <a:gd name="connsiteX88" fmla="*/ 3073400 w 7518400"/>
              <a:gd name="connsiteY88" fmla="*/ 94110 h 3695702"/>
              <a:gd name="connsiteX89" fmla="*/ 3167510 w 7518400"/>
              <a:gd name="connsiteY89" fmla="*/ 0 h 3695702"/>
              <a:gd name="connsiteX90" fmla="*/ 1630810 w 7518400"/>
              <a:gd name="connsiteY90" fmla="*/ 0 h 3695702"/>
              <a:gd name="connsiteX91" fmla="*/ 2814190 w 7518400"/>
              <a:gd name="connsiteY91" fmla="*/ 0 h 3695702"/>
              <a:gd name="connsiteX92" fmla="*/ 2908300 w 7518400"/>
              <a:gd name="connsiteY92" fmla="*/ 94110 h 3695702"/>
              <a:gd name="connsiteX93" fmla="*/ 2908300 w 7518400"/>
              <a:gd name="connsiteY93" fmla="*/ 1086990 h 3695702"/>
              <a:gd name="connsiteX94" fmla="*/ 2814190 w 7518400"/>
              <a:gd name="connsiteY94" fmla="*/ 1181100 h 3695702"/>
              <a:gd name="connsiteX95" fmla="*/ 1630810 w 7518400"/>
              <a:gd name="connsiteY95" fmla="*/ 1181100 h 3695702"/>
              <a:gd name="connsiteX96" fmla="*/ 1536700 w 7518400"/>
              <a:gd name="connsiteY96" fmla="*/ 1086990 h 3695702"/>
              <a:gd name="connsiteX97" fmla="*/ 1536700 w 7518400"/>
              <a:gd name="connsiteY97" fmla="*/ 94110 h 3695702"/>
              <a:gd name="connsiteX98" fmla="*/ 1630810 w 7518400"/>
              <a:gd name="connsiteY98" fmla="*/ 0 h 3695702"/>
              <a:gd name="connsiteX99" fmla="*/ 94110 w 7518400"/>
              <a:gd name="connsiteY99" fmla="*/ 0 h 3695702"/>
              <a:gd name="connsiteX100" fmla="*/ 1277490 w 7518400"/>
              <a:gd name="connsiteY100" fmla="*/ 0 h 3695702"/>
              <a:gd name="connsiteX101" fmla="*/ 1371600 w 7518400"/>
              <a:gd name="connsiteY101" fmla="*/ 94110 h 3695702"/>
              <a:gd name="connsiteX102" fmla="*/ 1371600 w 7518400"/>
              <a:gd name="connsiteY102" fmla="*/ 1086990 h 3695702"/>
              <a:gd name="connsiteX103" fmla="*/ 1277490 w 7518400"/>
              <a:gd name="connsiteY103" fmla="*/ 1181100 h 3695702"/>
              <a:gd name="connsiteX104" fmla="*/ 94110 w 7518400"/>
              <a:gd name="connsiteY104" fmla="*/ 1181100 h 3695702"/>
              <a:gd name="connsiteX105" fmla="*/ 0 w 7518400"/>
              <a:gd name="connsiteY105" fmla="*/ 1086990 h 3695702"/>
              <a:gd name="connsiteX106" fmla="*/ 0 w 7518400"/>
              <a:gd name="connsiteY106" fmla="*/ 94110 h 3695702"/>
              <a:gd name="connsiteX107" fmla="*/ 94110 w 7518400"/>
              <a:gd name="connsiteY107" fmla="*/ 0 h 369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7518400" h="3695702">
                <a:moveTo>
                  <a:pt x="6240910" y="2514602"/>
                </a:moveTo>
                <a:lnTo>
                  <a:pt x="7424290" y="2514602"/>
                </a:lnTo>
                <a:cubicBezTo>
                  <a:pt x="7476266" y="2514602"/>
                  <a:pt x="7518400" y="2556736"/>
                  <a:pt x="7518400" y="2608712"/>
                </a:cubicBezTo>
                <a:lnTo>
                  <a:pt x="7518400" y="3601592"/>
                </a:lnTo>
                <a:cubicBezTo>
                  <a:pt x="7518400" y="3653568"/>
                  <a:pt x="7476266" y="3695702"/>
                  <a:pt x="7424290" y="3695702"/>
                </a:cubicBezTo>
                <a:lnTo>
                  <a:pt x="6240910" y="3695702"/>
                </a:lnTo>
                <a:cubicBezTo>
                  <a:pt x="6188934" y="3695702"/>
                  <a:pt x="6146800" y="3653568"/>
                  <a:pt x="6146800" y="3601592"/>
                </a:cubicBezTo>
                <a:lnTo>
                  <a:pt x="6146800" y="2608712"/>
                </a:lnTo>
                <a:cubicBezTo>
                  <a:pt x="6146800" y="2556736"/>
                  <a:pt x="6188934" y="2514602"/>
                  <a:pt x="6240910" y="2514602"/>
                </a:cubicBezTo>
                <a:close/>
                <a:moveTo>
                  <a:pt x="4704210" y="2514602"/>
                </a:moveTo>
                <a:lnTo>
                  <a:pt x="5887590" y="2514602"/>
                </a:lnTo>
                <a:cubicBezTo>
                  <a:pt x="5939566" y="2514602"/>
                  <a:pt x="5981700" y="2556736"/>
                  <a:pt x="5981700" y="2608712"/>
                </a:cubicBezTo>
                <a:lnTo>
                  <a:pt x="5981700" y="3601592"/>
                </a:lnTo>
                <a:cubicBezTo>
                  <a:pt x="5981700" y="3653568"/>
                  <a:pt x="5939566" y="3695702"/>
                  <a:pt x="5887590" y="3695702"/>
                </a:cubicBezTo>
                <a:lnTo>
                  <a:pt x="4704210" y="3695702"/>
                </a:lnTo>
                <a:cubicBezTo>
                  <a:pt x="4652234" y="3695702"/>
                  <a:pt x="4610100" y="3653568"/>
                  <a:pt x="4610100" y="3601592"/>
                </a:cubicBezTo>
                <a:lnTo>
                  <a:pt x="4610100" y="2608712"/>
                </a:lnTo>
                <a:cubicBezTo>
                  <a:pt x="4610100" y="2556736"/>
                  <a:pt x="4652234" y="2514602"/>
                  <a:pt x="4704210" y="2514602"/>
                </a:cubicBezTo>
                <a:close/>
                <a:moveTo>
                  <a:pt x="6240910" y="1257301"/>
                </a:moveTo>
                <a:lnTo>
                  <a:pt x="7424290" y="1257301"/>
                </a:lnTo>
                <a:cubicBezTo>
                  <a:pt x="7476266" y="1257301"/>
                  <a:pt x="7518400" y="1299435"/>
                  <a:pt x="7518400" y="1351411"/>
                </a:cubicBezTo>
                <a:lnTo>
                  <a:pt x="7518400" y="2344291"/>
                </a:lnTo>
                <a:cubicBezTo>
                  <a:pt x="7518400" y="2396267"/>
                  <a:pt x="7476266" y="2438401"/>
                  <a:pt x="7424290" y="2438401"/>
                </a:cubicBezTo>
                <a:lnTo>
                  <a:pt x="6240910" y="2438401"/>
                </a:lnTo>
                <a:cubicBezTo>
                  <a:pt x="6188934" y="2438401"/>
                  <a:pt x="6146800" y="2396267"/>
                  <a:pt x="6146800" y="2344291"/>
                </a:cubicBezTo>
                <a:lnTo>
                  <a:pt x="6146800" y="1351411"/>
                </a:lnTo>
                <a:cubicBezTo>
                  <a:pt x="6146800" y="1299435"/>
                  <a:pt x="6188934" y="1257301"/>
                  <a:pt x="6240910" y="1257301"/>
                </a:cubicBezTo>
                <a:close/>
                <a:moveTo>
                  <a:pt x="4704210" y="1257301"/>
                </a:moveTo>
                <a:lnTo>
                  <a:pt x="5887590" y="1257301"/>
                </a:lnTo>
                <a:cubicBezTo>
                  <a:pt x="5939566" y="1257301"/>
                  <a:pt x="5981700" y="1299435"/>
                  <a:pt x="5981700" y="1351411"/>
                </a:cubicBezTo>
                <a:lnTo>
                  <a:pt x="5981700" y="2344291"/>
                </a:lnTo>
                <a:cubicBezTo>
                  <a:pt x="5981700" y="2396267"/>
                  <a:pt x="5939566" y="2438401"/>
                  <a:pt x="5887590" y="2438401"/>
                </a:cubicBezTo>
                <a:lnTo>
                  <a:pt x="4704210" y="2438401"/>
                </a:lnTo>
                <a:cubicBezTo>
                  <a:pt x="4652234" y="2438401"/>
                  <a:pt x="4610100" y="2396267"/>
                  <a:pt x="4610100" y="2344291"/>
                </a:cubicBezTo>
                <a:lnTo>
                  <a:pt x="4610100" y="1351411"/>
                </a:lnTo>
                <a:cubicBezTo>
                  <a:pt x="4610100" y="1299435"/>
                  <a:pt x="4652234" y="1257301"/>
                  <a:pt x="4704210" y="1257301"/>
                </a:cubicBezTo>
                <a:close/>
                <a:moveTo>
                  <a:pt x="3167510" y="1257301"/>
                </a:moveTo>
                <a:lnTo>
                  <a:pt x="4350890" y="1257301"/>
                </a:lnTo>
                <a:cubicBezTo>
                  <a:pt x="4402866" y="1257301"/>
                  <a:pt x="4445000" y="1299435"/>
                  <a:pt x="4445000" y="1351411"/>
                </a:cubicBezTo>
                <a:lnTo>
                  <a:pt x="4445000" y="2344291"/>
                </a:lnTo>
                <a:cubicBezTo>
                  <a:pt x="4445000" y="2396267"/>
                  <a:pt x="4402866" y="2438401"/>
                  <a:pt x="4350890" y="2438401"/>
                </a:cubicBezTo>
                <a:lnTo>
                  <a:pt x="3167510" y="2438401"/>
                </a:lnTo>
                <a:cubicBezTo>
                  <a:pt x="3115534" y="2438401"/>
                  <a:pt x="3073400" y="2396267"/>
                  <a:pt x="3073400" y="2344291"/>
                </a:cubicBezTo>
                <a:lnTo>
                  <a:pt x="3073400" y="1351411"/>
                </a:lnTo>
                <a:cubicBezTo>
                  <a:pt x="3073400" y="1299435"/>
                  <a:pt x="3115534" y="1257301"/>
                  <a:pt x="3167510" y="1257301"/>
                </a:cubicBezTo>
                <a:close/>
                <a:moveTo>
                  <a:pt x="1630810" y="1257301"/>
                </a:moveTo>
                <a:lnTo>
                  <a:pt x="2814190" y="1257301"/>
                </a:lnTo>
                <a:cubicBezTo>
                  <a:pt x="2866166" y="1257301"/>
                  <a:pt x="2908300" y="1299435"/>
                  <a:pt x="2908300" y="1351411"/>
                </a:cubicBezTo>
                <a:lnTo>
                  <a:pt x="2908300" y="2344291"/>
                </a:lnTo>
                <a:cubicBezTo>
                  <a:pt x="2908300" y="2396267"/>
                  <a:pt x="2866166" y="2438401"/>
                  <a:pt x="2814190" y="2438401"/>
                </a:cubicBezTo>
                <a:lnTo>
                  <a:pt x="1630810" y="2438401"/>
                </a:lnTo>
                <a:cubicBezTo>
                  <a:pt x="1578834" y="2438401"/>
                  <a:pt x="1536700" y="2396267"/>
                  <a:pt x="1536700" y="2344291"/>
                </a:cubicBezTo>
                <a:lnTo>
                  <a:pt x="1536700" y="1351411"/>
                </a:lnTo>
                <a:cubicBezTo>
                  <a:pt x="1536700" y="1299435"/>
                  <a:pt x="1578834" y="1257301"/>
                  <a:pt x="1630810" y="1257301"/>
                </a:cubicBezTo>
                <a:close/>
                <a:moveTo>
                  <a:pt x="94110" y="1257301"/>
                </a:moveTo>
                <a:lnTo>
                  <a:pt x="1277490" y="1257301"/>
                </a:lnTo>
                <a:cubicBezTo>
                  <a:pt x="1329466" y="1257301"/>
                  <a:pt x="1371600" y="1299435"/>
                  <a:pt x="1371600" y="1351411"/>
                </a:cubicBezTo>
                <a:lnTo>
                  <a:pt x="1371600" y="2344291"/>
                </a:lnTo>
                <a:cubicBezTo>
                  <a:pt x="1371600" y="2396267"/>
                  <a:pt x="1329466" y="2438401"/>
                  <a:pt x="1277490" y="2438401"/>
                </a:cubicBezTo>
                <a:lnTo>
                  <a:pt x="94110" y="2438401"/>
                </a:lnTo>
                <a:cubicBezTo>
                  <a:pt x="42134" y="2438401"/>
                  <a:pt x="0" y="2396267"/>
                  <a:pt x="0" y="2344291"/>
                </a:cubicBezTo>
                <a:lnTo>
                  <a:pt x="0" y="1351411"/>
                </a:lnTo>
                <a:cubicBezTo>
                  <a:pt x="0" y="1299435"/>
                  <a:pt x="42134" y="1257301"/>
                  <a:pt x="94110" y="1257301"/>
                </a:cubicBezTo>
                <a:close/>
                <a:moveTo>
                  <a:pt x="4704210" y="0"/>
                </a:moveTo>
                <a:lnTo>
                  <a:pt x="5887590" y="0"/>
                </a:lnTo>
                <a:cubicBezTo>
                  <a:pt x="5939566" y="0"/>
                  <a:pt x="5981700" y="42134"/>
                  <a:pt x="5981700" y="94110"/>
                </a:cubicBezTo>
                <a:lnTo>
                  <a:pt x="5981700" y="1086990"/>
                </a:lnTo>
                <a:cubicBezTo>
                  <a:pt x="5981700" y="1138966"/>
                  <a:pt x="5939566" y="1181100"/>
                  <a:pt x="5887590" y="1181100"/>
                </a:cubicBezTo>
                <a:lnTo>
                  <a:pt x="4704210" y="1181100"/>
                </a:lnTo>
                <a:cubicBezTo>
                  <a:pt x="4652234" y="1181100"/>
                  <a:pt x="4610100" y="1138966"/>
                  <a:pt x="4610100" y="1086990"/>
                </a:cubicBezTo>
                <a:lnTo>
                  <a:pt x="4610100" y="94110"/>
                </a:lnTo>
                <a:cubicBezTo>
                  <a:pt x="4610100" y="42134"/>
                  <a:pt x="4652234" y="0"/>
                  <a:pt x="4704210" y="0"/>
                </a:cubicBezTo>
                <a:close/>
                <a:moveTo>
                  <a:pt x="6240910" y="0"/>
                </a:moveTo>
                <a:lnTo>
                  <a:pt x="7424290" y="0"/>
                </a:lnTo>
                <a:cubicBezTo>
                  <a:pt x="7476266" y="0"/>
                  <a:pt x="7518400" y="42134"/>
                  <a:pt x="7518400" y="94110"/>
                </a:cubicBezTo>
                <a:lnTo>
                  <a:pt x="7518400" y="1086990"/>
                </a:lnTo>
                <a:cubicBezTo>
                  <a:pt x="7518400" y="1138966"/>
                  <a:pt x="7476266" y="1181100"/>
                  <a:pt x="7424290" y="1181100"/>
                </a:cubicBezTo>
                <a:lnTo>
                  <a:pt x="6240910" y="1181100"/>
                </a:lnTo>
                <a:cubicBezTo>
                  <a:pt x="6188934" y="1181100"/>
                  <a:pt x="6146800" y="1138966"/>
                  <a:pt x="6146800" y="1086990"/>
                </a:cubicBezTo>
                <a:lnTo>
                  <a:pt x="6146800" y="94110"/>
                </a:lnTo>
                <a:cubicBezTo>
                  <a:pt x="6146800" y="42134"/>
                  <a:pt x="6188934" y="0"/>
                  <a:pt x="6240910" y="0"/>
                </a:cubicBezTo>
                <a:close/>
                <a:moveTo>
                  <a:pt x="3167510" y="0"/>
                </a:moveTo>
                <a:lnTo>
                  <a:pt x="4350890" y="0"/>
                </a:lnTo>
                <a:cubicBezTo>
                  <a:pt x="4402866" y="0"/>
                  <a:pt x="4445000" y="42134"/>
                  <a:pt x="4445000" y="94110"/>
                </a:cubicBezTo>
                <a:lnTo>
                  <a:pt x="4445000" y="1086990"/>
                </a:lnTo>
                <a:cubicBezTo>
                  <a:pt x="4445000" y="1138966"/>
                  <a:pt x="4402866" y="1181100"/>
                  <a:pt x="4350890" y="1181100"/>
                </a:cubicBezTo>
                <a:lnTo>
                  <a:pt x="3167510" y="1181100"/>
                </a:lnTo>
                <a:cubicBezTo>
                  <a:pt x="3115534" y="1181100"/>
                  <a:pt x="3073400" y="1138966"/>
                  <a:pt x="3073400" y="1086990"/>
                </a:cubicBezTo>
                <a:lnTo>
                  <a:pt x="3073400" y="94110"/>
                </a:lnTo>
                <a:cubicBezTo>
                  <a:pt x="3073400" y="42134"/>
                  <a:pt x="3115534" y="0"/>
                  <a:pt x="3167510" y="0"/>
                </a:cubicBezTo>
                <a:close/>
                <a:moveTo>
                  <a:pt x="1630810" y="0"/>
                </a:moveTo>
                <a:lnTo>
                  <a:pt x="2814190" y="0"/>
                </a:lnTo>
                <a:cubicBezTo>
                  <a:pt x="2866166" y="0"/>
                  <a:pt x="2908300" y="42134"/>
                  <a:pt x="2908300" y="94110"/>
                </a:cubicBezTo>
                <a:lnTo>
                  <a:pt x="2908300" y="1086990"/>
                </a:lnTo>
                <a:cubicBezTo>
                  <a:pt x="2908300" y="1138966"/>
                  <a:pt x="2866166" y="1181100"/>
                  <a:pt x="2814190" y="1181100"/>
                </a:cubicBezTo>
                <a:lnTo>
                  <a:pt x="1630810" y="1181100"/>
                </a:lnTo>
                <a:cubicBezTo>
                  <a:pt x="1578834" y="1181100"/>
                  <a:pt x="1536700" y="1138966"/>
                  <a:pt x="1536700" y="1086990"/>
                </a:cubicBezTo>
                <a:lnTo>
                  <a:pt x="1536700" y="94110"/>
                </a:lnTo>
                <a:cubicBezTo>
                  <a:pt x="1536700" y="42134"/>
                  <a:pt x="1578834" y="0"/>
                  <a:pt x="1630810" y="0"/>
                </a:cubicBezTo>
                <a:close/>
                <a:moveTo>
                  <a:pt x="94110" y="0"/>
                </a:moveTo>
                <a:lnTo>
                  <a:pt x="1277490" y="0"/>
                </a:lnTo>
                <a:cubicBezTo>
                  <a:pt x="1329466" y="0"/>
                  <a:pt x="1371600" y="42134"/>
                  <a:pt x="1371600" y="94110"/>
                </a:cubicBezTo>
                <a:lnTo>
                  <a:pt x="1371600" y="1086990"/>
                </a:lnTo>
                <a:cubicBezTo>
                  <a:pt x="1371600" y="1138966"/>
                  <a:pt x="1329466" y="1181100"/>
                  <a:pt x="1277490" y="1181100"/>
                </a:cubicBezTo>
                <a:lnTo>
                  <a:pt x="94110" y="1181100"/>
                </a:lnTo>
                <a:cubicBezTo>
                  <a:pt x="42134" y="1181100"/>
                  <a:pt x="0" y="1138966"/>
                  <a:pt x="0" y="1086990"/>
                </a:cubicBezTo>
                <a:lnTo>
                  <a:pt x="0" y="94110"/>
                </a:lnTo>
                <a:cubicBezTo>
                  <a:pt x="0" y="42134"/>
                  <a:pt x="42134" y="0"/>
                  <a:pt x="94110" y="0"/>
                </a:cubicBezTo>
                <a:close/>
              </a:path>
            </a:pathLst>
          </a:cu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 name="MH_Other_1"/>
          <p:cNvSpPr/>
          <p:nvPr>
            <p:custDataLst>
              <p:tags r:id="rId2"/>
            </p:custDataLst>
          </p:nvPr>
        </p:nvSpPr>
        <p:spPr>
          <a:xfrm>
            <a:off x="6946900" y="2969079"/>
            <a:ext cx="1371600" cy="1181100"/>
          </a:xfrm>
          <a:prstGeom prst="roundRect">
            <a:avLst>
              <a:gd name="adj" fmla="val 7968"/>
            </a:avLst>
          </a:prstGeom>
          <a:solidFill>
            <a:srgbClr val="F15117">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2"/>
          <p:cNvSpPr/>
          <p:nvPr>
            <p:custDataLst>
              <p:tags r:id="rId3"/>
            </p:custDataLst>
          </p:nvPr>
        </p:nvSpPr>
        <p:spPr>
          <a:xfrm>
            <a:off x="8483600" y="4226379"/>
            <a:ext cx="1371600" cy="1181100"/>
          </a:xfrm>
          <a:prstGeom prst="roundRect">
            <a:avLst>
              <a:gd name="adj" fmla="val 7968"/>
            </a:avLst>
          </a:prstGeom>
          <a:solidFill>
            <a:srgbClr val="F15117">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2316845" y="4428750"/>
            <a:ext cx="4542971" cy="1168525"/>
          </a:xfrm>
          <a:prstGeom prst="rect">
            <a:avLst/>
          </a:prstGeom>
        </p:spPr>
        <p:txBody>
          <a:bodyPr wrap="square">
            <a:spAutoFit/>
          </a:bodyPr>
          <a:lstStyle/>
          <a:p>
            <a:pPr algn="r">
              <a:lnSpc>
                <a:spcPct val="120000"/>
              </a:lnSpc>
            </a:pPr>
            <a:r>
              <a:rPr lang="zh-CN" altLang="en-US" sz="2000" dirty="0">
                <a:solidFill>
                  <a:schemeClr val="tx1">
                    <a:lumMod val="85000"/>
                    <a:lumOff val="15000"/>
                  </a:schemeClr>
                </a:solidFill>
              </a:rPr>
              <a:t>本课题是对</a:t>
            </a:r>
            <a:r>
              <a:rPr lang="en-US" altLang="zh-CN" sz="2000" dirty="0">
                <a:solidFill>
                  <a:schemeClr val="tx1">
                    <a:lumMod val="85000"/>
                    <a:lumOff val="15000"/>
                  </a:schemeClr>
                </a:solidFill>
              </a:rPr>
              <a:t>M</a:t>
            </a:r>
            <a:r>
              <a:rPr lang="zh-CN" altLang="en-US" sz="2000" dirty="0">
                <a:solidFill>
                  <a:schemeClr val="tx1">
                    <a:lumMod val="85000"/>
                    <a:lumOff val="15000"/>
                  </a:schemeClr>
                </a:solidFill>
              </a:rPr>
              <a:t>银行的信息系统在云环境下运行的风险管理研究，其中包含系统的开发、部署、运营三个部分。</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研究过程</a:t>
            </a:r>
            <a:endPar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4" name="组合 13"/>
          <p:cNvGrpSpPr/>
          <p:nvPr/>
        </p:nvGrpSpPr>
        <p:grpSpPr>
          <a:xfrm>
            <a:off x="1235075" y="1667445"/>
            <a:ext cx="9721850" cy="2636837"/>
            <a:chOff x="2135188" y="2090738"/>
            <a:chExt cx="7796212" cy="2114550"/>
          </a:xfrm>
        </p:grpSpPr>
        <p:sp>
          <p:nvSpPr>
            <p:cNvPr id="5" name="MH_Other_1"/>
            <p:cNvSpPr/>
            <p:nvPr>
              <p:custDataLst>
                <p:tags r:id="rId1"/>
              </p:custDataLst>
            </p:nvPr>
          </p:nvSpPr>
          <p:spPr>
            <a:xfrm>
              <a:off x="2135188" y="2090738"/>
              <a:ext cx="2265362" cy="2114550"/>
            </a:xfrm>
            <a:prstGeom prst="rect">
              <a:avLst/>
            </a:prstGeom>
            <a:solidFill>
              <a:srgbClr val="F1511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SubTitle_1"/>
            <p:cNvSpPr/>
            <p:nvPr>
              <p:custDataLst>
                <p:tags r:id="rId2"/>
              </p:custDataLst>
            </p:nvPr>
          </p:nvSpPr>
          <p:spPr>
            <a:xfrm>
              <a:off x="2135188" y="3671888"/>
              <a:ext cx="2265362" cy="5334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bg1"/>
                  </a:solidFill>
                </a:rPr>
                <a:t>开发风险</a:t>
              </a:r>
            </a:p>
          </p:txBody>
        </p:sp>
        <p:sp>
          <p:nvSpPr>
            <p:cNvPr id="8" name="MH_Other_2"/>
            <p:cNvSpPr/>
            <p:nvPr>
              <p:custDataLst>
                <p:tags r:id="rId3"/>
              </p:custDataLst>
            </p:nvPr>
          </p:nvSpPr>
          <p:spPr>
            <a:xfrm>
              <a:off x="4900613" y="2090738"/>
              <a:ext cx="2265362" cy="2114550"/>
            </a:xfrm>
            <a:prstGeom prst="rect">
              <a:avLst/>
            </a:prstGeom>
            <a:solidFill>
              <a:srgbClr val="F1511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SubTitle_2"/>
            <p:cNvSpPr/>
            <p:nvPr>
              <p:custDataLst>
                <p:tags r:id="rId4"/>
              </p:custDataLst>
            </p:nvPr>
          </p:nvSpPr>
          <p:spPr>
            <a:xfrm>
              <a:off x="4900613" y="3671888"/>
              <a:ext cx="2265362" cy="5334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bg1"/>
                  </a:solidFill>
                </a:rPr>
                <a:t>部署风险</a:t>
              </a:r>
            </a:p>
          </p:txBody>
        </p:sp>
        <p:sp>
          <p:nvSpPr>
            <p:cNvPr id="11" name="MH_Other_3"/>
            <p:cNvSpPr/>
            <p:nvPr>
              <p:custDataLst>
                <p:tags r:id="rId5"/>
              </p:custDataLst>
            </p:nvPr>
          </p:nvSpPr>
          <p:spPr>
            <a:xfrm>
              <a:off x="7666038" y="2090738"/>
              <a:ext cx="2265362" cy="2114550"/>
            </a:xfrm>
            <a:prstGeom prst="rect">
              <a:avLst/>
            </a:prstGeom>
            <a:solidFill>
              <a:srgbClr val="F1511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SubTitle_3"/>
            <p:cNvSpPr/>
            <p:nvPr>
              <p:custDataLst>
                <p:tags r:id="rId6"/>
              </p:custDataLst>
            </p:nvPr>
          </p:nvSpPr>
          <p:spPr>
            <a:xfrm>
              <a:off x="7666038" y="3671888"/>
              <a:ext cx="2265362" cy="5334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bg1"/>
                  </a:solidFill>
                </a:rPr>
                <a:t>运营风险</a:t>
              </a:r>
            </a:p>
          </p:txBody>
        </p:sp>
      </p:grpSp>
      <p:sp>
        <p:nvSpPr>
          <p:cNvPr id="15" name="矩形 14"/>
          <p:cNvSpPr/>
          <p:nvPr/>
        </p:nvSpPr>
        <p:spPr>
          <a:xfrm>
            <a:off x="1235075" y="4443694"/>
            <a:ext cx="2848371" cy="2276521"/>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开发是指为适应云环境对系统进行改造，例如日志的输出、持久化数据等需要一套统一的规范来约束不同部门开发的系统。</a:t>
            </a:r>
          </a:p>
        </p:txBody>
      </p:sp>
      <p:sp>
        <p:nvSpPr>
          <p:cNvPr id="16" name="矩形 15"/>
          <p:cNvSpPr/>
          <p:nvPr/>
        </p:nvSpPr>
        <p:spPr>
          <a:xfrm>
            <a:off x="4326769" y="4441118"/>
            <a:ext cx="3561934" cy="2276521"/>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云计算不同于传统的单机时代，它是一个集群系统之间共享硬件资源，云计算的部署需要通过集群编排系统来部署。而且部署的是一个具备完整运行环境的镜像而非一个程序包。</a:t>
            </a:r>
          </a:p>
        </p:txBody>
      </p:sp>
      <p:sp>
        <p:nvSpPr>
          <p:cNvPr id="17" name="矩形 16"/>
          <p:cNvSpPr/>
          <p:nvPr/>
        </p:nvSpPr>
        <p:spPr>
          <a:xfrm>
            <a:off x="8132026" y="4443694"/>
            <a:ext cx="2848371" cy="1907189"/>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运营是云计算风险的高发区，在运营过程中发生风险有一个特征就是影响范围广，威胁程度深。</a:t>
            </a:r>
          </a:p>
        </p:txBody>
      </p:sp>
      <p:pic>
        <p:nvPicPr>
          <p:cNvPr id="19" name="图片 18">
            <a:extLst>
              <a:ext uri="{FF2B5EF4-FFF2-40B4-BE49-F238E27FC236}">
                <a16:creationId xmlns:a16="http://schemas.microsoft.com/office/drawing/2014/main" id="{F1CC38B7-CE44-47B9-B93F-B3D53B3D76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62587" y="1824491"/>
            <a:ext cx="2393346" cy="1829157"/>
          </a:xfrm>
          <a:prstGeom prst="rect">
            <a:avLst/>
          </a:prstGeom>
        </p:spPr>
      </p:pic>
      <p:pic>
        <p:nvPicPr>
          <p:cNvPr id="21" name="图片 20">
            <a:extLst>
              <a:ext uri="{FF2B5EF4-FFF2-40B4-BE49-F238E27FC236}">
                <a16:creationId xmlns:a16="http://schemas.microsoft.com/office/drawing/2014/main" id="{A73EA79F-B60C-4A60-B82F-F8995D69D8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99327" y="1824491"/>
            <a:ext cx="2393346" cy="1814643"/>
          </a:xfrm>
          <a:prstGeom prst="rect">
            <a:avLst/>
          </a:prstGeom>
        </p:spPr>
      </p:pic>
      <p:pic>
        <p:nvPicPr>
          <p:cNvPr id="23" name="图片 22">
            <a:extLst>
              <a:ext uri="{FF2B5EF4-FFF2-40B4-BE49-F238E27FC236}">
                <a16:creationId xmlns:a16="http://schemas.microsoft.com/office/drawing/2014/main" id="{18B1A509-0FF5-48C6-9E85-DD3FF8D7BB6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59538" y="1824491"/>
            <a:ext cx="2393346" cy="18291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开发风险</a:t>
            </a:r>
            <a:endPar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椭圆 32"/>
          <p:cNvSpPr/>
          <p:nvPr/>
        </p:nvSpPr>
        <p:spPr>
          <a:xfrm>
            <a:off x="4439919" y="2045436"/>
            <a:ext cx="3312162" cy="3312160"/>
          </a:xfrm>
          <a:prstGeom prst="ellipse">
            <a:avLst/>
          </a:prstGeom>
          <a:noFill/>
          <a:ln w="15875" cap="rnd" cmpd="sng" algn="ctr">
            <a:solidFill>
              <a:schemeClr val="tx1">
                <a:lumMod val="85000"/>
                <a:lumOff val="15000"/>
              </a:scheme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任意多边形 3"/>
          <p:cNvSpPr/>
          <p:nvPr/>
        </p:nvSpPr>
        <p:spPr>
          <a:xfrm>
            <a:off x="5031376" y="2201981"/>
            <a:ext cx="2129250" cy="647204"/>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rgbClr val="F15117">
              <a:alpha val="80000"/>
            </a:srgbClr>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46" name="文本框 1153"/>
          <p:cNvSpPr txBox="1"/>
          <p:nvPr/>
        </p:nvSpPr>
        <p:spPr>
          <a:xfrm>
            <a:off x="4859384" y="2401485"/>
            <a:ext cx="2550748" cy="377026"/>
          </a:xfrm>
          <a:prstGeom prst="rect">
            <a:avLst/>
          </a:prstGeom>
          <a:noFill/>
        </p:spPr>
        <p:txBody>
          <a:bodyPr wrap="squar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方正兰亭中黑_GBK" panose="02000000000000000000" pitchFamily="2" charset="-122"/>
                <a:ea typeface="方正兰亭中黑_GBK" panose="02000000000000000000" pitchFamily="2" charset="-122"/>
              </a:rPr>
              <a:t>架构调整的风险</a:t>
            </a:r>
            <a:endParaRPr kumimoji="0" lang="en-US" altLang="zh-CN" sz="2000" u="none" strike="noStrike" kern="0" cap="none" spc="0" normalizeH="0" baseline="0" noProof="0" dirty="0">
              <a:ln>
                <a:noFill/>
              </a:ln>
              <a:solidFill>
                <a:prstClr val="white"/>
              </a:solidFill>
              <a:uLnTx/>
              <a:uFillTx/>
              <a:latin typeface="方正兰亭中黑_GBK" panose="02000000000000000000" pitchFamily="2" charset="-122"/>
              <a:ea typeface="方正兰亭中黑_GBK" panose="02000000000000000000" pitchFamily="2" charset="-122"/>
            </a:endParaRPr>
          </a:p>
        </p:txBody>
      </p:sp>
      <p:sp>
        <p:nvSpPr>
          <p:cNvPr id="43" name="任意多边形 4"/>
          <p:cNvSpPr/>
          <p:nvPr/>
        </p:nvSpPr>
        <p:spPr>
          <a:xfrm>
            <a:off x="4636582" y="2645908"/>
            <a:ext cx="2918837" cy="1055608"/>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rgbClr val="F15117"/>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44" name="文本框 39"/>
          <p:cNvSpPr txBox="1"/>
          <p:nvPr/>
        </p:nvSpPr>
        <p:spPr>
          <a:xfrm>
            <a:off x="5031375" y="3087435"/>
            <a:ext cx="2129249" cy="377026"/>
          </a:xfrm>
          <a:prstGeom prst="rect">
            <a:avLst/>
          </a:prstGeom>
          <a:noFill/>
        </p:spPr>
        <p:txBody>
          <a:bodyPr wrap="square" lIns="68580" tIns="34290" rIns="68580" bIns="34290" rtlCol="0">
            <a:spAutoFit/>
          </a:bodyPr>
          <a:lstStyle/>
          <a:p>
            <a:pPr lvl="0" algn="ctr"/>
            <a:r>
              <a:rPr lang="zh-CN" altLang="en-US" sz="2000" kern="0" dirty="0">
                <a:solidFill>
                  <a:prstClr val="white"/>
                </a:solidFill>
                <a:latin typeface="方正兰亭中黑_GBK" panose="02000000000000000000" pitchFamily="2" charset="-122"/>
                <a:ea typeface="方正兰亭中黑_GBK" panose="02000000000000000000" pitchFamily="2" charset="-122"/>
              </a:rPr>
              <a:t>日志管理的风险</a:t>
            </a:r>
            <a:endParaRPr kumimoji="0" lang="zh-CN" altLang="en-US" sz="2000" u="none" strike="noStrike" kern="0" cap="none" spc="0" normalizeH="0" baseline="0" noProof="0" dirty="0">
              <a:ln>
                <a:noFill/>
              </a:ln>
              <a:solidFill>
                <a:prstClr val="white"/>
              </a:solidFill>
              <a:uLnTx/>
              <a:uFillTx/>
              <a:latin typeface="方正兰亭中黑_GBK" panose="02000000000000000000" pitchFamily="2" charset="-122"/>
              <a:ea typeface="方正兰亭中黑_GBK" panose="02000000000000000000" pitchFamily="2" charset="-122"/>
            </a:endParaRPr>
          </a:p>
        </p:txBody>
      </p:sp>
      <p:sp>
        <p:nvSpPr>
          <p:cNvPr id="41" name="任意多边形 5"/>
          <p:cNvSpPr/>
          <p:nvPr/>
        </p:nvSpPr>
        <p:spPr>
          <a:xfrm>
            <a:off x="4596464" y="3361584"/>
            <a:ext cx="2999073" cy="1153518"/>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rgbClr val="F15117">
              <a:alpha val="80000"/>
            </a:srgbClr>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文本框 40"/>
          <p:cNvSpPr txBox="1"/>
          <p:nvPr/>
        </p:nvSpPr>
        <p:spPr>
          <a:xfrm>
            <a:off x="5031375" y="3882575"/>
            <a:ext cx="2069054" cy="377026"/>
          </a:xfrm>
          <a:prstGeom prst="rect">
            <a:avLst/>
          </a:prstGeom>
          <a:noFill/>
        </p:spPr>
        <p:txBody>
          <a:bodyPr wrap="square" lIns="68580" tIns="34290" rIns="68580" bIns="34290" rtlCol="0">
            <a:spAutoFit/>
          </a:bodyPr>
          <a:lstStyle/>
          <a:p>
            <a:pPr lvl="0" algn="ctr"/>
            <a:r>
              <a:rPr lang="zh-CN" altLang="en-US" sz="2000" kern="0" dirty="0">
                <a:solidFill>
                  <a:prstClr val="white"/>
                </a:solidFill>
                <a:latin typeface="方正兰亭中黑_GBK" panose="02000000000000000000" pitchFamily="2" charset="-122"/>
                <a:ea typeface="方正兰亭中黑_GBK" panose="02000000000000000000" pitchFamily="2" charset="-122"/>
              </a:rPr>
              <a:t>缓存失效的风险</a:t>
            </a:r>
            <a:endParaRPr kumimoji="0" lang="zh-CN" altLang="en-US" sz="2000" u="none" strike="noStrike" kern="0" cap="none" spc="0" normalizeH="0" baseline="0" noProof="0" dirty="0">
              <a:ln>
                <a:noFill/>
              </a:ln>
              <a:solidFill>
                <a:prstClr val="white"/>
              </a:solidFill>
              <a:uLnTx/>
              <a:uFillTx/>
              <a:latin typeface="方正兰亭中黑_GBK" panose="02000000000000000000" pitchFamily="2" charset="-122"/>
              <a:ea typeface="方正兰亭中黑_GBK" panose="02000000000000000000" pitchFamily="2" charset="-122"/>
            </a:endParaRPr>
          </a:p>
        </p:txBody>
      </p:sp>
      <p:sp>
        <p:nvSpPr>
          <p:cNvPr id="39" name="任意多边形 6"/>
          <p:cNvSpPr/>
          <p:nvPr/>
        </p:nvSpPr>
        <p:spPr>
          <a:xfrm>
            <a:off x="4707141" y="4265628"/>
            <a:ext cx="2777720" cy="935424"/>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rgbClr val="F15117"/>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文本框 41"/>
          <p:cNvSpPr txBox="1"/>
          <p:nvPr/>
        </p:nvSpPr>
        <p:spPr>
          <a:xfrm>
            <a:off x="4943113" y="4653802"/>
            <a:ext cx="2305772" cy="377026"/>
          </a:xfrm>
          <a:prstGeom prst="rect">
            <a:avLst/>
          </a:prstGeom>
          <a:noFill/>
        </p:spPr>
        <p:txBody>
          <a:bodyPr wrap="square" lIns="68580" tIns="34290" rIns="68580" bIns="34290" rtlCol="0">
            <a:spAutoFit/>
          </a:bodyPr>
          <a:lstStyle/>
          <a:p>
            <a:pPr lvl="0" algn="ctr"/>
            <a:r>
              <a:rPr lang="zh-CN" altLang="en-US" sz="2000" kern="0" noProof="0" dirty="0">
                <a:solidFill>
                  <a:prstClr val="white"/>
                </a:solidFill>
                <a:latin typeface="方正兰亭中黑_GBK" panose="02000000000000000000" pitchFamily="2" charset="-122"/>
                <a:ea typeface="方正兰亭中黑_GBK" panose="02000000000000000000" pitchFamily="2" charset="-122"/>
              </a:rPr>
              <a:t>数据的风险</a:t>
            </a:r>
            <a:endParaRPr kumimoji="0" lang="zh-CN" altLang="en-US" sz="2000" u="none" strike="noStrike" kern="0" cap="none" spc="0" normalizeH="0" baseline="0" noProof="0" dirty="0">
              <a:ln>
                <a:noFill/>
              </a:ln>
              <a:solidFill>
                <a:prstClr val="white"/>
              </a:solidFill>
              <a:uLnTx/>
              <a:uFillTx/>
              <a:latin typeface="方正兰亭中黑_GBK" panose="02000000000000000000" pitchFamily="2" charset="-122"/>
              <a:ea typeface="方正兰亭中黑_GBK" panose="02000000000000000000" pitchFamily="2" charset="-122"/>
            </a:endParaRPr>
          </a:p>
        </p:txBody>
      </p:sp>
      <p:grpSp>
        <p:nvGrpSpPr>
          <p:cNvPr id="5" name="组合 4"/>
          <p:cNvGrpSpPr/>
          <p:nvPr/>
        </p:nvGrpSpPr>
        <p:grpSpPr>
          <a:xfrm>
            <a:off x="1235075" y="1788193"/>
            <a:ext cx="3204844" cy="1168525"/>
            <a:chOff x="1235075" y="1788193"/>
            <a:chExt cx="3204844" cy="1168525"/>
          </a:xfrm>
        </p:grpSpPr>
        <p:sp>
          <p:nvSpPr>
            <p:cNvPr id="56" name="椭圆 55"/>
            <p:cNvSpPr/>
            <p:nvPr/>
          </p:nvSpPr>
          <p:spPr>
            <a:xfrm>
              <a:off x="1235075" y="1867223"/>
              <a:ext cx="658360" cy="658360"/>
            </a:xfrm>
            <a:prstGeom prst="ellipse">
              <a:avLst/>
            </a:prstGeom>
            <a:solidFill>
              <a:srgbClr val="F15117">
                <a:alpha val="80000"/>
              </a:srgbClr>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60" name="KSO_Shape"/>
            <p:cNvSpPr/>
            <p:nvPr/>
          </p:nvSpPr>
          <p:spPr bwMode="auto">
            <a:xfrm>
              <a:off x="1402534" y="2034683"/>
              <a:ext cx="323442" cy="3234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4" name="矩形 63"/>
            <p:cNvSpPr/>
            <p:nvPr/>
          </p:nvSpPr>
          <p:spPr>
            <a:xfrm>
              <a:off x="1889171" y="1788193"/>
              <a:ext cx="2550748" cy="1168525"/>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服务拆分的风险</a:t>
              </a:r>
              <a:endParaRPr lang="en-US" altLang="zh-CN" sz="2000" dirty="0">
                <a:solidFill>
                  <a:schemeClr val="tx1">
                    <a:lumMod val="85000"/>
                    <a:lumOff val="15000"/>
                  </a:schemeClr>
                </a:solidFill>
              </a:endParaRPr>
            </a:p>
            <a:p>
              <a:pPr>
                <a:lnSpc>
                  <a:spcPct val="120000"/>
                </a:lnSpc>
              </a:pPr>
              <a:r>
                <a:rPr lang="zh-CN" altLang="en-US" sz="2000" dirty="0">
                  <a:solidFill>
                    <a:schemeClr val="tx1">
                      <a:lumMod val="85000"/>
                      <a:lumOff val="15000"/>
                    </a:schemeClr>
                  </a:solidFill>
                </a:rPr>
                <a:t>分布式架构的风险</a:t>
              </a:r>
              <a:endParaRPr lang="en-US" altLang="zh-CN" sz="2000" dirty="0">
                <a:solidFill>
                  <a:schemeClr val="tx1">
                    <a:lumMod val="85000"/>
                    <a:lumOff val="15000"/>
                  </a:schemeClr>
                </a:solidFill>
              </a:endParaRPr>
            </a:p>
            <a:p>
              <a:pPr>
                <a:lnSpc>
                  <a:spcPct val="120000"/>
                </a:lnSpc>
              </a:pPr>
              <a:r>
                <a:rPr lang="zh-CN" altLang="en-US" sz="2000" dirty="0">
                  <a:solidFill>
                    <a:schemeClr val="tx1">
                      <a:lumMod val="85000"/>
                      <a:lumOff val="15000"/>
                    </a:schemeClr>
                  </a:solidFill>
                </a:rPr>
                <a:t>拆分数据库的风险</a:t>
              </a:r>
            </a:p>
          </p:txBody>
        </p:sp>
      </p:grpSp>
      <p:grpSp>
        <p:nvGrpSpPr>
          <p:cNvPr id="7" name="组合 6"/>
          <p:cNvGrpSpPr/>
          <p:nvPr/>
        </p:nvGrpSpPr>
        <p:grpSpPr>
          <a:xfrm>
            <a:off x="1235075" y="4701057"/>
            <a:ext cx="3204844" cy="799193"/>
            <a:chOff x="1235075" y="4701057"/>
            <a:chExt cx="3204844" cy="799193"/>
          </a:xfrm>
        </p:grpSpPr>
        <p:sp>
          <p:nvSpPr>
            <p:cNvPr id="57" name="椭圆 56"/>
            <p:cNvSpPr/>
            <p:nvPr/>
          </p:nvSpPr>
          <p:spPr>
            <a:xfrm>
              <a:off x="1235075" y="4839589"/>
              <a:ext cx="658360" cy="658360"/>
            </a:xfrm>
            <a:prstGeom prst="ellipse">
              <a:avLst/>
            </a:prstGeom>
            <a:solidFill>
              <a:srgbClr val="F15117"/>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61" name="KSO_Shape"/>
            <p:cNvSpPr/>
            <p:nvPr/>
          </p:nvSpPr>
          <p:spPr bwMode="auto">
            <a:xfrm>
              <a:off x="1386360" y="4998961"/>
              <a:ext cx="339616" cy="339616"/>
            </a:xfrm>
            <a:custGeom>
              <a:avLst/>
              <a:gdLst>
                <a:gd name="T0" fmla="*/ 180755 w 10036083"/>
                <a:gd name="T1" fmla="*/ 1049245 h 10027181"/>
                <a:gd name="T2" fmla="*/ 749989 w 10036083"/>
                <a:gd name="T3" fmla="*/ 1617641 h 10027181"/>
                <a:gd name="T4" fmla="*/ 675302 w 10036083"/>
                <a:gd name="T5" fmla="*/ 1691721 h 10027181"/>
                <a:gd name="T6" fmla="*/ 435767 w 10036083"/>
                <a:gd name="T7" fmla="*/ 1798800 h 10027181"/>
                <a:gd name="T8" fmla="*/ 141730 w 10036083"/>
                <a:gd name="T9" fmla="*/ 1657374 h 10027181"/>
                <a:gd name="T10" fmla="*/ 1104 w 10036083"/>
                <a:gd name="T11" fmla="*/ 1388666 h 10027181"/>
                <a:gd name="T12" fmla="*/ 106742 w 10036083"/>
                <a:gd name="T13" fmla="*/ 1123324 h 10027181"/>
                <a:gd name="T14" fmla="*/ 1212175 w 10036083"/>
                <a:gd name="T15" fmla="*/ 496167 h 10027181"/>
                <a:gd name="T16" fmla="*/ 1278105 w 10036083"/>
                <a:gd name="T17" fmla="*/ 523434 h 10027181"/>
                <a:gd name="T18" fmla="*/ 1278105 w 10036083"/>
                <a:gd name="T19" fmla="*/ 654720 h 10027181"/>
                <a:gd name="T20" fmla="*/ 649750 w 10036083"/>
                <a:gd name="T21" fmla="*/ 1282199 h 10027181"/>
                <a:gd name="T22" fmla="*/ 517889 w 10036083"/>
                <a:gd name="T23" fmla="*/ 1150913 h 10027181"/>
                <a:gd name="T24" fmla="*/ 1146245 w 10036083"/>
                <a:gd name="T25" fmla="*/ 523434 h 10027181"/>
                <a:gd name="T26" fmla="*/ 1212175 w 10036083"/>
                <a:gd name="T27" fmla="*/ 496167 h 10027181"/>
                <a:gd name="T28" fmla="*/ 1702318 w 10036083"/>
                <a:gd name="T29" fmla="*/ 142 h 10027181"/>
                <a:gd name="T30" fmla="*/ 1773471 w 10036083"/>
                <a:gd name="T31" fmla="*/ 27606 h 10027181"/>
                <a:gd name="T32" fmla="*/ 1795002 w 10036083"/>
                <a:gd name="T33" fmla="*/ 123910 h 10027181"/>
                <a:gd name="T34" fmla="*/ 1566909 w 10036083"/>
                <a:gd name="T35" fmla="*/ 787935 h 10027181"/>
                <a:gd name="T36" fmla="*/ 1544705 w 10036083"/>
                <a:gd name="T37" fmla="*/ 824301 h 10027181"/>
                <a:gd name="T38" fmla="*/ 867827 w 10036083"/>
                <a:gd name="T39" fmla="*/ 1499775 h 10027181"/>
                <a:gd name="T40" fmla="*/ 735951 w 10036083"/>
                <a:gd name="T41" fmla="*/ 1368452 h 10027181"/>
                <a:gd name="T42" fmla="*/ 1396680 w 10036083"/>
                <a:gd name="T43" fmla="*/ 709141 h 10027181"/>
                <a:gd name="T44" fmla="*/ 1482804 w 10036083"/>
                <a:gd name="T45" fmla="*/ 454575 h 10027181"/>
                <a:gd name="T46" fmla="*/ 1345544 w 10036083"/>
                <a:gd name="T47" fmla="*/ 317191 h 10027181"/>
                <a:gd name="T48" fmla="*/ 1091210 w 10036083"/>
                <a:gd name="T49" fmla="*/ 403393 h 10027181"/>
                <a:gd name="T50" fmla="*/ 430481 w 10036083"/>
                <a:gd name="T51" fmla="*/ 1063377 h 10027181"/>
                <a:gd name="T52" fmla="*/ 298604 w 10036083"/>
                <a:gd name="T53" fmla="*/ 931380 h 10027181"/>
                <a:gd name="T54" fmla="*/ 974809 w 10036083"/>
                <a:gd name="T55" fmla="*/ 255907 h 10027181"/>
                <a:gd name="T56" fmla="*/ 1011815 w 10036083"/>
                <a:gd name="T57" fmla="*/ 233009 h 10027181"/>
                <a:gd name="T58" fmla="*/ 1676582 w 10036083"/>
                <a:gd name="T59" fmla="*/ 5382 h 10027181"/>
                <a:gd name="T60" fmla="*/ 1702318 w 10036083"/>
                <a:gd name="T61" fmla="*/ 142 h 100271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036083" h="10027181">
                  <a:moveTo>
                    <a:pt x="1007598" y="5848881"/>
                  </a:moveTo>
                  <a:cubicBezTo>
                    <a:pt x="1007598" y="5848881"/>
                    <a:pt x="1007598" y="5848881"/>
                    <a:pt x="4180718" y="9017331"/>
                  </a:cubicBezTo>
                  <a:cubicBezTo>
                    <a:pt x="4180718" y="9017331"/>
                    <a:pt x="4180718" y="9017331"/>
                    <a:pt x="3764387" y="9430281"/>
                  </a:cubicBezTo>
                  <a:cubicBezTo>
                    <a:pt x="3374311" y="9820705"/>
                    <a:pt x="2912971" y="10027181"/>
                    <a:pt x="2429126" y="10027181"/>
                  </a:cubicBezTo>
                  <a:cubicBezTo>
                    <a:pt x="1874017" y="10027181"/>
                    <a:pt x="1307657" y="9753131"/>
                    <a:pt x="790055" y="9238821"/>
                  </a:cubicBezTo>
                  <a:cubicBezTo>
                    <a:pt x="313712" y="8762053"/>
                    <a:pt x="47410" y="8259005"/>
                    <a:pt x="6152" y="7740941"/>
                  </a:cubicBezTo>
                  <a:cubicBezTo>
                    <a:pt x="-38857" y="7204105"/>
                    <a:pt x="163683" y="6693549"/>
                    <a:pt x="595017" y="6261829"/>
                  </a:cubicBezTo>
                  <a:lnTo>
                    <a:pt x="1007598" y="5848881"/>
                  </a:lnTo>
                  <a:close/>
                  <a:moveTo>
                    <a:pt x="6757114" y="2765821"/>
                  </a:moveTo>
                  <a:cubicBezTo>
                    <a:pt x="6890246" y="2765821"/>
                    <a:pt x="7023378" y="2816487"/>
                    <a:pt x="7124633" y="2917817"/>
                  </a:cubicBezTo>
                  <a:cubicBezTo>
                    <a:pt x="7327144" y="3120479"/>
                    <a:pt x="7327144" y="3446991"/>
                    <a:pt x="7124633" y="3649653"/>
                  </a:cubicBezTo>
                  <a:cubicBezTo>
                    <a:pt x="7124633" y="3649653"/>
                    <a:pt x="7124633" y="3649653"/>
                    <a:pt x="3621946" y="7147455"/>
                  </a:cubicBezTo>
                  <a:cubicBezTo>
                    <a:pt x="3621946" y="7147455"/>
                    <a:pt x="3621946" y="7147455"/>
                    <a:pt x="2886906" y="6415619"/>
                  </a:cubicBezTo>
                  <a:cubicBezTo>
                    <a:pt x="2886906" y="6415619"/>
                    <a:pt x="2886906" y="6415619"/>
                    <a:pt x="6389594" y="2917817"/>
                  </a:cubicBezTo>
                  <a:cubicBezTo>
                    <a:pt x="6490849" y="2816487"/>
                    <a:pt x="6623982" y="2765821"/>
                    <a:pt x="6757114" y="2765821"/>
                  </a:cubicBezTo>
                  <a:close/>
                  <a:moveTo>
                    <a:pt x="9489353" y="791"/>
                  </a:moveTo>
                  <a:cubicBezTo>
                    <a:pt x="9634222" y="-7304"/>
                    <a:pt x="9779092" y="46896"/>
                    <a:pt x="9885986" y="153887"/>
                  </a:cubicBezTo>
                  <a:cubicBezTo>
                    <a:pt x="10024761" y="292788"/>
                    <a:pt x="10073519" y="503016"/>
                    <a:pt x="10006007" y="690720"/>
                  </a:cubicBezTo>
                  <a:cubicBezTo>
                    <a:pt x="9604686" y="1828207"/>
                    <a:pt x="9143355" y="3149643"/>
                    <a:pt x="8734532" y="4392243"/>
                  </a:cubicBezTo>
                  <a:cubicBezTo>
                    <a:pt x="8708277" y="4471077"/>
                    <a:pt x="8667020" y="4538651"/>
                    <a:pt x="8610760" y="4594963"/>
                  </a:cubicBezTo>
                  <a:cubicBezTo>
                    <a:pt x="8610760" y="4594963"/>
                    <a:pt x="8610760" y="4594963"/>
                    <a:pt x="4837593" y="8360305"/>
                  </a:cubicBezTo>
                  <a:cubicBezTo>
                    <a:pt x="4837593" y="8360305"/>
                    <a:pt x="4837593" y="8360305"/>
                    <a:pt x="4102463" y="7628259"/>
                  </a:cubicBezTo>
                  <a:cubicBezTo>
                    <a:pt x="4102463" y="7628259"/>
                    <a:pt x="4102463" y="7628259"/>
                    <a:pt x="7785614" y="3953015"/>
                  </a:cubicBezTo>
                  <a:cubicBezTo>
                    <a:pt x="7943142" y="3483755"/>
                    <a:pt x="8104421" y="3006987"/>
                    <a:pt x="8265699" y="2533973"/>
                  </a:cubicBezTo>
                  <a:cubicBezTo>
                    <a:pt x="8265699" y="2533973"/>
                    <a:pt x="8265699" y="2533973"/>
                    <a:pt x="7500564" y="1768141"/>
                  </a:cubicBezTo>
                  <a:cubicBezTo>
                    <a:pt x="7027980" y="1933321"/>
                    <a:pt x="6551646" y="2090991"/>
                    <a:pt x="6082813" y="2248663"/>
                  </a:cubicBezTo>
                  <a:cubicBezTo>
                    <a:pt x="6082813" y="2248663"/>
                    <a:pt x="6082813" y="2248663"/>
                    <a:pt x="2399661" y="5927661"/>
                  </a:cubicBezTo>
                  <a:cubicBezTo>
                    <a:pt x="2399661" y="5927661"/>
                    <a:pt x="2399661" y="5927661"/>
                    <a:pt x="1664531" y="5191861"/>
                  </a:cubicBezTo>
                  <a:cubicBezTo>
                    <a:pt x="1664531" y="5191861"/>
                    <a:pt x="1664531" y="5191861"/>
                    <a:pt x="5433948" y="1426520"/>
                  </a:cubicBezTo>
                  <a:cubicBezTo>
                    <a:pt x="5493959" y="1370209"/>
                    <a:pt x="5561471" y="1325160"/>
                    <a:pt x="5640235" y="1298881"/>
                  </a:cubicBezTo>
                  <a:cubicBezTo>
                    <a:pt x="6862951" y="900949"/>
                    <a:pt x="8141927" y="454213"/>
                    <a:pt x="9345890" y="30002"/>
                  </a:cubicBezTo>
                  <a:cubicBezTo>
                    <a:pt x="9392773" y="13109"/>
                    <a:pt x="9441063" y="3489"/>
                    <a:pt x="9489353" y="791"/>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5" name="矩形 64"/>
            <p:cNvSpPr/>
            <p:nvPr/>
          </p:nvSpPr>
          <p:spPr>
            <a:xfrm>
              <a:off x="1889171" y="4701057"/>
              <a:ext cx="2550748" cy="799193"/>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持久化数据丢失的风险</a:t>
              </a:r>
            </a:p>
          </p:txBody>
        </p:sp>
      </p:grpSp>
      <p:grpSp>
        <p:nvGrpSpPr>
          <p:cNvPr id="6" name="组合 5"/>
          <p:cNvGrpSpPr/>
          <p:nvPr/>
        </p:nvGrpSpPr>
        <p:grpSpPr>
          <a:xfrm>
            <a:off x="7752081" y="1788193"/>
            <a:ext cx="3204844" cy="799193"/>
            <a:chOff x="7752081" y="1788193"/>
            <a:chExt cx="3204844" cy="799193"/>
          </a:xfrm>
        </p:grpSpPr>
        <p:sp>
          <p:nvSpPr>
            <p:cNvPr id="58" name="椭圆 57"/>
            <p:cNvSpPr/>
            <p:nvPr/>
          </p:nvSpPr>
          <p:spPr>
            <a:xfrm>
              <a:off x="10298565" y="1867223"/>
              <a:ext cx="658360" cy="658360"/>
            </a:xfrm>
            <a:prstGeom prst="ellipse">
              <a:avLst/>
            </a:prstGeom>
            <a:solidFill>
              <a:srgbClr val="F15117"/>
            </a:solidFill>
            <a:ln w="25400" cap="flat" cmpd="sng" algn="ctr">
              <a:solidFill>
                <a:schemeClr val="bg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62" name="KSO_Shape"/>
            <p:cNvSpPr/>
            <p:nvPr/>
          </p:nvSpPr>
          <p:spPr bwMode="auto">
            <a:xfrm>
              <a:off x="10477311" y="2045437"/>
              <a:ext cx="300868" cy="301932"/>
            </a:xfrm>
            <a:custGeom>
              <a:avLst/>
              <a:gdLst>
                <a:gd name="T0" fmla="*/ 1471419 w 3280"/>
                <a:gd name="T1" fmla="*/ 1620905 h 3290"/>
                <a:gd name="T2" fmla="*/ 0 w 3280"/>
                <a:gd name="T3" fmla="*/ 1620905 h 3290"/>
                <a:gd name="T4" fmla="*/ 897073 w 3280"/>
                <a:gd name="T5" fmla="*/ 5472 h 3290"/>
                <a:gd name="T6" fmla="*/ 968182 w 3280"/>
                <a:gd name="T7" fmla="*/ 5472 h 3290"/>
                <a:gd name="T8" fmla="*/ 1465949 w 3280"/>
                <a:gd name="T9" fmla="*/ 543950 h 3290"/>
                <a:gd name="T10" fmla="*/ 1473607 w 3280"/>
                <a:gd name="T11" fmla="*/ 552705 h 3290"/>
                <a:gd name="T12" fmla="*/ 1614731 w 3280"/>
                <a:gd name="T13" fmla="*/ 974622 h 3290"/>
                <a:gd name="T14" fmla="*/ 1614731 w 3280"/>
                <a:gd name="T15" fmla="*/ 1584787 h 3290"/>
                <a:gd name="T16" fmla="*/ 1148144 w 3280"/>
                <a:gd name="T17" fmla="*/ 543950 h 3290"/>
                <a:gd name="T18" fmla="*/ 1399215 w 3280"/>
                <a:gd name="T19" fmla="*/ 615637 h 3290"/>
                <a:gd name="T20" fmla="*/ 897073 w 3280"/>
                <a:gd name="T21" fmla="*/ 77160 h 3290"/>
                <a:gd name="T22" fmla="*/ 71656 w 3280"/>
                <a:gd name="T23" fmla="*/ 1549217 h 3290"/>
                <a:gd name="T24" fmla="*/ 1395933 w 3280"/>
                <a:gd name="T25" fmla="*/ 1584787 h 3290"/>
                <a:gd name="T26" fmla="*/ 394931 w 3280"/>
                <a:gd name="T27" fmla="*/ 1154115 h 3290"/>
                <a:gd name="T28" fmla="*/ 1399215 w 3280"/>
                <a:gd name="T29" fmla="*/ 615637 h 3290"/>
                <a:gd name="T30" fmla="*/ 1297474 w 3280"/>
                <a:gd name="T31" fmla="*/ 1181476 h 3290"/>
                <a:gd name="T32" fmla="*/ 1078676 w 3280"/>
                <a:gd name="T33" fmla="*/ 1147548 h 3290"/>
                <a:gd name="T34" fmla="*/ 1250979 w 3280"/>
                <a:gd name="T35" fmla="*/ 1449073 h 3290"/>
                <a:gd name="T36" fmla="*/ 1337405 w 3280"/>
                <a:gd name="T37" fmla="*/ 1304604 h 3290"/>
                <a:gd name="T38" fmla="*/ 758136 w 3280"/>
                <a:gd name="T39" fmla="*/ 1455640 h 3290"/>
                <a:gd name="T40" fmla="*/ 940286 w 3280"/>
                <a:gd name="T41" fmla="*/ 1455640 h 3290"/>
                <a:gd name="T42" fmla="*/ 944662 w 3280"/>
                <a:gd name="T43" fmla="*/ 1147548 h 3290"/>
                <a:gd name="T44" fmla="*/ 687574 w 3280"/>
                <a:gd name="T45" fmla="*/ 1455640 h 3290"/>
                <a:gd name="T46" fmla="*/ 625216 w 3280"/>
                <a:gd name="T47" fmla="*/ 1455640 h 3290"/>
                <a:gd name="T48" fmla="*/ 1619654 w 3280"/>
                <a:gd name="T49" fmla="*/ 1181476 h 3290"/>
                <a:gd name="T50" fmla="*/ 1400856 w 3280"/>
                <a:gd name="T51" fmla="*/ 1147548 h 3290"/>
                <a:gd name="T52" fmla="*/ 1572613 w 3280"/>
                <a:gd name="T53" fmla="*/ 1449073 h 3290"/>
                <a:gd name="T54" fmla="*/ 1659038 w 3280"/>
                <a:gd name="T55" fmla="*/ 1304604 h 3290"/>
                <a:gd name="T56" fmla="*/ 1546904 w 3280"/>
                <a:gd name="T57" fmla="*/ 1400917 h 3290"/>
                <a:gd name="T58" fmla="*/ 1462667 w 3280"/>
                <a:gd name="T59" fmla="*/ 1199535 h 3290"/>
                <a:gd name="T60" fmla="*/ 1570972 w 3280"/>
                <a:gd name="T61" fmla="*/ 1217046 h 3290"/>
                <a:gd name="T62" fmla="*/ 1588476 w 3280"/>
                <a:gd name="T63" fmla="*/ 1358233 h 3290"/>
                <a:gd name="T64" fmla="*/ 1225270 w 3280"/>
                <a:gd name="T65" fmla="*/ 1400917 h 3290"/>
                <a:gd name="T66" fmla="*/ 1141033 w 3280"/>
                <a:gd name="T67" fmla="*/ 1199535 h 3290"/>
                <a:gd name="T68" fmla="*/ 1248791 w 3280"/>
                <a:gd name="T69" fmla="*/ 1217046 h 3290"/>
                <a:gd name="T70" fmla="*/ 1266842 w 3280"/>
                <a:gd name="T71" fmla="*/ 1358233 h 3290"/>
                <a:gd name="T72" fmla="*/ 753760 w 3280"/>
                <a:gd name="T73" fmla="*/ 757918 h 3290"/>
                <a:gd name="T74" fmla="*/ 503236 w 3280"/>
                <a:gd name="T75" fmla="*/ 757918 h 3290"/>
                <a:gd name="T76" fmla="*/ 753760 w 3280"/>
                <a:gd name="T77" fmla="*/ 652302 h 3290"/>
                <a:gd name="T78" fmla="*/ 503236 w 3280"/>
                <a:gd name="T79" fmla="*/ 398933 h 3290"/>
                <a:gd name="T80" fmla="*/ 503236 w 3280"/>
                <a:gd name="T81" fmla="*/ 472809 h 3290"/>
                <a:gd name="T82" fmla="*/ 753760 w 3280"/>
                <a:gd name="T83" fmla="*/ 220535 h 3290"/>
                <a:gd name="T84" fmla="*/ 503236 w 3280"/>
                <a:gd name="T85" fmla="*/ 220535 h 3290"/>
                <a:gd name="T86" fmla="*/ 431033 w 3280"/>
                <a:gd name="T87" fmla="*/ 831794 h 3290"/>
                <a:gd name="T88" fmla="*/ 144407 w 3280"/>
                <a:gd name="T89" fmla="*/ 579520 h 3290"/>
                <a:gd name="T90" fmla="*/ 144407 w 3280"/>
                <a:gd name="T91" fmla="*/ 652302 h 3290"/>
                <a:gd name="T92" fmla="*/ 430486 w 3280"/>
                <a:gd name="T93" fmla="*/ 220535 h 3290"/>
                <a:gd name="T94" fmla="*/ 143313 w 3280"/>
                <a:gd name="T95" fmla="*/ 220535 h 329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280" h="3290">
                  <a:moveTo>
                    <a:pt x="2952" y="2896"/>
                  </a:moveTo>
                  <a:cubicBezTo>
                    <a:pt x="2690" y="2896"/>
                    <a:pt x="2690" y="2896"/>
                    <a:pt x="2690" y="2896"/>
                  </a:cubicBezTo>
                  <a:cubicBezTo>
                    <a:pt x="2690" y="2962"/>
                    <a:pt x="2690" y="2962"/>
                    <a:pt x="2690" y="2962"/>
                  </a:cubicBezTo>
                  <a:cubicBezTo>
                    <a:pt x="2690" y="3143"/>
                    <a:pt x="2543" y="3290"/>
                    <a:pt x="2362" y="3290"/>
                  </a:cubicBezTo>
                  <a:cubicBezTo>
                    <a:pt x="328" y="3290"/>
                    <a:pt x="328" y="3290"/>
                    <a:pt x="328" y="3290"/>
                  </a:cubicBezTo>
                  <a:cubicBezTo>
                    <a:pt x="147" y="3290"/>
                    <a:pt x="0" y="3143"/>
                    <a:pt x="0" y="2962"/>
                  </a:cubicBezTo>
                  <a:cubicBezTo>
                    <a:pt x="0" y="338"/>
                    <a:pt x="0" y="338"/>
                    <a:pt x="0" y="338"/>
                  </a:cubicBezTo>
                  <a:cubicBezTo>
                    <a:pt x="0" y="157"/>
                    <a:pt x="147" y="10"/>
                    <a:pt x="328" y="10"/>
                  </a:cubicBezTo>
                  <a:cubicBezTo>
                    <a:pt x="1640" y="10"/>
                    <a:pt x="1640" y="10"/>
                    <a:pt x="1640" y="10"/>
                  </a:cubicBezTo>
                  <a:cubicBezTo>
                    <a:pt x="1761" y="10"/>
                    <a:pt x="1761" y="10"/>
                    <a:pt x="1761" y="10"/>
                  </a:cubicBezTo>
                  <a:cubicBezTo>
                    <a:pt x="1761" y="0"/>
                    <a:pt x="1761" y="0"/>
                    <a:pt x="1761" y="0"/>
                  </a:cubicBezTo>
                  <a:cubicBezTo>
                    <a:pt x="1770" y="10"/>
                    <a:pt x="1770" y="10"/>
                    <a:pt x="1770" y="10"/>
                  </a:cubicBezTo>
                  <a:cubicBezTo>
                    <a:pt x="1771" y="10"/>
                    <a:pt x="1771" y="10"/>
                    <a:pt x="1771" y="10"/>
                  </a:cubicBezTo>
                  <a:cubicBezTo>
                    <a:pt x="1771" y="11"/>
                    <a:pt x="1771" y="11"/>
                    <a:pt x="1771" y="11"/>
                  </a:cubicBezTo>
                  <a:cubicBezTo>
                    <a:pt x="2680" y="994"/>
                    <a:pt x="2680" y="994"/>
                    <a:pt x="2680" y="994"/>
                  </a:cubicBezTo>
                  <a:cubicBezTo>
                    <a:pt x="2690" y="994"/>
                    <a:pt x="2690" y="994"/>
                    <a:pt x="2690" y="994"/>
                  </a:cubicBezTo>
                  <a:cubicBezTo>
                    <a:pt x="2690" y="1005"/>
                    <a:pt x="2690" y="1005"/>
                    <a:pt x="2690" y="1005"/>
                  </a:cubicBezTo>
                  <a:cubicBezTo>
                    <a:pt x="2694" y="1010"/>
                    <a:pt x="2694" y="1010"/>
                    <a:pt x="2694" y="1010"/>
                  </a:cubicBezTo>
                  <a:cubicBezTo>
                    <a:pt x="2690" y="1010"/>
                    <a:pt x="2690" y="1010"/>
                    <a:pt x="2690" y="1010"/>
                  </a:cubicBezTo>
                  <a:cubicBezTo>
                    <a:pt x="2690" y="1781"/>
                    <a:pt x="2690" y="1781"/>
                    <a:pt x="2690" y="1781"/>
                  </a:cubicBezTo>
                  <a:cubicBezTo>
                    <a:pt x="2952" y="1781"/>
                    <a:pt x="2952" y="1781"/>
                    <a:pt x="2952" y="1781"/>
                  </a:cubicBezTo>
                  <a:cubicBezTo>
                    <a:pt x="3133" y="1781"/>
                    <a:pt x="3280" y="1928"/>
                    <a:pt x="3280" y="2109"/>
                  </a:cubicBezTo>
                  <a:cubicBezTo>
                    <a:pt x="3280" y="2568"/>
                    <a:pt x="3280" y="2568"/>
                    <a:pt x="3280" y="2568"/>
                  </a:cubicBezTo>
                  <a:cubicBezTo>
                    <a:pt x="3280" y="2749"/>
                    <a:pt x="3133" y="2896"/>
                    <a:pt x="2952" y="2896"/>
                  </a:cubicBezTo>
                  <a:close/>
                  <a:moveTo>
                    <a:pt x="1771" y="246"/>
                  </a:moveTo>
                  <a:cubicBezTo>
                    <a:pt x="1771" y="666"/>
                    <a:pt x="1771" y="666"/>
                    <a:pt x="1771" y="666"/>
                  </a:cubicBezTo>
                  <a:cubicBezTo>
                    <a:pt x="1771" y="847"/>
                    <a:pt x="1918" y="994"/>
                    <a:pt x="2099" y="994"/>
                  </a:cubicBezTo>
                  <a:cubicBezTo>
                    <a:pt x="2477" y="994"/>
                    <a:pt x="2477" y="994"/>
                    <a:pt x="2477" y="994"/>
                  </a:cubicBezTo>
                  <a:lnTo>
                    <a:pt x="1771" y="246"/>
                  </a:lnTo>
                  <a:close/>
                  <a:moveTo>
                    <a:pt x="2558" y="1125"/>
                  </a:moveTo>
                  <a:cubicBezTo>
                    <a:pt x="1968" y="1125"/>
                    <a:pt x="1968" y="1125"/>
                    <a:pt x="1968" y="1125"/>
                  </a:cubicBezTo>
                  <a:cubicBezTo>
                    <a:pt x="1787" y="1125"/>
                    <a:pt x="1640" y="978"/>
                    <a:pt x="1640" y="797"/>
                  </a:cubicBezTo>
                  <a:cubicBezTo>
                    <a:pt x="1640" y="141"/>
                    <a:pt x="1640" y="141"/>
                    <a:pt x="1640" y="141"/>
                  </a:cubicBezTo>
                  <a:cubicBezTo>
                    <a:pt x="459" y="141"/>
                    <a:pt x="459" y="141"/>
                    <a:pt x="459" y="141"/>
                  </a:cubicBezTo>
                  <a:cubicBezTo>
                    <a:pt x="278" y="141"/>
                    <a:pt x="131" y="288"/>
                    <a:pt x="131" y="469"/>
                  </a:cubicBezTo>
                  <a:cubicBezTo>
                    <a:pt x="131" y="2831"/>
                    <a:pt x="131" y="2831"/>
                    <a:pt x="131" y="2831"/>
                  </a:cubicBezTo>
                  <a:cubicBezTo>
                    <a:pt x="131" y="3012"/>
                    <a:pt x="278" y="3159"/>
                    <a:pt x="459" y="3159"/>
                  </a:cubicBezTo>
                  <a:cubicBezTo>
                    <a:pt x="2230" y="3159"/>
                    <a:pt x="2230" y="3159"/>
                    <a:pt x="2230" y="3159"/>
                  </a:cubicBezTo>
                  <a:cubicBezTo>
                    <a:pt x="2389" y="3159"/>
                    <a:pt x="2521" y="3046"/>
                    <a:pt x="2552" y="2896"/>
                  </a:cubicBezTo>
                  <a:cubicBezTo>
                    <a:pt x="1050" y="2896"/>
                    <a:pt x="1050" y="2896"/>
                    <a:pt x="1050" y="2896"/>
                  </a:cubicBezTo>
                  <a:cubicBezTo>
                    <a:pt x="869" y="2896"/>
                    <a:pt x="722" y="2749"/>
                    <a:pt x="722" y="2568"/>
                  </a:cubicBezTo>
                  <a:cubicBezTo>
                    <a:pt x="722" y="2109"/>
                    <a:pt x="722" y="2109"/>
                    <a:pt x="722" y="2109"/>
                  </a:cubicBezTo>
                  <a:cubicBezTo>
                    <a:pt x="722" y="1928"/>
                    <a:pt x="869" y="1781"/>
                    <a:pt x="1050" y="1781"/>
                  </a:cubicBezTo>
                  <a:cubicBezTo>
                    <a:pt x="2558" y="1781"/>
                    <a:pt x="2558" y="1781"/>
                    <a:pt x="2558" y="1781"/>
                  </a:cubicBezTo>
                  <a:lnTo>
                    <a:pt x="2558" y="1125"/>
                  </a:lnTo>
                  <a:close/>
                  <a:moveTo>
                    <a:pt x="2445" y="2384"/>
                  </a:moveTo>
                  <a:cubicBezTo>
                    <a:pt x="2445" y="2331"/>
                    <a:pt x="2439" y="2287"/>
                    <a:pt x="2426" y="2251"/>
                  </a:cubicBezTo>
                  <a:cubicBezTo>
                    <a:pt x="2414" y="2215"/>
                    <a:pt x="2396" y="2184"/>
                    <a:pt x="2372" y="2159"/>
                  </a:cubicBezTo>
                  <a:cubicBezTo>
                    <a:pt x="2349" y="2134"/>
                    <a:pt x="2321" y="2117"/>
                    <a:pt x="2288" y="2107"/>
                  </a:cubicBezTo>
                  <a:cubicBezTo>
                    <a:pt x="2263" y="2100"/>
                    <a:pt x="2227" y="2097"/>
                    <a:pt x="2180" y="2097"/>
                  </a:cubicBezTo>
                  <a:cubicBezTo>
                    <a:pt x="1972" y="2097"/>
                    <a:pt x="1972" y="2097"/>
                    <a:pt x="1972" y="2097"/>
                  </a:cubicBezTo>
                  <a:cubicBezTo>
                    <a:pt x="1972" y="2660"/>
                    <a:pt x="1972" y="2660"/>
                    <a:pt x="1972" y="2660"/>
                  </a:cubicBezTo>
                  <a:cubicBezTo>
                    <a:pt x="2186" y="2660"/>
                    <a:pt x="2186" y="2660"/>
                    <a:pt x="2186" y="2660"/>
                  </a:cubicBezTo>
                  <a:cubicBezTo>
                    <a:pt x="2228" y="2660"/>
                    <a:pt x="2262" y="2656"/>
                    <a:pt x="2287" y="2648"/>
                  </a:cubicBezTo>
                  <a:cubicBezTo>
                    <a:pt x="2321" y="2637"/>
                    <a:pt x="2347" y="2622"/>
                    <a:pt x="2367" y="2603"/>
                  </a:cubicBezTo>
                  <a:cubicBezTo>
                    <a:pt x="2393" y="2578"/>
                    <a:pt x="2413" y="2545"/>
                    <a:pt x="2427" y="2504"/>
                  </a:cubicBezTo>
                  <a:cubicBezTo>
                    <a:pt x="2439" y="2470"/>
                    <a:pt x="2445" y="2430"/>
                    <a:pt x="2445" y="2384"/>
                  </a:cubicBezTo>
                  <a:close/>
                  <a:moveTo>
                    <a:pt x="1497" y="2097"/>
                  </a:moveTo>
                  <a:cubicBezTo>
                    <a:pt x="1386" y="2097"/>
                    <a:pt x="1386" y="2097"/>
                    <a:pt x="1386" y="2097"/>
                  </a:cubicBezTo>
                  <a:cubicBezTo>
                    <a:pt x="1386" y="2660"/>
                    <a:pt x="1386" y="2660"/>
                    <a:pt x="1386" y="2660"/>
                  </a:cubicBezTo>
                  <a:cubicBezTo>
                    <a:pt x="1491" y="2660"/>
                    <a:pt x="1491" y="2660"/>
                    <a:pt x="1491" y="2660"/>
                  </a:cubicBezTo>
                  <a:cubicBezTo>
                    <a:pt x="1491" y="2293"/>
                    <a:pt x="1491" y="2293"/>
                    <a:pt x="1491" y="2293"/>
                  </a:cubicBezTo>
                  <a:cubicBezTo>
                    <a:pt x="1719" y="2660"/>
                    <a:pt x="1719" y="2660"/>
                    <a:pt x="1719" y="2660"/>
                  </a:cubicBezTo>
                  <a:cubicBezTo>
                    <a:pt x="1833" y="2660"/>
                    <a:pt x="1833" y="2660"/>
                    <a:pt x="1833" y="2660"/>
                  </a:cubicBezTo>
                  <a:cubicBezTo>
                    <a:pt x="1833" y="2097"/>
                    <a:pt x="1833" y="2097"/>
                    <a:pt x="1833" y="2097"/>
                  </a:cubicBezTo>
                  <a:cubicBezTo>
                    <a:pt x="1727" y="2097"/>
                    <a:pt x="1727" y="2097"/>
                    <a:pt x="1727" y="2097"/>
                  </a:cubicBezTo>
                  <a:cubicBezTo>
                    <a:pt x="1727" y="2473"/>
                    <a:pt x="1727" y="2473"/>
                    <a:pt x="1727" y="2473"/>
                  </a:cubicBezTo>
                  <a:lnTo>
                    <a:pt x="1497" y="2097"/>
                  </a:lnTo>
                  <a:close/>
                  <a:moveTo>
                    <a:pt x="1257" y="2660"/>
                  </a:moveTo>
                  <a:cubicBezTo>
                    <a:pt x="1257" y="2097"/>
                    <a:pt x="1257" y="2097"/>
                    <a:pt x="1257" y="2097"/>
                  </a:cubicBezTo>
                  <a:cubicBezTo>
                    <a:pt x="1143" y="2097"/>
                    <a:pt x="1143" y="2097"/>
                    <a:pt x="1143" y="2097"/>
                  </a:cubicBezTo>
                  <a:cubicBezTo>
                    <a:pt x="1143" y="2660"/>
                    <a:pt x="1143" y="2660"/>
                    <a:pt x="1143" y="2660"/>
                  </a:cubicBezTo>
                  <a:lnTo>
                    <a:pt x="1257" y="2660"/>
                  </a:lnTo>
                  <a:close/>
                  <a:moveTo>
                    <a:pt x="3015" y="2251"/>
                  </a:moveTo>
                  <a:cubicBezTo>
                    <a:pt x="3002" y="2215"/>
                    <a:pt x="2984" y="2184"/>
                    <a:pt x="2961" y="2159"/>
                  </a:cubicBezTo>
                  <a:cubicBezTo>
                    <a:pt x="2937" y="2134"/>
                    <a:pt x="2909" y="2117"/>
                    <a:pt x="2876" y="2107"/>
                  </a:cubicBezTo>
                  <a:cubicBezTo>
                    <a:pt x="2851" y="2100"/>
                    <a:pt x="2815" y="2097"/>
                    <a:pt x="2768" y="2097"/>
                  </a:cubicBezTo>
                  <a:cubicBezTo>
                    <a:pt x="2561" y="2097"/>
                    <a:pt x="2561" y="2097"/>
                    <a:pt x="2561" y="2097"/>
                  </a:cubicBezTo>
                  <a:cubicBezTo>
                    <a:pt x="2561" y="2660"/>
                    <a:pt x="2561" y="2660"/>
                    <a:pt x="2561" y="2660"/>
                  </a:cubicBezTo>
                  <a:cubicBezTo>
                    <a:pt x="2775" y="2660"/>
                    <a:pt x="2775" y="2660"/>
                    <a:pt x="2775" y="2660"/>
                  </a:cubicBezTo>
                  <a:cubicBezTo>
                    <a:pt x="2817" y="2660"/>
                    <a:pt x="2850" y="2656"/>
                    <a:pt x="2875" y="2648"/>
                  </a:cubicBezTo>
                  <a:cubicBezTo>
                    <a:pt x="2909" y="2637"/>
                    <a:pt x="2936" y="2622"/>
                    <a:pt x="2955" y="2603"/>
                  </a:cubicBezTo>
                  <a:cubicBezTo>
                    <a:pt x="2981" y="2578"/>
                    <a:pt x="3002" y="2545"/>
                    <a:pt x="3016" y="2504"/>
                  </a:cubicBezTo>
                  <a:cubicBezTo>
                    <a:pt x="3027" y="2470"/>
                    <a:pt x="3033" y="2430"/>
                    <a:pt x="3033" y="2384"/>
                  </a:cubicBezTo>
                  <a:cubicBezTo>
                    <a:pt x="3033" y="2331"/>
                    <a:pt x="3027" y="2287"/>
                    <a:pt x="3015" y="2251"/>
                  </a:cubicBezTo>
                  <a:close/>
                  <a:moveTo>
                    <a:pt x="2874" y="2536"/>
                  </a:moveTo>
                  <a:cubicBezTo>
                    <a:pt x="2862" y="2547"/>
                    <a:pt x="2847" y="2555"/>
                    <a:pt x="2828" y="2560"/>
                  </a:cubicBezTo>
                  <a:cubicBezTo>
                    <a:pt x="2814" y="2563"/>
                    <a:pt x="2791" y="2565"/>
                    <a:pt x="2759" y="2565"/>
                  </a:cubicBezTo>
                  <a:cubicBezTo>
                    <a:pt x="2674" y="2565"/>
                    <a:pt x="2674" y="2565"/>
                    <a:pt x="2674" y="2565"/>
                  </a:cubicBezTo>
                  <a:cubicBezTo>
                    <a:pt x="2674" y="2192"/>
                    <a:pt x="2674" y="2192"/>
                    <a:pt x="2674" y="2192"/>
                  </a:cubicBezTo>
                  <a:cubicBezTo>
                    <a:pt x="2725" y="2192"/>
                    <a:pt x="2725" y="2192"/>
                    <a:pt x="2725" y="2192"/>
                  </a:cubicBezTo>
                  <a:cubicBezTo>
                    <a:pt x="2772" y="2192"/>
                    <a:pt x="2803" y="2194"/>
                    <a:pt x="2819" y="2197"/>
                  </a:cubicBezTo>
                  <a:cubicBezTo>
                    <a:pt x="2840" y="2202"/>
                    <a:pt x="2858" y="2211"/>
                    <a:pt x="2872" y="2224"/>
                  </a:cubicBezTo>
                  <a:cubicBezTo>
                    <a:pt x="2885" y="2237"/>
                    <a:pt x="2896" y="2255"/>
                    <a:pt x="2904" y="2278"/>
                  </a:cubicBezTo>
                  <a:cubicBezTo>
                    <a:pt x="2912" y="2302"/>
                    <a:pt x="2915" y="2335"/>
                    <a:pt x="2915" y="2379"/>
                  </a:cubicBezTo>
                  <a:cubicBezTo>
                    <a:pt x="2915" y="2422"/>
                    <a:pt x="2912" y="2457"/>
                    <a:pt x="2904" y="2482"/>
                  </a:cubicBezTo>
                  <a:cubicBezTo>
                    <a:pt x="2896" y="2507"/>
                    <a:pt x="2886" y="2525"/>
                    <a:pt x="2874" y="2536"/>
                  </a:cubicBezTo>
                  <a:close/>
                  <a:moveTo>
                    <a:pt x="2286" y="2536"/>
                  </a:moveTo>
                  <a:cubicBezTo>
                    <a:pt x="2274" y="2547"/>
                    <a:pt x="2258" y="2555"/>
                    <a:pt x="2240" y="2560"/>
                  </a:cubicBezTo>
                  <a:cubicBezTo>
                    <a:pt x="2226" y="2563"/>
                    <a:pt x="2203" y="2565"/>
                    <a:pt x="2171" y="2565"/>
                  </a:cubicBezTo>
                  <a:cubicBezTo>
                    <a:pt x="2086" y="2565"/>
                    <a:pt x="2086" y="2565"/>
                    <a:pt x="2086" y="2565"/>
                  </a:cubicBezTo>
                  <a:cubicBezTo>
                    <a:pt x="2086" y="2192"/>
                    <a:pt x="2086" y="2192"/>
                    <a:pt x="2086" y="2192"/>
                  </a:cubicBezTo>
                  <a:cubicBezTo>
                    <a:pt x="2137" y="2192"/>
                    <a:pt x="2137" y="2192"/>
                    <a:pt x="2137" y="2192"/>
                  </a:cubicBezTo>
                  <a:cubicBezTo>
                    <a:pt x="2184" y="2192"/>
                    <a:pt x="2215" y="2194"/>
                    <a:pt x="2231" y="2197"/>
                  </a:cubicBezTo>
                  <a:cubicBezTo>
                    <a:pt x="2252" y="2202"/>
                    <a:pt x="2270" y="2211"/>
                    <a:pt x="2283" y="2224"/>
                  </a:cubicBezTo>
                  <a:cubicBezTo>
                    <a:pt x="2297" y="2237"/>
                    <a:pt x="2308" y="2255"/>
                    <a:pt x="2316" y="2278"/>
                  </a:cubicBezTo>
                  <a:cubicBezTo>
                    <a:pt x="2323" y="2302"/>
                    <a:pt x="2327" y="2335"/>
                    <a:pt x="2327" y="2379"/>
                  </a:cubicBezTo>
                  <a:cubicBezTo>
                    <a:pt x="2327" y="2422"/>
                    <a:pt x="2323" y="2457"/>
                    <a:pt x="2316" y="2482"/>
                  </a:cubicBezTo>
                  <a:cubicBezTo>
                    <a:pt x="2308" y="2507"/>
                    <a:pt x="2298" y="2525"/>
                    <a:pt x="2286" y="2536"/>
                  </a:cubicBezTo>
                  <a:close/>
                  <a:moveTo>
                    <a:pt x="920" y="1385"/>
                  </a:moveTo>
                  <a:cubicBezTo>
                    <a:pt x="1378" y="1385"/>
                    <a:pt x="1378" y="1385"/>
                    <a:pt x="1378" y="1385"/>
                  </a:cubicBezTo>
                  <a:cubicBezTo>
                    <a:pt x="1378" y="1520"/>
                    <a:pt x="1378" y="1520"/>
                    <a:pt x="1378" y="1520"/>
                  </a:cubicBezTo>
                  <a:cubicBezTo>
                    <a:pt x="920" y="1520"/>
                    <a:pt x="920" y="1520"/>
                    <a:pt x="920" y="1520"/>
                  </a:cubicBezTo>
                  <a:lnTo>
                    <a:pt x="920" y="1385"/>
                  </a:lnTo>
                  <a:close/>
                  <a:moveTo>
                    <a:pt x="920" y="1059"/>
                  </a:moveTo>
                  <a:cubicBezTo>
                    <a:pt x="1378" y="1059"/>
                    <a:pt x="1378" y="1059"/>
                    <a:pt x="1378" y="1059"/>
                  </a:cubicBezTo>
                  <a:cubicBezTo>
                    <a:pt x="1378" y="1192"/>
                    <a:pt x="1378" y="1192"/>
                    <a:pt x="1378" y="1192"/>
                  </a:cubicBezTo>
                  <a:cubicBezTo>
                    <a:pt x="920" y="1192"/>
                    <a:pt x="920" y="1192"/>
                    <a:pt x="920" y="1192"/>
                  </a:cubicBezTo>
                  <a:lnTo>
                    <a:pt x="920" y="1059"/>
                  </a:lnTo>
                  <a:close/>
                  <a:moveTo>
                    <a:pt x="920" y="729"/>
                  </a:moveTo>
                  <a:cubicBezTo>
                    <a:pt x="1378" y="729"/>
                    <a:pt x="1378" y="729"/>
                    <a:pt x="1378" y="729"/>
                  </a:cubicBezTo>
                  <a:cubicBezTo>
                    <a:pt x="1378" y="864"/>
                    <a:pt x="1378" y="864"/>
                    <a:pt x="1378" y="864"/>
                  </a:cubicBezTo>
                  <a:cubicBezTo>
                    <a:pt x="920" y="864"/>
                    <a:pt x="920" y="864"/>
                    <a:pt x="920" y="864"/>
                  </a:cubicBezTo>
                  <a:lnTo>
                    <a:pt x="920" y="729"/>
                  </a:lnTo>
                  <a:close/>
                  <a:moveTo>
                    <a:pt x="920" y="403"/>
                  </a:moveTo>
                  <a:cubicBezTo>
                    <a:pt x="1378" y="403"/>
                    <a:pt x="1378" y="403"/>
                    <a:pt x="1378" y="403"/>
                  </a:cubicBezTo>
                  <a:cubicBezTo>
                    <a:pt x="1378" y="536"/>
                    <a:pt x="1378" y="536"/>
                    <a:pt x="1378" y="536"/>
                  </a:cubicBezTo>
                  <a:cubicBezTo>
                    <a:pt x="920" y="536"/>
                    <a:pt x="920" y="536"/>
                    <a:pt x="920" y="536"/>
                  </a:cubicBezTo>
                  <a:lnTo>
                    <a:pt x="920" y="403"/>
                  </a:lnTo>
                  <a:close/>
                  <a:moveTo>
                    <a:pt x="264" y="1385"/>
                  </a:moveTo>
                  <a:cubicBezTo>
                    <a:pt x="788" y="1385"/>
                    <a:pt x="788" y="1385"/>
                    <a:pt x="788" y="1385"/>
                  </a:cubicBezTo>
                  <a:cubicBezTo>
                    <a:pt x="788" y="1520"/>
                    <a:pt x="788" y="1520"/>
                    <a:pt x="788" y="1520"/>
                  </a:cubicBezTo>
                  <a:cubicBezTo>
                    <a:pt x="264" y="1520"/>
                    <a:pt x="264" y="1520"/>
                    <a:pt x="264" y="1520"/>
                  </a:cubicBezTo>
                  <a:lnTo>
                    <a:pt x="264" y="1385"/>
                  </a:lnTo>
                  <a:close/>
                  <a:moveTo>
                    <a:pt x="264" y="1059"/>
                  </a:moveTo>
                  <a:cubicBezTo>
                    <a:pt x="788" y="1059"/>
                    <a:pt x="788" y="1059"/>
                    <a:pt x="788" y="1059"/>
                  </a:cubicBezTo>
                  <a:cubicBezTo>
                    <a:pt x="788" y="1192"/>
                    <a:pt x="788" y="1192"/>
                    <a:pt x="788" y="1192"/>
                  </a:cubicBezTo>
                  <a:cubicBezTo>
                    <a:pt x="264" y="1192"/>
                    <a:pt x="264" y="1192"/>
                    <a:pt x="264" y="1192"/>
                  </a:cubicBezTo>
                  <a:lnTo>
                    <a:pt x="264" y="1059"/>
                  </a:lnTo>
                  <a:close/>
                  <a:moveTo>
                    <a:pt x="262" y="403"/>
                  </a:moveTo>
                  <a:cubicBezTo>
                    <a:pt x="787" y="403"/>
                    <a:pt x="787" y="403"/>
                    <a:pt x="787" y="403"/>
                  </a:cubicBezTo>
                  <a:cubicBezTo>
                    <a:pt x="787" y="864"/>
                    <a:pt x="787" y="864"/>
                    <a:pt x="787" y="864"/>
                  </a:cubicBezTo>
                  <a:cubicBezTo>
                    <a:pt x="262" y="864"/>
                    <a:pt x="262" y="864"/>
                    <a:pt x="262" y="864"/>
                  </a:cubicBezTo>
                  <a:lnTo>
                    <a:pt x="262" y="403"/>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6" name="矩形 65"/>
            <p:cNvSpPr/>
            <p:nvPr/>
          </p:nvSpPr>
          <p:spPr>
            <a:xfrm>
              <a:off x="7752081" y="1788193"/>
              <a:ext cx="2535198" cy="799193"/>
            </a:xfrm>
            <a:prstGeom prst="rect">
              <a:avLst/>
            </a:prstGeom>
          </p:spPr>
          <p:txBody>
            <a:bodyPr wrap="square">
              <a:spAutoFit/>
            </a:bodyPr>
            <a:lstStyle/>
            <a:p>
              <a:pPr algn="r">
                <a:lnSpc>
                  <a:spcPct val="120000"/>
                </a:lnSpc>
              </a:pPr>
              <a:r>
                <a:rPr lang="zh-CN" altLang="en-US" sz="2000" dirty="0">
                  <a:solidFill>
                    <a:schemeClr val="tx1">
                      <a:lumMod val="85000"/>
                      <a:lumOff val="15000"/>
                    </a:schemeClr>
                  </a:solidFill>
                </a:rPr>
                <a:t>没有审计日志的风险</a:t>
              </a:r>
              <a:endParaRPr lang="en-US" altLang="zh-CN" sz="2000" dirty="0">
                <a:solidFill>
                  <a:schemeClr val="tx1">
                    <a:lumMod val="85000"/>
                    <a:lumOff val="15000"/>
                  </a:schemeClr>
                </a:solidFill>
              </a:endParaRPr>
            </a:p>
            <a:p>
              <a:pPr algn="r">
                <a:lnSpc>
                  <a:spcPct val="120000"/>
                </a:lnSpc>
              </a:pPr>
              <a:r>
                <a:rPr lang="zh-CN" altLang="en-US" sz="2000" dirty="0">
                  <a:solidFill>
                    <a:schemeClr val="tx1">
                      <a:lumMod val="85000"/>
                      <a:lumOff val="15000"/>
                    </a:schemeClr>
                  </a:solidFill>
                </a:rPr>
                <a:t>日志丢失的风险</a:t>
              </a:r>
            </a:p>
          </p:txBody>
        </p:sp>
      </p:grpSp>
      <p:grpSp>
        <p:nvGrpSpPr>
          <p:cNvPr id="8" name="组合 7"/>
          <p:cNvGrpSpPr/>
          <p:nvPr/>
        </p:nvGrpSpPr>
        <p:grpSpPr>
          <a:xfrm>
            <a:off x="7752081" y="4701057"/>
            <a:ext cx="3204844" cy="796892"/>
            <a:chOff x="7752081" y="4701057"/>
            <a:chExt cx="3204844" cy="796892"/>
          </a:xfrm>
        </p:grpSpPr>
        <p:sp>
          <p:nvSpPr>
            <p:cNvPr id="59" name="椭圆 58"/>
            <p:cNvSpPr/>
            <p:nvPr/>
          </p:nvSpPr>
          <p:spPr>
            <a:xfrm>
              <a:off x="10298565" y="4839589"/>
              <a:ext cx="658360" cy="658360"/>
            </a:xfrm>
            <a:prstGeom prst="ellipse">
              <a:avLst/>
            </a:prstGeom>
            <a:solidFill>
              <a:srgbClr val="F15117">
                <a:alpha val="80000"/>
              </a:srgbClr>
            </a:solidFill>
            <a:ln w="25400" cap="flat" cmpd="sng" algn="ctr">
              <a:solidFill>
                <a:schemeClr val="bg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63" name="KSO_Shape"/>
            <p:cNvSpPr/>
            <p:nvPr/>
          </p:nvSpPr>
          <p:spPr bwMode="auto">
            <a:xfrm>
              <a:off x="10441591" y="5019235"/>
              <a:ext cx="372307" cy="299707"/>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7" name="矩形 66"/>
            <p:cNvSpPr/>
            <p:nvPr/>
          </p:nvSpPr>
          <p:spPr>
            <a:xfrm>
              <a:off x="7752081" y="4701057"/>
              <a:ext cx="2535198" cy="429861"/>
            </a:xfrm>
            <a:prstGeom prst="rect">
              <a:avLst/>
            </a:prstGeom>
          </p:spPr>
          <p:txBody>
            <a:bodyPr wrap="square">
              <a:spAutoFit/>
            </a:bodyPr>
            <a:lstStyle/>
            <a:p>
              <a:pPr algn="r">
                <a:lnSpc>
                  <a:spcPct val="120000"/>
                </a:lnSpc>
              </a:pPr>
              <a:r>
                <a:rPr lang="zh-CN" altLang="en-US" sz="2000" dirty="0">
                  <a:solidFill>
                    <a:schemeClr val="tx1">
                      <a:lumMod val="85000"/>
                      <a:lumOff val="15000"/>
                    </a:schemeClr>
                  </a:solidFill>
                </a:rPr>
                <a:t>缓存不一致的风险</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500" fill="hold"/>
                                        <p:tgtEl>
                                          <p:spTgt spid="39"/>
                                        </p:tgtEl>
                                        <p:attrNameLst>
                                          <p:attrName>ppt_w</p:attrName>
                                        </p:attrNameLst>
                                      </p:cBhvr>
                                      <p:tavLst>
                                        <p:tav tm="0">
                                          <p:val>
                                            <p:fltVal val="0"/>
                                          </p:val>
                                        </p:tav>
                                        <p:tav tm="100000">
                                          <p:val>
                                            <p:strVal val="#ppt_w"/>
                                          </p:val>
                                        </p:tav>
                                      </p:tavLst>
                                    </p:anim>
                                    <p:anim calcmode="lin" valueType="num">
                                      <p:cBhvr>
                                        <p:cTn id="43" dur="500" fill="hold"/>
                                        <p:tgtEl>
                                          <p:spTgt spid="39"/>
                                        </p:tgtEl>
                                        <p:attrNameLst>
                                          <p:attrName>ppt_h</p:attrName>
                                        </p:attrNameLst>
                                      </p:cBhvr>
                                      <p:tavLst>
                                        <p:tav tm="0">
                                          <p:val>
                                            <p:fltVal val="0"/>
                                          </p:val>
                                        </p:tav>
                                        <p:tav tm="100000">
                                          <p:val>
                                            <p:strVal val="#ppt_h"/>
                                          </p:val>
                                        </p:tav>
                                      </p:tavLst>
                                    </p:anim>
                                    <p:animEffect transition="in" filter="fade">
                                      <p:cBhvr>
                                        <p:cTn id="44" dur="500"/>
                                        <p:tgtEl>
                                          <p:spTgt spid="3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500"/>
                            </p:stCondLst>
                            <p:childTnLst>
                              <p:par>
                                <p:cTn id="51" presetID="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0-#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ntr" presetSubtype="2"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1+#ppt_w/2"/>
                                          </p:val>
                                        </p:tav>
                                        <p:tav tm="100000">
                                          <p:val>
                                            <p:strVal val="#ppt_x"/>
                                          </p:val>
                                        </p:tav>
                                      </p:tavLst>
                                    </p:anim>
                                    <p:anim calcmode="lin" valueType="num">
                                      <p:cBhvr additive="base">
                                        <p:cTn id="59" dur="500" fill="hold"/>
                                        <p:tgtEl>
                                          <p:spTgt spid="6"/>
                                        </p:tgtEl>
                                        <p:attrNameLst>
                                          <p:attrName>ppt_y</p:attrName>
                                        </p:attrNameLst>
                                      </p:cBhvr>
                                      <p:tavLst>
                                        <p:tav tm="0">
                                          <p:val>
                                            <p:strVal val="#ppt_y"/>
                                          </p:val>
                                        </p:tav>
                                        <p:tav tm="100000">
                                          <p:val>
                                            <p:strVal val="#ppt_y"/>
                                          </p:val>
                                        </p:tav>
                                      </p:tavLst>
                                    </p:anim>
                                  </p:childTnLst>
                                </p:cTn>
                              </p:par>
                            </p:childTnLst>
                          </p:cTn>
                        </p:par>
                        <p:par>
                          <p:cTn id="60" fill="hold">
                            <p:stCondLst>
                              <p:cond delay="1500"/>
                            </p:stCondLst>
                            <p:childTnLst>
                              <p:par>
                                <p:cTn id="61" presetID="2" presetClass="entr" presetSubtype="8"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0-#ppt_w/2"/>
                                          </p:val>
                                        </p:tav>
                                        <p:tav tm="100000">
                                          <p:val>
                                            <p:strVal val="#ppt_x"/>
                                          </p:val>
                                        </p:tav>
                                      </p:tavLst>
                                    </p:anim>
                                    <p:anim calcmode="lin" valueType="num">
                                      <p:cBhvr additive="base">
                                        <p:cTn id="64" dur="500" fill="hold"/>
                                        <p:tgtEl>
                                          <p:spTgt spid="7"/>
                                        </p:tgtEl>
                                        <p:attrNameLst>
                                          <p:attrName>ppt_y</p:attrName>
                                        </p:attrNameLst>
                                      </p:cBhvr>
                                      <p:tavLst>
                                        <p:tav tm="0">
                                          <p:val>
                                            <p:strVal val="#ppt_y"/>
                                          </p:val>
                                        </p:tav>
                                        <p:tav tm="100000">
                                          <p:val>
                                            <p:strVal val="#ppt_y"/>
                                          </p:val>
                                        </p:tav>
                                      </p:tavLst>
                                    </p:anim>
                                  </p:childTnLst>
                                </p:cTn>
                              </p:par>
                            </p:childTnLst>
                          </p:cTn>
                        </p:par>
                        <p:par>
                          <p:cTn id="65" fill="hold">
                            <p:stCondLst>
                              <p:cond delay="2000"/>
                            </p:stCondLst>
                            <p:childTnLst>
                              <p:par>
                                <p:cTn id="66" presetID="2" presetClass="entr" presetSubtype="2"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1+#ppt_w/2"/>
                                          </p:val>
                                        </p:tav>
                                        <p:tav tm="100000">
                                          <p:val>
                                            <p:strVal val="#ppt_x"/>
                                          </p:val>
                                        </p:tav>
                                      </p:tavLst>
                                    </p:anim>
                                    <p:anim calcmode="lin" valueType="num">
                                      <p:cBhvr additive="base">
                                        <p:cTn id="6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animBg="1"/>
      <p:bldP spid="46" grpId="0"/>
      <p:bldP spid="43" grpId="0" animBg="1"/>
      <p:bldP spid="44" grpId="0"/>
      <p:bldP spid="41" grpId="0" animBg="1"/>
      <p:bldP spid="42" grpId="0"/>
      <p:bldP spid="39" grpId="0" animBg="1"/>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部署风险</a:t>
            </a:r>
            <a:endPar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8" name="组合 17"/>
          <p:cNvGrpSpPr/>
          <p:nvPr/>
        </p:nvGrpSpPr>
        <p:grpSpPr>
          <a:xfrm>
            <a:off x="1919401" y="1619855"/>
            <a:ext cx="2028181" cy="2126981"/>
            <a:chOff x="1919401" y="1619855"/>
            <a:chExt cx="2028181" cy="2126981"/>
          </a:xfrm>
        </p:grpSpPr>
        <p:sp>
          <p:nvSpPr>
            <p:cNvPr id="5" name="MH_Other_1"/>
            <p:cNvSpPr/>
            <p:nvPr>
              <p:custDataLst>
                <p:tags r:id="rId10"/>
              </p:custDataLst>
            </p:nvPr>
          </p:nvSpPr>
          <p:spPr>
            <a:xfrm>
              <a:off x="2376115" y="1865921"/>
              <a:ext cx="1289983" cy="1334722"/>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endParaRPr>
            </a:p>
          </p:txBody>
        </p:sp>
        <p:sp>
          <p:nvSpPr>
            <p:cNvPr id="6" name="MH_SubTitle_1"/>
            <p:cNvSpPr/>
            <p:nvPr>
              <p:custDataLst>
                <p:tags r:id="rId11"/>
              </p:custDataLst>
            </p:nvPr>
          </p:nvSpPr>
          <p:spPr>
            <a:xfrm rot="588792">
              <a:off x="1919401" y="2872555"/>
              <a:ext cx="2028181" cy="874281"/>
            </a:xfrm>
            <a:prstGeom prst="roundRect">
              <a:avLst>
                <a:gd name="adj" fmla="val 11293"/>
              </a:avLst>
            </a:prstGeom>
            <a:solidFill>
              <a:srgbClr val="F15117"/>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rPr>
                <a:t>部署过程中信息安全的风险</a:t>
              </a:r>
            </a:p>
          </p:txBody>
        </p:sp>
        <p:sp>
          <p:nvSpPr>
            <p:cNvPr id="7" name="MH_Other_2"/>
            <p:cNvSpPr/>
            <p:nvPr>
              <p:custDataLst>
                <p:tags r:id="rId12"/>
              </p:custDataLst>
            </p:nvPr>
          </p:nvSpPr>
          <p:spPr>
            <a:xfrm>
              <a:off x="2715388" y="1619855"/>
              <a:ext cx="507045" cy="507045"/>
            </a:xfrm>
            <a:prstGeom prst="ellipse">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01</a:t>
              </a:r>
              <a:endParaRPr lang="zh-CN" altLang="en-US">
                <a:solidFill>
                  <a:srgbClr val="FFFFFF"/>
                </a:solidFill>
              </a:endParaRPr>
            </a:p>
          </p:txBody>
        </p:sp>
      </p:grpSp>
      <p:grpSp>
        <p:nvGrpSpPr>
          <p:cNvPr id="19" name="组合 18"/>
          <p:cNvGrpSpPr/>
          <p:nvPr/>
        </p:nvGrpSpPr>
        <p:grpSpPr>
          <a:xfrm>
            <a:off x="4027740" y="3111164"/>
            <a:ext cx="2028181" cy="2126981"/>
            <a:chOff x="4027740" y="3111164"/>
            <a:chExt cx="2028181" cy="2126981"/>
          </a:xfrm>
        </p:grpSpPr>
        <p:sp>
          <p:nvSpPr>
            <p:cNvPr id="8" name="MH_Other_3"/>
            <p:cNvSpPr/>
            <p:nvPr>
              <p:custDataLst>
                <p:tags r:id="rId7"/>
              </p:custDataLst>
            </p:nvPr>
          </p:nvSpPr>
          <p:spPr>
            <a:xfrm>
              <a:off x="4484453" y="3357230"/>
              <a:ext cx="1289983" cy="1334722"/>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endParaRPr>
            </a:p>
          </p:txBody>
        </p:sp>
        <p:sp>
          <p:nvSpPr>
            <p:cNvPr id="9" name="MH_SubTitle_2"/>
            <p:cNvSpPr/>
            <p:nvPr>
              <p:custDataLst>
                <p:tags r:id="rId8"/>
              </p:custDataLst>
            </p:nvPr>
          </p:nvSpPr>
          <p:spPr>
            <a:xfrm rot="588792">
              <a:off x="4027740" y="4363864"/>
              <a:ext cx="2028181" cy="874281"/>
            </a:xfrm>
            <a:prstGeom prst="roundRect">
              <a:avLst>
                <a:gd name="adj" fmla="val 11293"/>
              </a:avLst>
            </a:prstGeom>
            <a:solidFill>
              <a:schemeClr val="tx1">
                <a:lumMod val="85000"/>
                <a:lumOff val="1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rPr>
                <a:t>服务中断的风险</a:t>
              </a:r>
            </a:p>
          </p:txBody>
        </p:sp>
        <p:sp>
          <p:nvSpPr>
            <p:cNvPr id="10" name="MH_Other_4"/>
            <p:cNvSpPr/>
            <p:nvPr>
              <p:custDataLst>
                <p:tags r:id="rId9"/>
              </p:custDataLst>
            </p:nvPr>
          </p:nvSpPr>
          <p:spPr>
            <a:xfrm>
              <a:off x="4823726" y="3111164"/>
              <a:ext cx="507045" cy="50704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02</a:t>
              </a:r>
              <a:endParaRPr lang="zh-CN" altLang="en-US">
                <a:solidFill>
                  <a:srgbClr val="FFFFFF"/>
                </a:solidFill>
              </a:endParaRPr>
            </a:p>
          </p:txBody>
        </p:sp>
      </p:grpSp>
      <p:grpSp>
        <p:nvGrpSpPr>
          <p:cNvPr id="20" name="组合 19"/>
          <p:cNvGrpSpPr/>
          <p:nvPr/>
        </p:nvGrpSpPr>
        <p:grpSpPr>
          <a:xfrm>
            <a:off x="6136079" y="1619855"/>
            <a:ext cx="2028181" cy="2126981"/>
            <a:chOff x="6136079" y="1619855"/>
            <a:chExt cx="2028181" cy="2126981"/>
          </a:xfrm>
        </p:grpSpPr>
        <p:sp>
          <p:nvSpPr>
            <p:cNvPr id="11" name="MH_Other_5"/>
            <p:cNvSpPr/>
            <p:nvPr>
              <p:custDataLst>
                <p:tags r:id="rId4"/>
              </p:custDataLst>
            </p:nvPr>
          </p:nvSpPr>
          <p:spPr>
            <a:xfrm>
              <a:off x="6592793" y="1865921"/>
              <a:ext cx="1289983" cy="1334722"/>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endParaRPr>
            </a:p>
          </p:txBody>
        </p:sp>
        <p:sp>
          <p:nvSpPr>
            <p:cNvPr id="12" name="MH_SubTitle_3"/>
            <p:cNvSpPr/>
            <p:nvPr>
              <p:custDataLst>
                <p:tags r:id="rId5"/>
              </p:custDataLst>
            </p:nvPr>
          </p:nvSpPr>
          <p:spPr>
            <a:xfrm rot="588792">
              <a:off x="6136079" y="2872555"/>
              <a:ext cx="2028181" cy="874281"/>
            </a:xfrm>
            <a:prstGeom prst="roundRect">
              <a:avLst>
                <a:gd name="adj" fmla="val 11293"/>
              </a:avLst>
            </a:prstGeom>
            <a:solidFill>
              <a:srgbClr val="F15117"/>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rPr>
                <a:t>集群运行环境不一致的风险</a:t>
              </a:r>
            </a:p>
          </p:txBody>
        </p:sp>
        <p:sp>
          <p:nvSpPr>
            <p:cNvPr id="13" name="MH_Other_6"/>
            <p:cNvSpPr/>
            <p:nvPr>
              <p:custDataLst>
                <p:tags r:id="rId6"/>
              </p:custDataLst>
            </p:nvPr>
          </p:nvSpPr>
          <p:spPr>
            <a:xfrm>
              <a:off x="6932066" y="1619855"/>
              <a:ext cx="507045" cy="507045"/>
            </a:xfrm>
            <a:prstGeom prst="ellipse">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dirty="0">
                  <a:solidFill>
                    <a:srgbClr val="FFFFFF"/>
                  </a:solidFill>
                </a:rPr>
                <a:t>03</a:t>
              </a:r>
              <a:endParaRPr lang="zh-CN" altLang="en-US" dirty="0">
                <a:solidFill>
                  <a:srgbClr val="FFFFFF"/>
                </a:solidFill>
              </a:endParaRPr>
            </a:p>
          </p:txBody>
        </p:sp>
      </p:grpSp>
      <p:grpSp>
        <p:nvGrpSpPr>
          <p:cNvPr id="21" name="组合 20"/>
          <p:cNvGrpSpPr/>
          <p:nvPr/>
        </p:nvGrpSpPr>
        <p:grpSpPr>
          <a:xfrm>
            <a:off x="8244418" y="3111164"/>
            <a:ext cx="2028181" cy="2126981"/>
            <a:chOff x="8244418" y="3111164"/>
            <a:chExt cx="2028181" cy="2126981"/>
          </a:xfrm>
        </p:grpSpPr>
        <p:sp>
          <p:nvSpPr>
            <p:cNvPr id="14" name="MH_Other_7"/>
            <p:cNvSpPr/>
            <p:nvPr>
              <p:custDataLst>
                <p:tags r:id="rId1"/>
              </p:custDataLst>
            </p:nvPr>
          </p:nvSpPr>
          <p:spPr>
            <a:xfrm>
              <a:off x="8701131" y="3357230"/>
              <a:ext cx="1289983" cy="1334722"/>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rgbClr val="FFFFFF"/>
                </a:solidFill>
              </a:endParaRPr>
            </a:p>
          </p:txBody>
        </p:sp>
        <p:sp>
          <p:nvSpPr>
            <p:cNvPr id="15" name="MH_SubTitle_4"/>
            <p:cNvSpPr/>
            <p:nvPr>
              <p:custDataLst>
                <p:tags r:id="rId2"/>
              </p:custDataLst>
            </p:nvPr>
          </p:nvSpPr>
          <p:spPr>
            <a:xfrm rot="588792">
              <a:off x="8244418" y="4363864"/>
              <a:ext cx="2028181" cy="874281"/>
            </a:xfrm>
            <a:prstGeom prst="roundRect">
              <a:avLst>
                <a:gd name="adj" fmla="val 11293"/>
              </a:avLst>
            </a:prstGeom>
            <a:solidFill>
              <a:schemeClr val="tx1">
                <a:lumMod val="85000"/>
                <a:lumOff val="1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rPr>
                <a:t>部署环境错误的风险</a:t>
              </a:r>
            </a:p>
          </p:txBody>
        </p:sp>
        <p:sp>
          <p:nvSpPr>
            <p:cNvPr id="16" name="MH_Other_8"/>
            <p:cNvSpPr/>
            <p:nvPr>
              <p:custDataLst>
                <p:tags r:id="rId3"/>
              </p:custDataLst>
            </p:nvPr>
          </p:nvSpPr>
          <p:spPr>
            <a:xfrm>
              <a:off x="9040404" y="3111164"/>
              <a:ext cx="507045" cy="50704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04</a:t>
              </a:r>
              <a:endParaRPr lang="zh-CN" altLang="en-US">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par>
                                <p:cTn id="11" presetID="31" presetClass="entr" presetSubtype="0" fill="hold" nodeType="withEffect">
                                  <p:stCondLst>
                                    <p:cond delay="25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par>
                                <p:cTn id="17" presetID="31" presetClass="entr" presetSubtype="0" fill="hold" nodeType="withEffect">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75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17675" y="365125"/>
            <a:ext cx="1620957" cy="523220"/>
          </a:xfrm>
          <a:prstGeom prst="rect">
            <a:avLst/>
          </a:prstGeom>
          <a:noFill/>
        </p:spPr>
        <p:txBody>
          <a:bodyPr wrap="none" rtlCol="0">
            <a:spAutoFit/>
          </a:bodyPr>
          <a:lstStyle/>
          <a:p>
            <a:r>
              <a:rPr lang="zh-CN" altLang="en-US" sz="2800" dirty="0">
                <a:solidFill>
                  <a:schemeClr val="bg1"/>
                </a:solidFill>
                <a:latin typeface="方正兰亭中黑_GBK" panose="02000000000000000000" pitchFamily="2" charset="-122"/>
                <a:ea typeface="方正兰亭中黑_GBK" panose="02000000000000000000" pitchFamily="2" charset="-122"/>
              </a:rPr>
              <a:t>运营风险</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MH_Other_1"/>
          <p:cNvSpPr/>
          <p:nvPr>
            <p:custDataLst>
              <p:tags r:id="rId1"/>
            </p:custDataLst>
          </p:nvPr>
        </p:nvSpPr>
        <p:spPr bwMode="auto">
          <a:xfrm rot="20466794">
            <a:off x="1912814" y="2413228"/>
            <a:ext cx="3286125" cy="714375"/>
          </a:xfrm>
          <a:custGeom>
            <a:avLst/>
            <a:gdLst>
              <a:gd name="T0" fmla="*/ 1199906 w 3285955"/>
              <a:gd name="T1" fmla="*/ 0 h 713761"/>
              <a:gd name="T2" fmla="*/ 3286635 w 3285955"/>
              <a:gd name="T3" fmla="*/ 716221 h 713761"/>
              <a:gd name="T4" fmla="*/ 2086729 w 3285955"/>
              <a:gd name="T5" fmla="*/ 716221 h 713761"/>
              <a:gd name="T6" fmla="*/ 0 w 3285955"/>
              <a:gd name="T7" fmla="*/ 0 h 7137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5955" h="713761">
                <a:moveTo>
                  <a:pt x="1199658" y="0"/>
                </a:moveTo>
                <a:lnTo>
                  <a:pt x="3285955" y="713761"/>
                </a:lnTo>
                <a:lnTo>
                  <a:pt x="2086297" y="713761"/>
                </a:lnTo>
                <a:lnTo>
                  <a:pt x="0" y="0"/>
                </a:lnTo>
                <a:lnTo>
                  <a:pt x="1199658" y="0"/>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8" name="MH_Other_2"/>
          <p:cNvSpPr/>
          <p:nvPr>
            <p:custDataLst>
              <p:tags r:id="rId2"/>
            </p:custDataLst>
          </p:nvPr>
        </p:nvSpPr>
        <p:spPr bwMode="auto">
          <a:xfrm rot="20466794">
            <a:off x="1981077" y="3376840"/>
            <a:ext cx="3286125" cy="714375"/>
          </a:xfrm>
          <a:custGeom>
            <a:avLst/>
            <a:gdLst>
              <a:gd name="T0" fmla="*/ 1199906 w 3285955"/>
              <a:gd name="T1" fmla="*/ 0 h 713761"/>
              <a:gd name="T2" fmla="*/ 3286635 w 3285955"/>
              <a:gd name="T3" fmla="*/ 716221 h 713761"/>
              <a:gd name="T4" fmla="*/ 2086729 w 3285955"/>
              <a:gd name="T5" fmla="*/ 716221 h 713761"/>
              <a:gd name="T6" fmla="*/ 0 w 3285955"/>
              <a:gd name="T7" fmla="*/ 0 h 7137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5955" h="713761">
                <a:moveTo>
                  <a:pt x="1199658" y="0"/>
                </a:moveTo>
                <a:lnTo>
                  <a:pt x="3285955" y="713761"/>
                </a:lnTo>
                <a:lnTo>
                  <a:pt x="2086297" y="713761"/>
                </a:lnTo>
                <a:lnTo>
                  <a:pt x="0" y="0"/>
                </a:lnTo>
                <a:lnTo>
                  <a:pt x="1199658" y="0"/>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MH_Other_3"/>
          <p:cNvSpPr/>
          <p:nvPr>
            <p:custDataLst>
              <p:tags r:id="rId3"/>
            </p:custDataLst>
          </p:nvPr>
        </p:nvSpPr>
        <p:spPr bwMode="auto">
          <a:xfrm rot="20466794">
            <a:off x="2050927" y="4340453"/>
            <a:ext cx="3286125" cy="714375"/>
          </a:xfrm>
          <a:custGeom>
            <a:avLst/>
            <a:gdLst>
              <a:gd name="T0" fmla="*/ 1199906 w 3285955"/>
              <a:gd name="T1" fmla="*/ 0 h 713761"/>
              <a:gd name="T2" fmla="*/ 3286635 w 3285955"/>
              <a:gd name="T3" fmla="*/ 716221 h 713761"/>
              <a:gd name="T4" fmla="*/ 2086729 w 3285955"/>
              <a:gd name="T5" fmla="*/ 716221 h 713761"/>
              <a:gd name="T6" fmla="*/ 0 w 3285955"/>
              <a:gd name="T7" fmla="*/ 0 h 7137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5955" h="713761">
                <a:moveTo>
                  <a:pt x="1199658" y="0"/>
                </a:moveTo>
                <a:lnTo>
                  <a:pt x="3285955" y="713761"/>
                </a:lnTo>
                <a:lnTo>
                  <a:pt x="2086297" y="713761"/>
                </a:lnTo>
                <a:lnTo>
                  <a:pt x="0" y="0"/>
                </a:lnTo>
                <a:lnTo>
                  <a:pt x="1199658" y="0"/>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0" name="组合 19"/>
          <p:cNvGrpSpPr/>
          <p:nvPr/>
        </p:nvGrpSpPr>
        <p:grpSpPr>
          <a:xfrm>
            <a:off x="1561976" y="1998890"/>
            <a:ext cx="3663950" cy="576263"/>
            <a:chOff x="3963988" y="1998890"/>
            <a:chExt cx="3663950" cy="576263"/>
          </a:xfrm>
        </p:grpSpPr>
        <p:sp>
          <p:nvSpPr>
            <p:cNvPr id="6" name="MH_SubTitle_1"/>
            <p:cNvSpPr/>
            <p:nvPr>
              <p:custDataLst>
                <p:tags r:id="rId14"/>
              </p:custDataLst>
            </p:nvPr>
          </p:nvSpPr>
          <p:spPr bwMode="auto">
            <a:xfrm flipH="1">
              <a:off x="3963988" y="1998890"/>
              <a:ext cx="3663950" cy="576263"/>
            </a:xfrm>
            <a:custGeom>
              <a:avLst/>
              <a:gdLst>
                <a:gd name="T0" fmla="*/ 3377713 w 3663132"/>
                <a:gd name="T1" fmla="*/ 0 h 576871"/>
                <a:gd name="T2" fmla="*/ 585357 w 3663132"/>
                <a:gd name="T3" fmla="*/ 0 h 576871"/>
                <a:gd name="T4" fmla="*/ 0 w 3663132"/>
                <a:gd name="T5" fmla="*/ 574443 h 576871"/>
                <a:gd name="T6" fmla="*/ 3377713 w 3663132"/>
                <a:gd name="T7" fmla="*/ 574443 h 576871"/>
                <a:gd name="T8" fmla="*/ 3666405 w 3663132"/>
                <a:gd name="T9" fmla="*/ 287222 h 576871"/>
                <a:gd name="T10" fmla="*/ 0 60000 65536"/>
                <a:gd name="T11" fmla="*/ 0 60000 65536"/>
                <a:gd name="T12" fmla="*/ 0 60000 65536"/>
                <a:gd name="T13" fmla="*/ 0 60000 65536"/>
                <a:gd name="T14" fmla="*/ 0 60000 65536"/>
                <a:gd name="T15" fmla="*/ 0 w 3663132"/>
                <a:gd name="T16" fmla="*/ 0 h 576871"/>
                <a:gd name="T17" fmla="*/ 3663132 w 3663132"/>
                <a:gd name="T18" fmla="*/ 576871 h 576871"/>
              </a:gdLst>
              <a:ahLst/>
              <a:cxnLst>
                <a:cxn ang="T10">
                  <a:pos x="T0" y="T1"/>
                </a:cxn>
                <a:cxn ang="T11">
                  <a:pos x="T2" y="T3"/>
                </a:cxn>
                <a:cxn ang="T12">
                  <a:pos x="T4" y="T5"/>
                </a:cxn>
                <a:cxn ang="T13">
                  <a:pos x="T6" y="T7"/>
                </a:cxn>
                <a:cxn ang="T14">
                  <a:pos x="T8" y="T9"/>
                </a:cxn>
              </a:cxnLst>
              <a:rect l="T15" t="T16" r="T17" b="T18"/>
              <a:pathLst>
                <a:path w="3663132" h="576871">
                  <a:moveTo>
                    <a:pt x="3374697" y="0"/>
                  </a:moveTo>
                  <a:lnTo>
                    <a:pt x="584833" y="0"/>
                  </a:lnTo>
                  <a:lnTo>
                    <a:pt x="0" y="576871"/>
                  </a:lnTo>
                  <a:lnTo>
                    <a:pt x="3374697" y="576871"/>
                  </a:lnTo>
                  <a:lnTo>
                    <a:pt x="3663132" y="288436"/>
                  </a:lnTo>
                  <a:lnTo>
                    <a:pt x="3374697" y="0"/>
                  </a:lnTo>
                  <a:close/>
                </a:path>
              </a:pathLst>
            </a:custGeom>
            <a:solidFill>
              <a:srgbClr val="F15117"/>
            </a:solidFill>
            <a:ln>
              <a:noFill/>
            </a:ln>
          </p:spPr>
          <p:txBody>
            <a:bodyPr lIns="216000" r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da-DK" altLang="zh-CN" dirty="0">
                <a:solidFill>
                  <a:srgbClr val="FFFFFF"/>
                </a:solidFill>
              </a:endParaRPr>
            </a:p>
          </p:txBody>
        </p:sp>
        <p:sp>
          <p:nvSpPr>
            <p:cNvPr id="16" name="文本框 15"/>
            <p:cNvSpPr txBox="1"/>
            <p:nvPr/>
          </p:nvSpPr>
          <p:spPr>
            <a:xfrm>
              <a:off x="4278499" y="2080245"/>
              <a:ext cx="3005951"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运营人员配置错误的风险</a:t>
              </a:r>
            </a:p>
          </p:txBody>
        </p:sp>
      </p:grpSp>
      <p:grpSp>
        <p:nvGrpSpPr>
          <p:cNvPr id="21" name="组合 20"/>
          <p:cNvGrpSpPr/>
          <p:nvPr/>
        </p:nvGrpSpPr>
        <p:grpSpPr>
          <a:xfrm>
            <a:off x="1885826" y="2964090"/>
            <a:ext cx="3408362" cy="576263"/>
            <a:chOff x="4287838" y="2964090"/>
            <a:chExt cx="3408362" cy="576263"/>
          </a:xfrm>
        </p:grpSpPr>
        <p:sp>
          <p:nvSpPr>
            <p:cNvPr id="7" name="MH_SubTitle_2"/>
            <p:cNvSpPr/>
            <p:nvPr>
              <p:custDataLst>
                <p:tags r:id="rId13"/>
              </p:custDataLst>
            </p:nvPr>
          </p:nvSpPr>
          <p:spPr bwMode="auto">
            <a:xfrm>
              <a:off x="4287838" y="2964090"/>
              <a:ext cx="3408362" cy="576263"/>
            </a:xfrm>
            <a:custGeom>
              <a:avLst/>
              <a:gdLst>
                <a:gd name="T0" fmla="*/ 0 w 3409274"/>
                <a:gd name="T1" fmla="*/ 0 h 575735"/>
                <a:gd name="T2" fmla="*/ 2822571 w 3409274"/>
                <a:gd name="T3" fmla="*/ 0 h 575735"/>
                <a:gd name="T4" fmla="*/ 3405627 w 3409274"/>
                <a:gd name="T5" fmla="*/ 577849 h 575735"/>
                <a:gd name="T6" fmla="*/ 583058 w 3409274"/>
                <a:gd name="T7" fmla="*/ 577849 h 575735"/>
                <a:gd name="T8" fmla="*/ 0 60000 65536"/>
                <a:gd name="T9" fmla="*/ 0 60000 65536"/>
                <a:gd name="T10" fmla="*/ 0 60000 65536"/>
                <a:gd name="T11" fmla="*/ 0 60000 65536"/>
                <a:gd name="T12" fmla="*/ 0 w 3409274"/>
                <a:gd name="T13" fmla="*/ 0 h 575735"/>
                <a:gd name="T14" fmla="*/ 3409274 w 3409274"/>
                <a:gd name="T15" fmla="*/ 575735 h 575735"/>
              </a:gdLst>
              <a:ahLst/>
              <a:cxnLst>
                <a:cxn ang="T8">
                  <a:pos x="T0" y="T1"/>
                </a:cxn>
                <a:cxn ang="T9">
                  <a:pos x="T2" y="T3"/>
                </a:cxn>
                <a:cxn ang="T10">
                  <a:pos x="T4" y="T5"/>
                </a:cxn>
                <a:cxn ang="T11">
                  <a:pos x="T6" y="T7"/>
                </a:cxn>
              </a:cxnLst>
              <a:rect l="T12" t="T13" r="T14" b="T15"/>
              <a:pathLst>
                <a:path w="3409274" h="575735">
                  <a:moveTo>
                    <a:pt x="0" y="0"/>
                  </a:moveTo>
                  <a:lnTo>
                    <a:pt x="2825593" y="0"/>
                  </a:lnTo>
                  <a:lnTo>
                    <a:pt x="3409274" y="575735"/>
                  </a:lnTo>
                  <a:lnTo>
                    <a:pt x="583682" y="575735"/>
                  </a:lnTo>
                  <a:lnTo>
                    <a:pt x="0" y="0"/>
                  </a:lnTo>
                  <a:close/>
                </a:path>
              </a:pathLst>
            </a:custGeom>
            <a:solidFill>
              <a:schemeClr val="tx1">
                <a:lumMod val="85000"/>
                <a:lumOff val="15000"/>
              </a:schemeClr>
            </a:solidFill>
            <a:ln>
              <a:noFill/>
            </a:ln>
          </p:spPr>
          <p:txBody>
            <a:bodyPr lIns="432000" rIns="43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da-DK" altLang="zh-CN" dirty="0">
                <a:solidFill>
                  <a:srgbClr val="FFFFFF"/>
                </a:solidFill>
              </a:endParaRPr>
            </a:p>
          </p:txBody>
        </p:sp>
        <p:sp>
          <p:nvSpPr>
            <p:cNvPr id="17" name="文本框 16"/>
            <p:cNvSpPr txBox="1"/>
            <p:nvPr/>
          </p:nvSpPr>
          <p:spPr>
            <a:xfrm>
              <a:off x="4698757" y="3045786"/>
              <a:ext cx="2492990"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网络传输中数据泄露</a:t>
              </a:r>
            </a:p>
          </p:txBody>
        </p:sp>
      </p:grpSp>
      <p:grpSp>
        <p:nvGrpSpPr>
          <p:cNvPr id="22" name="组合 21"/>
          <p:cNvGrpSpPr/>
          <p:nvPr/>
        </p:nvGrpSpPr>
        <p:grpSpPr>
          <a:xfrm>
            <a:off x="1954088" y="3927702"/>
            <a:ext cx="3409950" cy="576262"/>
            <a:chOff x="4356100" y="3927702"/>
            <a:chExt cx="3409950" cy="576262"/>
          </a:xfrm>
        </p:grpSpPr>
        <p:sp>
          <p:nvSpPr>
            <p:cNvPr id="9" name="MH_SubTitle_3"/>
            <p:cNvSpPr/>
            <p:nvPr>
              <p:custDataLst>
                <p:tags r:id="rId12"/>
              </p:custDataLst>
            </p:nvPr>
          </p:nvSpPr>
          <p:spPr bwMode="auto">
            <a:xfrm>
              <a:off x="4356100" y="3927702"/>
              <a:ext cx="3409950" cy="576262"/>
            </a:xfrm>
            <a:custGeom>
              <a:avLst/>
              <a:gdLst>
                <a:gd name="T0" fmla="*/ 0 w 3409274"/>
                <a:gd name="T1" fmla="*/ 0 h 575735"/>
                <a:gd name="T2" fmla="*/ 2827834 w 3409274"/>
                <a:gd name="T3" fmla="*/ 0 h 575735"/>
                <a:gd name="T4" fmla="*/ 3411978 w 3409274"/>
                <a:gd name="T5" fmla="*/ 577845 h 575735"/>
                <a:gd name="T6" fmla="*/ 584146 w 3409274"/>
                <a:gd name="T7" fmla="*/ 577845 h 575735"/>
                <a:gd name="T8" fmla="*/ 0 60000 65536"/>
                <a:gd name="T9" fmla="*/ 0 60000 65536"/>
                <a:gd name="T10" fmla="*/ 0 60000 65536"/>
                <a:gd name="T11" fmla="*/ 0 60000 65536"/>
                <a:gd name="T12" fmla="*/ 0 w 3409274"/>
                <a:gd name="T13" fmla="*/ 0 h 575735"/>
                <a:gd name="T14" fmla="*/ 3409274 w 3409274"/>
                <a:gd name="T15" fmla="*/ 575735 h 575735"/>
              </a:gdLst>
              <a:ahLst/>
              <a:cxnLst>
                <a:cxn ang="T8">
                  <a:pos x="T0" y="T1"/>
                </a:cxn>
                <a:cxn ang="T9">
                  <a:pos x="T2" y="T3"/>
                </a:cxn>
                <a:cxn ang="T10">
                  <a:pos x="T4" y="T5"/>
                </a:cxn>
                <a:cxn ang="T11">
                  <a:pos x="T6" y="T7"/>
                </a:cxn>
              </a:cxnLst>
              <a:rect l="T12" t="T13" r="T14" b="T15"/>
              <a:pathLst>
                <a:path w="3409274" h="575735">
                  <a:moveTo>
                    <a:pt x="0" y="0"/>
                  </a:moveTo>
                  <a:lnTo>
                    <a:pt x="2825593" y="0"/>
                  </a:lnTo>
                  <a:lnTo>
                    <a:pt x="3409274" y="575735"/>
                  </a:lnTo>
                  <a:lnTo>
                    <a:pt x="583682" y="575735"/>
                  </a:lnTo>
                  <a:lnTo>
                    <a:pt x="0" y="0"/>
                  </a:lnTo>
                  <a:close/>
                </a:path>
              </a:pathLst>
            </a:custGeom>
            <a:solidFill>
              <a:srgbClr val="F15117"/>
            </a:solidFill>
            <a:ln>
              <a:noFill/>
            </a:ln>
          </p:spPr>
          <p:txBody>
            <a:bodyPr lIns="432000" rIns="43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zh-CN" altLang="en-US" dirty="0">
                <a:solidFill>
                  <a:srgbClr val="FFFFFF"/>
                </a:solidFill>
              </a:endParaRPr>
            </a:p>
          </p:txBody>
        </p:sp>
        <p:sp>
          <p:nvSpPr>
            <p:cNvPr id="18" name="文本框 17"/>
            <p:cNvSpPr txBox="1"/>
            <p:nvPr/>
          </p:nvSpPr>
          <p:spPr>
            <a:xfrm>
              <a:off x="4698757" y="4017238"/>
              <a:ext cx="2492990"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虚拟化软件安全漏洞</a:t>
              </a:r>
            </a:p>
          </p:txBody>
        </p:sp>
      </p:grpSp>
      <p:grpSp>
        <p:nvGrpSpPr>
          <p:cNvPr id="23" name="组合 22"/>
          <p:cNvGrpSpPr/>
          <p:nvPr/>
        </p:nvGrpSpPr>
        <p:grpSpPr>
          <a:xfrm>
            <a:off x="2023938" y="4891315"/>
            <a:ext cx="3409950" cy="576263"/>
            <a:chOff x="4425950" y="4891315"/>
            <a:chExt cx="3409950" cy="576263"/>
          </a:xfrm>
        </p:grpSpPr>
        <p:sp>
          <p:nvSpPr>
            <p:cNvPr id="11" name="MH_SubTitle_4"/>
            <p:cNvSpPr/>
            <p:nvPr>
              <p:custDataLst>
                <p:tags r:id="rId11"/>
              </p:custDataLst>
            </p:nvPr>
          </p:nvSpPr>
          <p:spPr bwMode="auto">
            <a:xfrm>
              <a:off x="4425950" y="4891315"/>
              <a:ext cx="3409950" cy="576263"/>
            </a:xfrm>
            <a:custGeom>
              <a:avLst/>
              <a:gdLst>
                <a:gd name="T0" fmla="*/ 0 w 3409274"/>
                <a:gd name="T1" fmla="*/ 0 h 575735"/>
                <a:gd name="T2" fmla="*/ 2827834 w 3409274"/>
                <a:gd name="T3" fmla="*/ 0 h 575735"/>
                <a:gd name="T4" fmla="*/ 3411978 w 3409274"/>
                <a:gd name="T5" fmla="*/ 577849 h 575735"/>
                <a:gd name="T6" fmla="*/ 584146 w 3409274"/>
                <a:gd name="T7" fmla="*/ 577849 h 575735"/>
                <a:gd name="T8" fmla="*/ 0 60000 65536"/>
                <a:gd name="T9" fmla="*/ 0 60000 65536"/>
                <a:gd name="T10" fmla="*/ 0 60000 65536"/>
                <a:gd name="T11" fmla="*/ 0 60000 65536"/>
                <a:gd name="T12" fmla="*/ 0 w 3409274"/>
                <a:gd name="T13" fmla="*/ 0 h 575735"/>
                <a:gd name="T14" fmla="*/ 3409274 w 3409274"/>
                <a:gd name="T15" fmla="*/ 575735 h 575735"/>
              </a:gdLst>
              <a:ahLst/>
              <a:cxnLst>
                <a:cxn ang="T8">
                  <a:pos x="T0" y="T1"/>
                </a:cxn>
                <a:cxn ang="T9">
                  <a:pos x="T2" y="T3"/>
                </a:cxn>
                <a:cxn ang="T10">
                  <a:pos x="T4" y="T5"/>
                </a:cxn>
                <a:cxn ang="T11">
                  <a:pos x="T6" y="T7"/>
                </a:cxn>
              </a:cxnLst>
              <a:rect l="T12" t="T13" r="T14" b="T15"/>
              <a:pathLst>
                <a:path w="3409274" h="575735">
                  <a:moveTo>
                    <a:pt x="0" y="0"/>
                  </a:moveTo>
                  <a:lnTo>
                    <a:pt x="2825593" y="0"/>
                  </a:lnTo>
                  <a:lnTo>
                    <a:pt x="3409274" y="575735"/>
                  </a:lnTo>
                  <a:lnTo>
                    <a:pt x="583682" y="575735"/>
                  </a:lnTo>
                  <a:lnTo>
                    <a:pt x="0" y="0"/>
                  </a:lnTo>
                  <a:close/>
                </a:path>
              </a:pathLst>
            </a:custGeom>
            <a:solidFill>
              <a:schemeClr val="tx1">
                <a:lumMod val="85000"/>
                <a:lumOff val="15000"/>
              </a:schemeClr>
            </a:solidFill>
            <a:ln>
              <a:noFill/>
            </a:ln>
          </p:spPr>
          <p:txBody>
            <a:bodyPr lIns="432000" rIns="43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zh-CN" altLang="en-US" dirty="0">
                <a:solidFill>
                  <a:srgbClr val="FFFFFF"/>
                </a:solidFill>
              </a:endParaRPr>
            </a:p>
          </p:txBody>
        </p:sp>
        <p:sp>
          <p:nvSpPr>
            <p:cNvPr id="19" name="文本框 18"/>
            <p:cNvSpPr txBox="1"/>
            <p:nvPr/>
          </p:nvSpPr>
          <p:spPr>
            <a:xfrm>
              <a:off x="5083474" y="4979391"/>
              <a:ext cx="1723549"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非法终端接入</a:t>
              </a:r>
            </a:p>
          </p:txBody>
        </p:sp>
      </p:grpSp>
      <p:sp>
        <p:nvSpPr>
          <p:cNvPr id="24" name="MH_Other_1">
            <a:extLst>
              <a:ext uri="{FF2B5EF4-FFF2-40B4-BE49-F238E27FC236}">
                <a16:creationId xmlns:a16="http://schemas.microsoft.com/office/drawing/2014/main" id="{5AB211FE-DC4E-445E-9BBE-E9B6D6BF9444}"/>
              </a:ext>
            </a:extLst>
          </p:cNvPr>
          <p:cNvSpPr/>
          <p:nvPr>
            <p:custDataLst>
              <p:tags r:id="rId4"/>
            </p:custDataLst>
          </p:nvPr>
        </p:nvSpPr>
        <p:spPr bwMode="auto">
          <a:xfrm rot="20466794">
            <a:off x="7128543" y="2415502"/>
            <a:ext cx="3286125" cy="714375"/>
          </a:xfrm>
          <a:custGeom>
            <a:avLst/>
            <a:gdLst>
              <a:gd name="T0" fmla="*/ 1199906 w 3285955"/>
              <a:gd name="T1" fmla="*/ 0 h 713761"/>
              <a:gd name="T2" fmla="*/ 3286635 w 3285955"/>
              <a:gd name="T3" fmla="*/ 716221 h 713761"/>
              <a:gd name="T4" fmla="*/ 2086729 w 3285955"/>
              <a:gd name="T5" fmla="*/ 716221 h 713761"/>
              <a:gd name="T6" fmla="*/ 0 w 3285955"/>
              <a:gd name="T7" fmla="*/ 0 h 7137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5955" h="713761">
                <a:moveTo>
                  <a:pt x="1199658" y="0"/>
                </a:moveTo>
                <a:lnTo>
                  <a:pt x="3285955" y="713761"/>
                </a:lnTo>
                <a:lnTo>
                  <a:pt x="2086297" y="713761"/>
                </a:lnTo>
                <a:lnTo>
                  <a:pt x="0" y="0"/>
                </a:lnTo>
                <a:lnTo>
                  <a:pt x="1199658" y="0"/>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5" name="MH_Other_2">
            <a:extLst>
              <a:ext uri="{FF2B5EF4-FFF2-40B4-BE49-F238E27FC236}">
                <a16:creationId xmlns:a16="http://schemas.microsoft.com/office/drawing/2014/main" id="{904BE85A-2B6C-4DA4-9B23-EA06E972CE2C}"/>
              </a:ext>
            </a:extLst>
          </p:cNvPr>
          <p:cNvSpPr/>
          <p:nvPr>
            <p:custDataLst>
              <p:tags r:id="rId5"/>
            </p:custDataLst>
          </p:nvPr>
        </p:nvSpPr>
        <p:spPr bwMode="auto">
          <a:xfrm rot="20466794">
            <a:off x="7196806" y="3379114"/>
            <a:ext cx="3286125" cy="714375"/>
          </a:xfrm>
          <a:custGeom>
            <a:avLst/>
            <a:gdLst>
              <a:gd name="T0" fmla="*/ 1199906 w 3285955"/>
              <a:gd name="T1" fmla="*/ 0 h 713761"/>
              <a:gd name="T2" fmla="*/ 3286635 w 3285955"/>
              <a:gd name="T3" fmla="*/ 716221 h 713761"/>
              <a:gd name="T4" fmla="*/ 2086729 w 3285955"/>
              <a:gd name="T5" fmla="*/ 716221 h 713761"/>
              <a:gd name="T6" fmla="*/ 0 w 3285955"/>
              <a:gd name="T7" fmla="*/ 0 h 7137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5955" h="713761">
                <a:moveTo>
                  <a:pt x="1199658" y="0"/>
                </a:moveTo>
                <a:lnTo>
                  <a:pt x="3285955" y="713761"/>
                </a:lnTo>
                <a:lnTo>
                  <a:pt x="2086297" y="713761"/>
                </a:lnTo>
                <a:lnTo>
                  <a:pt x="0" y="0"/>
                </a:lnTo>
                <a:lnTo>
                  <a:pt x="1199658" y="0"/>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6" name="MH_Other_3">
            <a:extLst>
              <a:ext uri="{FF2B5EF4-FFF2-40B4-BE49-F238E27FC236}">
                <a16:creationId xmlns:a16="http://schemas.microsoft.com/office/drawing/2014/main" id="{371A239A-2CEF-4A11-A351-99E564EA9C2D}"/>
              </a:ext>
            </a:extLst>
          </p:cNvPr>
          <p:cNvSpPr/>
          <p:nvPr>
            <p:custDataLst>
              <p:tags r:id="rId6"/>
            </p:custDataLst>
          </p:nvPr>
        </p:nvSpPr>
        <p:spPr bwMode="auto">
          <a:xfrm rot="20466794">
            <a:off x="7266656" y="4342727"/>
            <a:ext cx="3286125" cy="714375"/>
          </a:xfrm>
          <a:custGeom>
            <a:avLst/>
            <a:gdLst>
              <a:gd name="T0" fmla="*/ 1199906 w 3285955"/>
              <a:gd name="T1" fmla="*/ 0 h 713761"/>
              <a:gd name="T2" fmla="*/ 3286635 w 3285955"/>
              <a:gd name="T3" fmla="*/ 716221 h 713761"/>
              <a:gd name="T4" fmla="*/ 2086729 w 3285955"/>
              <a:gd name="T5" fmla="*/ 716221 h 713761"/>
              <a:gd name="T6" fmla="*/ 0 w 3285955"/>
              <a:gd name="T7" fmla="*/ 0 h 7137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85955" h="713761">
                <a:moveTo>
                  <a:pt x="1199658" y="0"/>
                </a:moveTo>
                <a:lnTo>
                  <a:pt x="3285955" y="713761"/>
                </a:lnTo>
                <a:lnTo>
                  <a:pt x="2086297" y="713761"/>
                </a:lnTo>
                <a:lnTo>
                  <a:pt x="0" y="0"/>
                </a:lnTo>
                <a:lnTo>
                  <a:pt x="1199658" y="0"/>
                </a:lnTo>
                <a:close/>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7" name="组合 26">
            <a:extLst>
              <a:ext uri="{FF2B5EF4-FFF2-40B4-BE49-F238E27FC236}">
                <a16:creationId xmlns:a16="http://schemas.microsoft.com/office/drawing/2014/main" id="{BA6809CE-1A22-41C6-90C3-E0DD49A46C0C}"/>
              </a:ext>
            </a:extLst>
          </p:cNvPr>
          <p:cNvGrpSpPr/>
          <p:nvPr/>
        </p:nvGrpSpPr>
        <p:grpSpPr>
          <a:xfrm>
            <a:off x="6777705" y="2001164"/>
            <a:ext cx="3663950" cy="576263"/>
            <a:chOff x="3963988" y="1998890"/>
            <a:chExt cx="3663950" cy="576263"/>
          </a:xfrm>
        </p:grpSpPr>
        <p:sp>
          <p:nvSpPr>
            <p:cNvPr id="28" name="MH_SubTitle_1">
              <a:extLst>
                <a:ext uri="{FF2B5EF4-FFF2-40B4-BE49-F238E27FC236}">
                  <a16:creationId xmlns:a16="http://schemas.microsoft.com/office/drawing/2014/main" id="{B4443D0F-C49F-4B78-8F6F-F460E64F9216}"/>
                </a:ext>
              </a:extLst>
            </p:cNvPr>
            <p:cNvSpPr/>
            <p:nvPr>
              <p:custDataLst>
                <p:tags r:id="rId10"/>
              </p:custDataLst>
            </p:nvPr>
          </p:nvSpPr>
          <p:spPr bwMode="auto">
            <a:xfrm flipH="1">
              <a:off x="3963988" y="1998890"/>
              <a:ext cx="3663950" cy="576263"/>
            </a:xfrm>
            <a:custGeom>
              <a:avLst/>
              <a:gdLst>
                <a:gd name="T0" fmla="*/ 3377713 w 3663132"/>
                <a:gd name="T1" fmla="*/ 0 h 576871"/>
                <a:gd name="T2" fmla="*/ 585357 w 3663132"/>
                <a:gd name="T3" fmla="*/ 0 h 576871"/>
                <a:gd name="T4" fmla="*/ 0 w 3663132"/>
                <a:gd name="T5" fmla="*/ 574443 h 576871"/>
                <a:gd name="T6" fmla="*/ 3377713 w 3663132"/>
                <a:gd name="T7" fmla="*/ 574443 h 576871"/>
                <a:gd name="T8" fmla="*/ 3666405 w 3663132"/>
                <a:gd name="T9" fmla="*/ 287222 h 576871"/>
                <a:gd name="T10" fmla="*/ 0 60000 65536"/>
                <a:gd name="T11" fmla="*/ 0 60000 65536"/>
                <a:gd name="T12" fmla="*/ 0 60000 65536"/>
                <a:gd name="T13" fmla="*/ 0 60000 65536"/>
                <a:gd name="T14" fmla="*/ 0 60000 65536"/>
                <a:gd name="T15" fmla="*/ 0 w 3663132"/>
                <a:gd name="T16" fmla="*/ 0 h 576871"/>
                <a:gd name="T17" fmla="*/ 3663132 w 3663132"/>
                <a:gd name="T18" fmla="*/ 576871 h 576871"/>
              </a:gdLst>
              <a:ahLst/>
              <a:cxnLst>
                <a:cxn ang="T10">
                  <a:pos x="T0" y="T1"/>
                </a:cxn>
                <a:cxn ang="T11">
                  <a:pos x="T2" y="T3"/>
                </a:cxn>
                <a:cxn ang="T12">
                  <a:pos x="T4" y="T5"/>
                </a:cxn>
                <a:cxn ang="T13">
                  <a:pos x="T6" y="T7"/>
                </a:cxn>
                <a:cxn ang="T14">
                  <a:pos x="T8" y="T9"/>
                </a:cxn>
              </a:cxnLst>
              <a:rect l="T15" t="T16" r="T17" b="T18"/>
              <a:pathLst>
                <a:path w="3663132" h="576871">
                  <a:moveTo>
                    <a:pt x="3374697" y="0"/>
                  </a:moveTo>
                  <a:lnTo>
                    <a:pt x="584833" y="0"/>
                  </a:lnTo>
                  <a:lnTo>
                    <a:pt x="0" y="576871"/>
                  </a:lnTo>
                  <a:lnTo>
                    <a:pt x="3374697" y="576871"/>
                  </a:lnTo>
                  <a:lnTo>
                    <a:pt x="3663132" y="288436"/>
                  </a:lnTo>
                  <a:lnTo>
                    <a:pt x="3374697" y="0"/>
                  </a:lnTo>
                  <a:close/>
                </a:path>
              </a:pathLst>
            </a:custGeom>
            <a:solidFill>
              <a:srgbClr val="F15117"/>
            </a:solidFill>
            <a:ln>
              <a:noFill/>
            </a:ln>
          </p:spPr>
          <p:txBody>
            <a:bodyPr lIns="216000" rIns="4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da-DK" altLang="zh-CN" dirty="0">
                <a:solidFill>
                  <a:srgbClr val="FFFFFF"/>
                </a:solidFill>
              </a:endParaRPr>
            </a:p>
          </p:txBody>
        </p:sp>
        <p:sp>
          <p:nvSpPr>
            <p:cNvPr id="29" name="文本框 28">
              <a:extLst>
                <a:ext uri="{FF2B5EF4-FFF2-40B4-BE49-F238E27FC236}">
                  <a16:creationId xmlns:a16="http://schemas.microsoft.com/office/drawing/2014/main" id="{58305747-A270-4159-93BB-71540D86750D}"/>
                </a:ext>
              </a:extLst>
            </p:cNvPr>
            <p:cNvSpPr txBox="1"/>
            <p:nvPr/>
          </p:nvSpPr>
          <p:spPr>
            <a:xfrm>
              <a:off x="5339952" y="2080245"/>
              <a:ext cx="1210588"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黑客入侵</a:t>
              </a:r>
            </a:p>
          </p:txBody>
        </p:sp>
      </p:grpSp>
      <p:grpSp>
        <p:nvGrpSpPr>
          <p:cNvPr id="30" name="组合 29">
            <a:extLst>
              <a:ext uri="{FF2B5EF4-FFF2-40B4-BE49-F238E27FC236}">
                <a16:creationId xmlns:a16="http://schemas.microsoft.com/office/drawing/2014/main" id="{0829B5E7-9453-4E00-82EB-34ADE42391CC}"/>
              </a:ext>
            </a:extLst>
          </p:cNvPr>
          <p:cNvGrpSpPr/>
          <p:nvPr/>
        </p:nvGrpSpPr>
        <p:grpSpPr>
          <a:xfrm>
            <a:off x="7101555" y="2966364"/>
            <a:ext cx="3408362" cy="576263"/>
            <a:chOff x="4287838" y="2964090"/>
            <a:chExt cx="3408362" cy="576263"/>
          </a:xfrm>
        </p:grpSpPr>
        <p:sp>
          <p:nvSpPr>
            <p:cNvPr id="31" name="MH_SubTitle_2">
              <a:extLst>
                <a:ext uri="{FF2B5EF4-FFF2-40B4-BE49-F238E27FC236}">
                  <a16:creationId xmlns:a16="http://schemas.microsoft.com/office/drawing/2014/main" id="{59E23D0F-6823-4920-B30F-748F04311583}"/>
                </a:ext>
              </a:extLst>
            </p:cNvPr>
            <p:cNvSpPr/>
            <p:nvPr>
              <p:custDataLst>
                <p:tags r:id="rId9"/>
              </p:custDataLst>
            </p:nvPr>
          </p:nvSpPr>
          <p:spPr bwMode="auto">
            <a:xfrm>
              <a:off x="4287838" y="2964090"/>
              <a:ext cx="3408362" cy="576263"/>
            </a:xfrm>
            <a:custGeom>
              <a:avLst/>
              <a:gdLst>
                <a:gd name="T0" fmla="*/ 0 w 3409274"/>
                <a:gd name="T1" fmla="*/ 0 h 575735"/>
                <a:gd name="T2" fmla="*/ 2822571 w 3409274"/>
                <a:gd name="T3" fmla="*/ 0 h 575735"/>
                <a:gd name="T4" fmla="*/ 3405627 w 3409274"/>
                <a:gd name="T5" fmla="*/ 577849 h 575735"/>
                <a:gd name="T6" fmla="*/ 583058 w 3409274"/>
                <a:gd name="T7" fmla="*/ 577849 h 575735"/>
                <a:gd name="T8" fmla="*/ 0 60000 65536"/>
                <a:gd name="T9" fmla="*/ 0 60000 65536"/>
                <a:gd name="T10" fmla="*/ 0 60000 65536"/>
                <a:gd name="T11" fmla="*/ 0 60000 65536"/>
                <a:gd name="T12" fmla="*/ 0 w 3409274"/>
                <a:gd name="T13" fmla="*/ 0 h 575735"/>
                <a:gd name="T14" fmla="*/ 3409274 w 3409274"/>
                <a:gd name="T15" fmla="*/ 575735 h 575735"/>
              </a:gdLst>
              <a:ahLst/>
              <a:cxnLst>
                <a:cxn ang="T8">
                  <a:pos x="T0" y="T1"/>
                </a:cxn>
                <a:cxn ang="T9">
                  <a:pos x="T2" y="T3"/>
                </a:cxn>
                <a:cxn ang="T10">
                  <a:pos x="T4" y="T5"/>
                </a:cxn>
                <a:cxn ang="T11">
                  <a:pos x="T6" y="T7"/>
                </a:cxn>
              </a:cxnLst>
              <a:rect l="T12" t="T13" r="T14" b="T15"/>
              <a:pathLst>
                <a:path w="3409274" h="575735">
                  <a:moveTo>
                    <a:pt x="0" y="0"/>
                  </a:moveTo>
                  <a:lnTo>
                    <a:pt x="2825593" y="0"/>
                  </a:lnTo>
                  <a:lnTo>
                    <a:pt x="3409274" y="575735"/>
                  </a:lnTo>
                  <a:lnTo>
                    <a:pt x="583682" y="575735"/>
                  </a:lnTo>
                  <a:lnTo>
                    <a:pt x="0" y="0"/>
                  </a:lnTo>
                  <a:close/>
                </a:path>
              </a:pathLst>
            </a:custGeom>
            <a:solidFill>
              <a:schemeClr val="tx1">
                <a:lumMod val="85000"/>
                <a:lumOff val="15000"/>
              </a:schemeClr>
            </a:solidFill>
            <a:ln>
              <a:noFill/>
            </a:ln>
          </p:spPr>
          <p:txBody>
            <a:bodyPr lIns="432000" rIns="43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da-DK" altLang="zh-CN" dirty="0">
                <a:solidFill>
                  <a:srgbClr val="FFFFFF"/>
                </a:solidFill>
              </a:endParaRPr>
            </a:p>
          </p:txBody>
        </p:sp>
        <p:sp>
          <p:nvSpPr>
            <p:cNvPr id="32" name="文本框 31">
              <a:extLst>
                <a:ext uri="{FF2B5EF4-FFF2-40B4-BE49-F238E27FC236}">
                  <a16:creationId xmlns:a16="http://schemas.microsoft.com/office/drawing/2014/main" id="{E39B4437-7C20-4CAE-8258-A19BE489989C}"/>
                </a:ext>
              </a:extLst>
            </p:cNvPr>
            <p:cNvSpPr txBox="1"/>
            <p:nvPr/>
          </p:nvSpPr>
          <p:spPr>
            <a:xfrm>
              <a:off x="4807757" y="3045786"/>
              <a:ext cx="2274982"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用户访问权限失控</a:t>
              </a:r>
            </a:p>
          </p:txBody>
        </p:sp>
      </p:grpSp>
      <p:grpSp>
        <p:nvGrpSpPr>
          <p:cNvPr id="33" name="组合 32">
            <a:extLst>
              <a:ext uri="{FF2B5EF4-FFF2-40B4-BE49-F238E27FC236}">
                <a16:creationId xmlns:a16="http://schemas.microsoft.com/office/drawing/2014/main" id="{0D78567E-E393-4C9A-8307-9EB33FF96A8B}"/>
              </a:ext>
            </a:extLst>
          </p:cNvPr>
          <p:cNvGrpSpPr/>
          <p:nvPr/>
        </p:nvGrpSpPr>
        <p:grpSpPr>
          <a:xfrm>
            <a:off x="7169817" y="3929976"/>
            <a:ext cx="3409950" cy="576262"/>
            <a:chOff x="4356100" y="3927702"/>
            <a:chExt cx="3409950" cy="576262"/>
          </a:xfrm>
        </p:grpSpPr>
        <p:sp>
          <p:nvSpPr>
            <p:cNvPr id="34" name="MH_SubTitle_3">
              <a:extLst>
                <a:ext uri="{FF2B5EF4-FFF2-40B4-BE49-F238E27FC236}">
                  <a16:creationId xmlns:a16="http://schemas.microsoft.com/office/drawing/2014/main" id="{4F0A612F-A913-4CEB-AC1E-D07820DDED06}"/>
                </a:ext>
              </a:extLst>
            </p:cNvPr>
            <p:cNvSpPr/>
            <p:nvPr>
              <p:custDataLst>
                <p:tags r:id="rId8"/>
              </p:custDataLst>
            </p:nvPr>
          </p:nvSpPr>
          <p:spPr bwMode="auto">
            <a:xfrm>
              <a:off x="4356100" y="3927702"/>
              <a:ext cx="3409950" cy="576262"/>
            </a:xfrm>
            <a:custGeom>
              <a:avLst/>
              <a:gdLst>
                <a:gd name="T0" fmla="*/ 0 w 3409274"/>
                <a:gd name="T1" fmla="*/ 0 h 575735"/>
                <a:gd name="T2" fmla="*/ 2827834 w 3409274"/>
                <a:gd name="T3" fmla="*/ 0 h 575735"/>
                <a:gd name="T4" fmla="*/ 3411978 w 3409274"/>
                <a:gd name="T5" fmla="*/ 577845 h 575735"/>
                <a:gd name="T6" fmla="*/ 584146 w 3409274"/>
                <a:gd name="T7" fmla="*/ 577845 h 575735"/>
                <a:gd name="T8" fmla="*/ 0 60000 65536"/>
                <a:gd name="T9" fmla="*/ 0 60000 65536"/>
                <a:gd name="T10" fmla="*/ 0 60000 65536"/>
                <a:gd name="T11" fmla="*/ 0 60000 65536"/>
                <a:gd name="T12" fmla="*/ 0 w 3409274"/>
                <a:gd name="T13" fmla="*/ 0 h 575735"/>
                <a:gd name="T14" fmla="*/ 3409274 w 3409274"/>
                <a:gd name="T15" fmla="*/ 575735 h 575735"/>
              </a:gdLst>
              <a:ahLst/>
              <a:cxnLst>
                <a:cxn ang="T8">
                  <a:pos x="T0" y="T1"/>
                </a:cxn>
                <a:cxn ang="T9">
                  <a:pos x="T2" y="T3"/>
                </a:cxn>
                <a:cxn ang="T10">
                  <a:pos x="T4" y="T5"/>
                </a:cxn>
                <a:cxn ang="T11">
                  <a:pos x="T6" y="T7"/>
                </a:cxn>
              </a:cxnLst>
              <a:rect l="T12" t="T13" r="T14" b="T15"/>
              <a:pathLst>
                <a:path w="3409274" h="575735">
                  <a:moveTo>
                    <a:pt x="0" y="0"/>
                  </a:moveTo>
                  <a:lnTo>
                    <a:pt x="2825593" y="0"/>
                  </a:lnTo>
                  <a:lnTo>
                    <a:pt x="3409274" y="575735"/>
                  </a:lnTo>
                  <a:lnTo>
                    <a:pt x="583682" y="575735"/>
                  </a:lnTo>
                  <a:lnTo>
                    <a:pt x="0" y="0"/>
                  </a:lnTo>
                  <a:close/>
                </a:path>
              </a:pathLst>
            </a:custGeom>
            <a:solidFill>
              <a:srgbClr val="F15117"/>
            </a:solidFill>
            <a:ln>
              <a:noFill/>
            </a:ln>
          </p:spPr>
          <p:txBody>
            <a:bodyPr lIns="432000" rIns="43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zh-CN" altLang="en-US" dirty="0">
                <a:solidFill>
                  <a:srgbClr val="FFFFFF"/>
                </a:solidFill>
              </a:endParaRPr>
            </a:p>
          </p:txBody>
        </p:sp>
        <p:sp>
          <p:nvSpPr>
            <p:cNvPr id="35" name="文本框 34">
              <a:extLst>
                <a:ext uri="{FF2B5EF4-FFF2-40B4-BE49-F238E27FC236}">
                  <a16:creationId xmlns:a16="http://schemas.microsoft.com/office/drawing/2014/main" id="{45067373-7D02-4E9E-8E9A-7DA935F6F560}"/>
                </a:ext>
              </a:extLst>
            </p:cNvPr>
            <p:cNvSpPr txBox="1"/>
            <p:nvPr/>
          </p:nvSpPr>
          <p:spPr>
            <a:xfrm>
              <a:off x="4826991" y="4017238"/>
              <a:ext cx="2236510"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内部人员窃取数据</a:t>
              </a:r>
            </a:p>
          </p:txBody>
        </p:sp>
      </p:grpSp>
      <p:grpSp>
        <p:nvGrpSpPr>
          <p:cNvPr id="36" name="组合 35">
            <a:extLst>
              <a:ext uri="{FF2B5EF4-FFF2-40B4-BE49-F238E27FC236}">
                <a16:creationId xmlns:a16="http://schemas.microsoft.com/office/drawing/2014/main" id="{3F6C0B6A-5E2B-4FF2-8A36-0C821EF4A08F}"/>
              </a:ext>
            </a:extLst>
          </p:cNvPr>
          <p:cNvGrpSpPr/>
          <p:nvPr/>
        </p:nvGrpSpPr>
        <p:grpSpPr>
          <a:xfrm>
            <a:off x="7239667" y="4893589"/>
            <a:ext cx="3409950" cy="576263"/>
            <a:chOff x="4425950" y="4891315"/>
            <a:chExt cx="3409950" cy="576263"/>
          </a:xfrm>
        </p:grpSpPr>
        <p:sp>
          <p:nvSpPr>
            <p:cNvPr id="37" name="MH_SubTitle_4">
              <a:extLst>
                <a:ext uri="{FF2B5EF4-FFF2-40B4-BE49-F238E27FC236}">
                  <a16:creationId xmlns:a16="http://schemas.microsoft.com/office/drawing/2014/main" id="{50B64D5A-E4FA-4211-93CE-2B850D967257}"/>
                </a:ext>
              </a:extLst>
            </p:cNvPr>
            <p:cNvSpPr/>
            <p:nvPr>
              <p:custDataLst>
                <p:tags r:id="rId7"/>
              </p:custDataLst>
            </p:nvPr>
          </p:nvSpPr>
          <p:spPr bwMode="auto">
            <a:xfrm>
              <a:off x="4425950" y="4891315"/>
              <a:ext cx="3409950" cy="576263"/>
            </a:xfrm>
            <a:custGeom>
              <a:avLst/>
              <a:gdLst>
                <a:gd name="T0" fmla="*/ 0 w 3409274"/>
                <a:gd name="T1" fmla="*/ 0 h 575735"/>
                <a:gd name="T2" fmla="*/ 2827834 w 3409274"/>
                <a:gd name="T3" fmla="*/ 0 h 575735"/>
                <a:gd name="T4" fmla="*/ 3411978 w 3409274"/>
                <a:gd name="T5" fmla="*/ 577849 h 575735"/>
                <a:gd name="T6" fmla="*/ 584146 w 3409274"/>
                <a:gd name="T7" fmla="*/ 577849 h 575735"/>
                <a:gd name="T8" fmla="*/ 0 60000 65536"/>
                <a:gd name="T9" fmla="*/ 0 60000 65536"/>
                <a:gd name="T10" fmla="*/ 0 60000 65536"/>
                <a:gd name="T11" fmla="*/ 0 60000 65536"/>
                <a:gd name="T12" fmla="*/ 0 w 3409274"/>
                <a:gd name="T13" fmla="*/ 0 h 575735"/>
                <a:gd name="T14" fmla="*/ 3409274 w 3409274"/>
                <a:gd name="T15" fmla="*/ 575735 h 575735"/>
              </a:gdLst>
              <a:ahLst/>
              <a:cxnLst>
                <a:cxn ang="T8">
                  <a:pos x="T0" y="T1"/>
                </a:cxn>
                <a:cxn ang="T9">
                  <a:pos x="T2" y="T3"/>
                </a:cxn>
                <a:cxn ang="T10">
                  <a:pos x="T4" y="T5"/>
                </a:cxn>
                <a:cxn ang="T11">
                  <a:pos x="T6" y="T7"/>
                </a:cxn>
              </a:cxnLst>
              <a:rect l="T12" t="T13" r="T14" b="T15"/>
              <a:pathLst>
                <a:path w="3409274" h="575735">
                  <a:moveTo>
                    <a:pt x="0" y="0"/>
                  </a:moveTo>
                  <a:lnTo>
                    <a:pt x="2825593" y="0"/>
                  </a:lnTo>
                  <a:lnTo>
                    <a:pt x="3409274" y="575735"/>
                  </a:lnTo>
                  <a:lnTo>
                    <a:pt x="583682" y="575735"/>
                  </a:lnTo>
                  <a:lnTo>
                    <a:pt x="0" y="0"/>
                  </a:lnTo>
                  <a:close/>
                </a:path>
              </a:pathLst>
            </a:custGeom>
            <a:solidFill>
              <a:schemeClr val="tx1">
                <a:lumMod val="85000"/>
                <a:lumOff val="15000"/>
              </a:schemeClr>
            </a:solidFill>
            <a:ln>
              <a:noFill/>
            </a:ln>
          </p:spPr>
          <p:txBody>
            <a:bodyPr lIns="432000" rIns="43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endParaRPr lang="zh-CN" altLang="en-US" dirty="0">
                <a:solidFill>
                  <a:srgbClr val="FFFFFF"/>
                </a:solidFill>
              </a:endParaRPr>
            </a:p>
          </p:txBody>
        </p:sp>
        <p:sp>
          <p:nvSpPr>
            <p:cNvPr id="38" name="文本框 37">
              <a:extLst>
                <a:ext uri="{FF2B5EF4-FFF2-40B4-BE49-F238E27FC236}">
                  <a16:creationId xmlns:a16="http://schemas.microsoft.com/office/drawing/2014/main" id="{82D5E25E-861B-4495-80E3-110141A28C16}"/>
                </a:ext>
              </a:extLst>
            </p:cNvPr>
            <p:cNvSpPr txBox="1"/>
            <p:nvPr/>
          </p:nvSpPr>
          <p:spPr>
            <a:xfrm>
              <a:off x="4955232" y="4979391"/>
              <a:ext cx="1980029" cy="400110"/>
            </a:xfrm>
            <a:prstGeom prst="rect">
              <a:avLst/>
            </a:prstGeom>
            <a:noFill/>
          </p:spPr>
          <p:txBody>
            <a:bodyPr wrap="none" rtlCol="0">
              <a:spAutoFit/>
            </a:bodyPr>
            <a:lstStyle/>
            <a:p>
              <a:pPr algn="ctr"/>
              <a:r>
                <a:rPr lang="zh-CN" altLang="en-US" sz="2000" dirty="0">
                  <a:solidFill>
                    <a:schemeClr val="bg1"/>
                  </a:solidFill>
                  <a:latin typeface="方正兰亭中黑_GBK" panose="02000000000000000000" pitchFamily="2" charset="-122"/>
                  <a:ea typeface="方正兰亭中黑_GBK" panose="02000000000000000000" pitchFamily="2" charset="-122"/>
                </a:rPr>
                <a:t>关键数据未加密</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500"/>
                                        <p:tgtEl>
                                          <p:spTgt spid="25"/>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par>
                          <p:cTn id="52" fill="hold">
                            <p:stCondLst>
                              <p:cond delay="6000"/>
                            </p:stCondLst>
                            <p:childTnLst>
                              <p:par>
                                <p:cTn id="53" presetID="22" presetClass="entr" presetSubtype="2"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500"/>
                                        <p:tgtEl>
                                          <p:spTgt spid="26"/>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技术方案</a:t>
            </a:r>
            <a:endPar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28" name="图片 127">
            <a:extLst>
              <a:ext uri="{FF2B5EF4-FFF2-40B4-BE49-F238E27FC236}">
                <a16:creationId xmlns:a16="http://schemas.microsoft.com/office/drawing/2014/main" id="{750C2DF1-69B6-4D78-8AB6-539DACC28461}"/>
              </a:ext>
            </a:extLst>
          </p:cNvPr>
          <p:cNvPicPr>
            <a:picLocks noChangeAspect="1"/>
          </p:cNvPicPr>
          <p:nvPr/>
        </p:nvPicPr>
        <p:blipFill>
          <a:blip r:embed="rId3"/>
          <a:stretch>
            <a:fillRect/>
          </a:stretch>
        </p:blipFill>
        <p:spPr>
          <a:xfrm>
            <a:off x="1152526" y="1050270"/>
            <a:ext cx="9886947" cy="58025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技术方案</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5" name="MH_Other_1"/>
          <p:cNvCxnSpPr>
            <a:cxnSpLocks/>
          </p:cNvCxnSpPr>
          <p:nvPr>
            <p:custDataLst>
              <p:tags r:id="rId1"/>
            </p:custDataLst>
          </p:nvPr>
        </p:nvCxnSpPr>
        <p:spPr>
          <a:xfrm>
            <a:off x="539043" y="2268163"/>
            <a:ext cx="1999444" cy="0"/>
          </a:xfrm>
          <a:prstGeom prst="line">
            <a:avLst/>
          </a:prstGeom>
          <a:ln w="47625">
            <a:solidFill>
              <a:srgbClr val="F15117"/>
            </a:solidFill>
          </a:ln>
        </p:spPr>
        <p:style>
          <a:lnRef idx="1">
            <a:schemeClr val="accent1"/>
          </a:lnRef>
          <a:fillRef idx="0">
            <a:schemeClr val="accent1"/>
          </a:fillRef>
          <a:effectRef idx="0">
            <a:schemeClr val="accent1"/>
          </a:effectRef>
          <a:fontRef idx="minor">
            <a:schemeClr val="tx1"/>
          </a:fontRef>
        </p:style>
      </p:cxnSp>
      <p:sp>
        <p:nvSpPr>
          <p:cNvPr id="6" name="MH_Other_2"/>
          <p:cNvSpPr/>
          <p:nvPr>
            <p:custDataLst>
              <p:tags r:id="rId2"/>
            </p:custDataLst>
          </p:nvPr>
        </p:nvSpPr>
        <p:spPr>
          <a:xfrm rot="2871886">
            <a:off x="1247559" y="1380445"/>
            <a:ext cx="705119" cy="1307207"/>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rPr>
              <a:t>01</a:t>
            </a:r>
            <a:endParaRPr lang="zh-CN" altLang="en-US" sz="2400" dirty="0">
              <a:solidFill>
                <a:srgbClr val="FEFFFF"/>
              </a:solidFill>
            </a:endParaRPr>
          </a:p>
        </p:txBody>
      </p:sp>
      <p:grpSp>
        <p:nvGrpSpPr>
          <p:cNvPr id="8" name="组合 7"/>
          <p:cNvGrpSpPr/>
          <p:nvPr/>
        </p:nvGrpSpPr>
        <p:grpSpPr>
          <a:xfrm>
            <a:off x="878904" y="2333105"/>
            <a:ext cx="1546511" cy="600986"/>
            <a:chOff x="1574936" y="2960906"/>
            <a:chExt cx="1546511" cy="2452395"/>
          </a:xfrm>
        </p:grpSpPr>
        <p:sp>
          <p:nvSpPr>
            <p:cNvPr id="7" name="MH_Other_3"/>
            <p:cNvSpPr/>
            <p:nvPr>
              <p:custDataLst>
                <p:tags r:id="rId3"/>
              </p:custDataLst>
            </p:nvPr>
          </p:nvSpPr>
          <p:spPr>
            <a:xfrm>
              <a:off x="1574936" y="2960906"/>
              <a:ext cx="45415" cy="2452395"/>
            </a:xfrm>
            <a:prstGeom prst="rect">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582214" y="3106807"/>
              <a:ext cx="1539233" cy="360612"/>
            </a:xfrm>
            <a:prstGeom prst="rect">
              <a:avLst/>
            </a:prstGeom>
          </p:spPr>
          <p:txBody>
            <a:bodyPr wrap="square">
              <a:spAutoFit/>
            </a:bodyPr>
            <a:lstStyle/>
            <a:p>
              <a:pPr algn="just">
                <a:lnSpc>
                  <a:spcPct val="120000"/>
                </a:lnSpc>
              </a:pPr>
              <a:r>
                <a:rPr lang="en-US" altLang="zh-CN" sz="1600" dirty="0">
                  <a:solidFill>
                    <a:schemeClr val="tx1">
                      <a:lumMod val="85000"/>
                      <a:lumOff val="15000"/>
                    </a:schemeClr>
                  </a:solidFill>
                </a:rPr>
                <a:t>WBS</a:t>
              </a:r>
              <a:r>
                <a:rPr lang="zh-CN" altLang="en-US" sz="1600" dirty="0">
                  <a:solidFill>
                    <a:schemeClr val="tx1">
                      <a:lumMod val="85000"/>
                      <a:lumOff val="15000"/>
                    </a:schemeClr>
                  </a:solidFill>
                </a:rPr>
                <a:t>分解法</a:t>
              </a:r>
            </a:p>
          </p:txBody>
        </p:sp>
      </p:grpSp>
      <p:sp>
        <p:nvSpPr>
          <p:cNvPr id="64" name="矩形 63">
            <a:extLst>
              <a:ext uri="{FF2B5EF4-FFF2-40B4-BE49-F238E27FC236}">
                <a16:creationId xmlns:a16="http://schemas.microsoft.com/office/drawing/2014/main" id="{1E9C481C-A0C3-46E8-9EFA-5DDDE2B3A5A5}"/>
              </a:ext>
            </a:extLst>
          </p:cNvPr>
          <p:cNvSpPr/>
          <p:nvPr/>
        </p:nvSpPr>
        <p:spPr>
          <a:xfrm>
            <a:off x="562039" y="3422380"/>
            <a:ext cx="3877091" cy="3015184"/>
          </a:xfrm>
          <a:prstGeom prst="rect">
            <a:avLst/>
          </a:prstGeom>
        </p:spPr>
        <p:txBody>
          <a:bodyPr wrap="square">
            <a:spAutoFit/>
          </a:bodyPr>
          <a:lstStyle/>
          <a:p>
            <a:pPr algn="just">
              <a:lnSpc>
                <a:spcPct val="120000"/>
              </a:lnSpc>
            </a:pPr>
            <a:r>
              <a:rPr lang="en-US" altLang="zh-CN" sz="2000" dirty="0">
                <a:solidFill>
                  <a:schemeClr val="tx1">
                    <a:lumMod val="85000"/>
                    <a:lumOff val="15000"/>
                  </a:schemeClr>
                </a:solidFill>
              </a:rPr>
              <a:t>WBS</a:t>
            </a:r>
            <a:r>
              <a:rPr lang="zh-CN" altLang="en-US" sz="2000" dirty="0">
                <a:solidFill>
                  <a:schemeClr val="tx1">
                    <a:lumMod val="85000"/>
                    <a:lumOff val="15000"/>
                  </a:schemeClr>
                </a:solidFill>
              </a:rPr>
              <a:t>（工作分解结构）是</a:t>
            </a:r>
            <a:r>
              <a:rPr lang="en-US" altLang="zh-CN" sz="2000" dirty="0">
                <a:solidFill>
                  <a:schemeClr val="tx1">
                    <a:lumMod val="85000"/>
                    <a:lumOff val="15000"/>
                  </a:schemeClr>
                </a:solidFill>
              </a:rPr>
              <a:t>Work Breakdown Structure</a:t>
            </a:r>
            <a:r>
              <a:rPr lang="zh-CN" altLang="en-US" sz="2000" dirty="0">
                <a:solidFill>
                  <a:schemeClr val="tx1">
                    <a:lumMod val="85000"/>
                    <a:lumOff val="15000"/>
                  </a:schemeClr>
                </a:solidFill>
              </a:rPr>
              <a:t>的缩写。它是把项目可以交付的成果和项目分解成便于管理的模块的过程。</a:t>
            </a:r>
            <a:endParaRPr lang="en-US" altLang="zh-CN" sz="2000" dirty="0">
              <a:solidFill>
                <a:schemeClr val="tx1">
                  <a:lumMod val="85000"/>
                  <a:lumOff val="15000"/>
                </a:schemeClr>
              </a:solidFill>
            </a:endParaRPr>
          </a:p>
          <a:p>
            <a:pPr algn="just">
              <a:lnSpc>
                <a:spcPct val="120000"/>
              </a:lnSpc>
            </a:pPr>
            <a:r>
              <a:rPr lang="zh-CN" altLang="en-US" sz="2000" dirty="0">
                <a:solidFill>
                  <a:schemeClr val="tx1">
                    <a:lumMod val="85000"/>
                    <a:lumOff val="15000"/>
                  </a:schemeClr>
                </a:solidFill>
              </a:rPr>
              <a:t>通常情况下，</a:t>
            </a:r>
            <a:r>
              <a:rPr lang="en-US" altLang="zh-CN" sz="2000" dirty="0">
                <a:solidFill>
                  <a:schemeClr val="tx1">
                    <a:lumMod val="85000"/>
                    <a:lumOff val="15000"/>
                  </a:schemeClr>
                </a:solidFill>
              </a:rPr>
              <a:t>WBS</a:t>
            </a:r>
            <a:r>
              <a:rPr lang="zh-CN" altLang="en-US" sz="2000" dirty="0">
                <a:solidFill>
                  <a:schemeClr val="tx1">
                    <a:lumMod val="85000"/>
                    <a:lumOff val="15000"/>
                  </a:schemeClr>
                </a:solidFill>
              </a:rPr>
              <a:t>是处于计划过程的中心，是制定进度计划、成本预算、资源分析、采购管理和风险管理等的重要基础。</a:t>
            </a:r>
          </a:p>
        </p:txBody>
      </p:sp>
      <p:grpSp>
        <p:nvGrpSpPr>
          <p:cNvPr id="65" name="组合 64">
            <a:extLst>
              <a:ext uri="{FF2B5EF4-FFF2-40B4-BE49-F238E27FC236}">
                <a16:creationId xmlns:a16="http://schemas.microsoft.com/office/drawing/2014/main" id="{FECDFC9F-D8B0-42FB-BDBA-B59BBE9E5E5C}"/>
              </a:ext>
            </a:extLst>
          </p:cNvPr>
          <p:cNvGrpSpPr/>
          <p:nvPr/>
        </p:nvGrpSpPr>
        <p:grpSpPr>
          <a:xfrm>
            <a:off x="8699275" y="1214202"/>
            <a:ext cx="3204844" cy="737390"/>
            <a:chOff x="1235075" y="1788193"/>
            <a:chExt cx="3204844" cy="737390"/>
          </a:xfrm>
        </p:grpSpPr>
        <p:sp>
          <p:nvSpPr>
            <p:cNvPr id="66" name="椭圆 65">
              <a:extLst>
                <a:ext uri="{FF2B5EF4-FFF2-40B4-BE49-F238E27FC236}">
                  <a16:creationId xmlns:a16="http://schemas.microsoft.com/office/drawing/2014/main" id="{6564778C-068A-458B-9CEA-4ACDD7E2AD2C}"/>
                </a:ext>
              </a:extLst>
            </p:cNvPr>
            <p:cNvSpPr/>
            <p:nvPr/>
          </p:nvSpPr>
          <p:spPr>
            <a:xfrm>
              <a:off x="1235075" y="1867223"/>
              <a:ext cx="658360" cy="658360"/>
            </a:xfrm>
            <a:prstGeom prst="ellipse">
              <a:avLst/>
            </a:prstGeom>
            <a:solidFill>
              <a:srgbClr val="F15117">
                <a:alpha val="80000"/>
              </a:srgbClr>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67" name="KSO_Shape">
              <a:extLst>
                <a:ext uri="{FF2B5EF4-FFF2-40B4-BE49-F238E27FC236}">
                  <a16:creationId xmlns:a16="http://schemas.microsoft.com/office/drawing/2014/main" id="{A30CB062-F81E-42B0-8089-55931F6DD467}"/>
                </a:ext>
              </a:extLst>
            </p:cNvPr>
            <p:cNvSpPr/>
            <p:nvPr/>
          </p:nvSpPr>
          <p:spPr bwMode="auto">
            <a:xfrm>
              <a:off x="1402534" y="2034683"/>
              <a:ext cx="323442" cy="3234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8" name="矩形 67">
              <a:extLst>
                <a:ext uri="{FF2B5EF4-FFF2-40B4-BE49-F238E27FC236}">
                  <a16:creationId xmlns:a16="http://schemas.microsoft.com/office/drawing/2014/main" id="{454B32B6-1999-452E-B55A-6FAAC66DA69A}"/>
                </a:ext>
              </a:extLst>
            </p:cNvPr>
            <p:cNvSpPr/>
            <p:nvPr/>
          </p:nvSpPr>
          <p:spPr>
            <a:xfrm>
              <a:off x="1889171" y="1788193"/>
              <a:ext cx="2550748" cy="656077"/>
            </a:xfrm>
            <a:prstGeom prst="rect">
              <a:avLst/>
            </a:prstGeom>
          </p:spPr>
          <p:txBody>
            <a:bodyPr wrap="square">
              <a:spAutoFit/>
            </a:bodyPr>
            <a:lstStyle/>
            <a:p>
              <a:pPr algn="just">
                <a:lnSpc>
                  <a:spcPct val="120000"/>
                </a:lnSpc>
              </a:pPr>
              <a:r>
                <a:rPr lang="zh-CN" altLang="en-US" sz="1600" dirty="0">
                  <a:solidFill>
                    <a:schemeClr val="tx1">
                      <a:lumMod val="85000"/>
                      <a:lumOff val="15000"/>
                    </a:schemeClr>
                  </a:solidFill>
                </a:rPr>
                <a:t>疏解项目结构</a:t>
              </a:r>
              <a:endParaRPr lang="en-US" altLang="zh-CN" sz="1600" dirty="0">
                <a:solidFill>
                  <a:schemeClr val="tx1">
                    <a:lumMod val="85000"/>
                    <a:lumOff val="15000"/>
                  </a:schemeClr>
                </a:solidFill>
              </a:endParaRPr>
            </a:p>
            <a:p>
              <a:pPr algn="just">
                <a:lnSpc>
                  <a:spcPct val="120000"/>
                </a:lnSpc>
              </a:pPr>
              <a:r>
                <a:rPr lang="zh-CN" altLang="en-US" sz="1600" dirty="0">
                  <a:solidFill>
                    <a:schemeClr val="tx1">
                      <a:lumMod val="85000"/>
                      <a:lumOff val="15000"/>
                    </a:schemeClr>
                  </a:solidFill>
                </a:rPr>
                <a:t>分解子任务</a:t>
              </a:r>
              <a:endParaRPr lang="en-US" altLang="zh-CN" sz="1600" dirty="0">
                <a:solidFill>
                  <a:schemeClr val="tx1">
                    <a:lumMod val="85000"/>
                    <a:lumOff val="15000"/>
                  </a:schemeClr>
                </a:solidFill>
              </a:endParaRPr>
            </a:p>
          </p:txBody>
        </p:sp>
      </p:grpSp>
      <p:grpSp>
        <p:nvGrpSpPr>
          <p:cNvPr id="74" name="组合 73">
            <a:extLst>
              <a:ext uri="{FF2B5EF4-FFF2-40B4-BE49-F238E27FC236}">
                <a16:creationId xmlns:a16="http://schemas.microsoft.com/office/drawing/2014/main" id="{C6F2882E-7F62-4C69-91F1-79E303A1D8C9}"/>
              </a:ext>
            </a:extLst>
          </p:cNvPr>
          <p:cNvGrpSpPr/>
          <p:nvPr/>
        </p:nvGrpSpPr>
        <p:grpSpPr>
          <a:xfrm>
            <a:off x="5049926" y="2633598"/>
            <a:ext cx="7002817" cy="3179717"/>
            <a:chOff x="3861821" y="2310803"/>
            <a:chExt cx="7002817" cy="3179717"/>
          </a:xfrm>
        </p:grpSpPr>
        <p:sp>
          <p:nvSpPr>
            <p:cNvPr id="75" name="任意多边形: 形状 74">
              <a:extLst>
                <a:ext uri="{FF2B5EF4-FFF2-40B4-BE49-F238E27FC236}">
                  <a16:creationId xmlns:a16="http://schemas.microsoft.com/office/drawing/2014/main" id="{11793108-4FDA-41A8-8C6A-584E328F4F94}"/>
                </a:ext>
              </a:extLst>
            </p:cNvPr>
            <p:cNvSpPr/>
            <p:nvPr/>
          </p:nvSpPr>
          <p:spPr>
            <a:xfrm>
              <a:off x="9068214" y="4339432"/>
              <a:ext cx="91440" cy="275735"/>
            </a:xfrm>
            <a:custGeom>
              <a:avLst/>
              <a:gdLst/>
              <a:ahLst/>
              <a:cxnLst/>
              <a:rect l="0" t="0" r="0" b="0"/>
              <a:pathLst>
                <a:path>
                  <a:moveTo>
                    <a:pt x="45720" y="0"/>
                  </a:moveTo>
                  <a:lnTo>
                    <a:pt x="45720" y="275735"/>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76" name="任意多边形: 形状 75">
              <a:extLst>
                <a:ext uri="{FF2B5EF4-FFF2-40B4-BE49-F238E27FC236}">
                  <a16:creationId xmlns:a16="http://schemas.microsoft.com/office/drawing/2014/main" id="{251B1936-79AA-4D5E-A26A-69D4B392359D}"/>
                </a:ext>
              </a:extLst>
            </p:cNvPr>
            <p:cNvSpPr/>
            <p:nvPr/>
          </p:nvSpPr>
          <p:spPr>
            <a:xfrm>
              <a:off x="7308520" y="3188344"/>
              <a:ext cx="1805414" cy="275735"/>
            </a:xfrm>
            <a:custGeom>
              <a:avLst/>
              <a:gdLst/>
              <a:ahLst/>
              <a:cxnLst/>
              <a:rect l="0" t="0" r="0" b="0"/>
              <a:pathLst>
                <a:path>
                  <a:moveTo>
                    <a:pt x="0" y="0"/>
                  </a:moveTo>
                  <a:lnTo>
                    <a:pt x="0" y="138962"/>
                  </a:lnTo>
                  <a:lnTo>
                    <a:pt x="1805414" y="138962"/>
                  </a:lnTo>
                  <a:lnTo>
                    <a:pt x="1805414" y="275735"/>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77" name="任意多边形: 形状 76">
              <a:extLst>
                <a:ext uri="{FF2B5EF4-FFF2-40B4-BE49-F238E27FC236}">
                  <a16:creationId xmlns:a16="http://schemas.microsoft.com/office/drawing/2014/main" id="{346013B1-8A87-43B7-A57E-4E0A4B2A06A8}"/>
                </a:ext>
              </a:extLst>
            </p:cNvPr>
            <p:cNvSpPr/>
            <p:nvPr/>
          </p:nvSpPr>
          <p:spPr>
            <a:xfrm>
              <a:off x="5503106" y="4339432"/>
              <a:ext cx="1203609" cy="275735"/>
            </a:xfrm>
            <a:custGeom>
              <a:avLst/>
              <a:gdLst/>
              <a:ahLst/>
              <a:cxnLst/>
              <a:rect l="0" t="0" r="0" b="0"/>
              <a:pathLst>
                <a:path>
                  <a:moveTo>
                    <a:pt x="0" y="0"/>
                  </a:moveTo>
                  <a:lnTo>
                    <a:pt x="0" y="138962"/>
                  </a:lnTo>
                  <a:lnTo>
                    <a:pt x="1203609" y="138962"/>
                  </a:lnTo>
                  <a:lnTo>
                    <a:pt x="1203609" y="275735"/>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78" name="任意多边形: 形状 77">
              <a:extLst>
                <a:ext uri="{FF2B5EF4-FFF2-40B4-BE49-F238E27FC236}">
                  <a16:creationId xmlns:a16="http://schemas.microsoft.com/office/drawing/2014/main" id="{401A55F2-8C19-4D90-9800-904DB47EE495}"/>
                </a:ext>
              </a:extLst>
            </p:cNvPr>
            <p:cNvSpPr/>
            <p:nvPr/>
          </p:nvSpPr>
          <p:spPr>
            <a:xfrm>
              <a:off x="4299497" y="4339432"/>
              <a:ext cx="1203609" cy="275735"/>
            </a:xfrm>
            <a:custGeom>
              <a:avLst/>
              <a:gdLst/>
              <a:ahLst/>
              <a:cxnLst/>
              <a:rect l="0" t="0" r="0" b="0"/>
              <a:pathLst>
                <a:path>
                  <a:moveTo>
                    <a:pt x="1203609" y="0"/>
                  </a:moveTo>
                  <a:lnTo>
                    <a:pt x="1203609" y="138962"/>
                  </a:lnTo>
                  <a:lnTo>
                    <a:pt x="0" y="138962"/>
                  </a:lnTo>
                  <a:lnTo>
                    <a:pt x="0" y="275735"/>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79" name="任意多边形: 形状 78">
              <a:extLst>
                <a:ext uri="{FF2B5EF4-FFF2-40B4-BE49-F238E27FC236}">
                  <a16:creationId xmlns:a16="http://schemas.microsoft.com/office/drawing/2014/main" id="{970C08DD-789C-4362-B30A-EAEC22F6A1FC}"/>
                </a:ext>
              </a:extLst>
            </p:cNvPr>
            <p:cNvSpPr/>
            <p:nvPr/>
          </p:nvSpPr>
          <p:spPr>
            <a:xfrm>
              <a:off x="5503106" y="3188344"/>
              <a:ext cx="1805414" cy="275735"/>
            </a:xfrm>
            <a:custGeom>
              <a:avLst/>
              <a:gdLst/>
              <a:ahLst/>
              <a:cxnLst/>
              <a:rect l="0" t="0" r="0" b="0"/>
              <a:pathLst>
                <a:path>
                  <a:moveTo>
                    <a:pt x="1805414" y="0"/>
                  </a:moveTo>
                  <a:lnTo>
                    <a:pt x="1805414" y="138962"/>
                  </a:lnTo>
                  <a:lnTo>
                    <a:pt x="0" y="138962"/>
                  </a:lnTo>
                  <a:lnTo>
                    <a:pt x="0" y="275735"/>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80" name="椭圆 79">
              <a:extLst>
                <a:ext uri="{FF2B5EF4-FFF2-40B4-BE49-F238E27FC236}">
                  <a16:creationId xmlns:a16="http://schemas.microsoft.com/office/drawing/2014/main" id="{4BA525DE-A1BA-4A37-BF79-EC8624CC0E68}"/>
                </a:ext>
              </a:extLst>
            </p:cNvPr>
            <p:cNvSpPr/>
            <p:nvPr/>
          </p:nvSpPr>
          <p:spPr>
            <a:xfrm>
              <a:off x="6870844" y="2312992"/>
              <a:ext cx="875352" cy="87535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altLang="zh-CN" dirty="0"/>
                <a:t>1</a:t>
              </a:r>
              <a:endParaRPr lang="zh-CN" altLang="en-US" dirty="0"/>
            </a:p>
          </p:txBody>
        </p:sp>
        <p:sp>
          <p:nvSpPr>
            <p:cNvPr id="81" name="任意多边形: 形状 80">
              <a:extLst>
                <a:ext uri="{FF2B5EF4-FFF2-40B4-BE49-F238E27FC236}">
                  <a16:creationId xmlns:a16="http://schemas.microsoft.com/office/drawing/2014/main" id="{FD74B573-5BD4-4613-94A5-9D4BCFB70939}"/>
                </a:ext>
              </a:extLst>
            </p:cNvPr>
            <p:cNvSpPr/>
            <p:nvPr/>
          </p:nvSpPr>
          <p:spPr>
            <a:xfrm>
              <a:off x="7746196" y="2310803"/>
              <a:ext cx="1313028" cy="875352"/>
            </a:xfrm>
            <a:custGeom>
              <a:avLst/>
              <a:gdLst>
                <a:gd name="connsiteX0" fmla="*/ 0 w 1313028"/>
                <a:gd name="connsiteY0" fmla="*/ 0 h 875352"/>
                <a:gd name="connsiteX1" fmla="*/ 1313028 w 1313028"/>
                <a:gd name="connsiteY1" fmla="*/ 0 h 875352"/>
                <a:gd name="connsiteX2" fmla="*/ 1313028 w 1313028"/>
                <a:gd name="connsiteY2" fmla="*/ 875352 h 875352"/>
                <a:gd name="connsiteX3" fmla="*/ 0 w 1313028"/>
                <a:gd name="connsiteY3" fmla="*/ 875352 h 875352"/>
                <a:gd name="connsiteX4" fmla="*/ 0 w 1313028"/>
                <a:gd name="connsiteY4" fmla="*/ 0 h 87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028" h="875352">
                  <a:moveTo>
                    <a:pt x="0" y="0"/>
                  </a:moveTo>
                  <a:lnTo>
                    <a:pt x="1313028" y="0"/>
                  </a:lnTo>
                  <a:lnTo>
                    <a:pt x="1313028" y="875352"/>
                  </a:lnTo>
                  <a:lnTo>
                    <a:pt x="0" y="8753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endParaRPr lang="zh-CN" altLang="en-US" sz="3100" kern="1200"/>
            </a:p>
          </p:txBody>
        </p:sp>
        <p:sp>
          <p:nvSpPr>
            <p:cNvPr id="82" name="椭圆 81">
              <a:extLst>
                <a:ext uri="{FF2B5EF4-FFF2-40B4-BE49-F238E27FC236}">
                  <a16:creationId xmlns:a16="http://schemas.microsoft.com/office/drawing/2014/main" id="{701499BB-217C-44B0-849C-1D1C001EA663}"/>
                </a:ext>
              </a:extLst>
            </p:cNvPr>
            <p:cNvSpPr/>
            <p:nvPr/>
          </p:nvSpPr>
          <p:spPr>
            <a:xfrm>
              <a:off x="5065430" y="3464080"/>
              <a:ext cx="875352" cy="87535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algn="ctr"/>
              <a:r>
                <a:rPr lang="en-US" altLang="zh-CN" dirty="0"/>
                <a:t>1.1</a:t>
              </a:r>
              <a:endParaRPr lang="zh-CN" altLang="en-US" dirty="0"/>
            </a:p>
          </p:txBody>
        </p:sp>
        <p:sp>
          <p:nvSpPr>
            <p:cNvPr id="83" name="任意多边形: 形状 82">
              <a:extLst>
                <a:ext uri="{FF2B5EF4-FFF2-40B4-BE49-F238E27FC236}">
                  <a16:creationId xmlns:a16="http://schemas.microsoft.com/office/drawing/2014/main" id="{787DA232-A3D2-4F34-BAC9-07BDFD307201}"/>
                </a:ext>
              </a:extLst>
            </p:cNvPr>
            <p:cNvSpPr/>
            <p:nvPr/>
          </p:nvSpPr>
          <p:spPr>
            <a:xfrm>
              <a:off x="5940782" y="3461892"/>
              <a:ext cx="1313028" cy="875352"/>
            </a:xfrm>
            <a:custGeom>
              <a:avLst/>
              <a:gdLst>
                <a:gd name="connsiteX0" fmla="*/ 0 w 1313028"/>
                <a:gd name="connsiteY0" fmla="*/ 0 h 875352"/>
                <a:gd name="connsiteX1" fmla="*/ 1313028 w 1313028"/>
                <a:gd name="connsiteY1" fmla="*/ 0 h 875352"/>
                <a:gd name="connsiteX2" fmla="*/ 1313028 w 1313028"/>
                <a:gd name="connsiteY2" fmla="*/ 875352 h 875352"/>
                <a:gd name="connsiteX3" fmla="*/ 0 w 1313028"/>
                <a:gd name="connsiteY3" fmla="*/ 875352 h 875352"/>
                <a:gd name="connsiteX4" fmla="*/ 0 w 1313028"/>
                <a:gd name="connsiteY4" fmla="*/ 0 h 87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028" h="875352">
                  <a:moveTo>
                    <a:pt x="0" y="0"/>
                  </a:moveTo>
                  <a:lnTo>
                    <a:pt x="1313028" y="0"/>
                  </a:lnTo>
                  <a:lnTo>
                    <a:pt x="1313028" y="875352"/>
                  </a:lnTo>
                  <a:lnTo>
                    <a:pt x="0" y="8753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endParaRPr lang="zh-CN" altLang="en-US" sz="3100" kern="1200"/>
            </a:p>
          </p:txBody>
        </p:sp>
        <p:sp>
          <p:nvSpPr>
            <p:cNvPr id="84" name="椭圆 83">
              <a:extLst>
                <a:ext uri="{FF2B5EF4-FFF2-40B4-BE49-F238E27FC236}">
                  <a16:creationId xmlns:a16="http://schemas.microsoft.com/office/drawing/2014/main" id="{4466A178-47E9-409E-8165-4DF5C622AF46}"/>
                </a:ext>
              </a:extLst>
            </p:cNvPr>
            <p:cNvSpPr/>
            <p:nvPr/>
          </p:nvSpPr>
          <p:spPr>
            <a:xfrm>
              <a:off x="3861821" y="4615168"/>
              <a:ext cx="875352" cy="87535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gn="ctr"/>
              <a:r>
                <a:rPr lang="en-US" altLang="zh-CN" sz="1500" dirty="0"/>
                <a:t>1.1.1</a:t>
              </a:r>
              <a:endParaRPr lang="zh-CN" altLang="en-US" sz="1500" dirty="0"/>
            </a:p>
          </p:txBody>
        </p:sp>
        <p:sp>
          <p:nvSpPr>
            <p:cNvPr id="85" name="任意多边形: 形状 84">
              <a:extLst>
                <a:ext uri="{FF2B5EF4-FFF2-40B4-BE49-F238E27FC236}">
                  <a16:creationId xmlns:a16="http://schemas.microsoft.com/office/drawing/2014/main" id="{F234935C-C5B7-4222-8E7C-04478D2A8DEE}"/>
                </a:ext>
              </a:extLst>
            </p:cNvPr>
            <p:cNvSpPr/>
            <p:nvPr/>
          </p:nvSpPr>
          <p:spPr>
            <a:xfrm>
              <a:off x="4737173" y="4612980"/>
              <a:ext cx="1313028" cy="875352"/>
            </a:xfrm>
            <a:custGeom>
              <a:avLst/>
              <a:gdLst>
                <a:gd name="connsiteX0" fmla="*/ 0 w 1313028"/>
                <a:gd name="connsiteY0" fmla="*/ 0 h 875352"/>
                <a:gd name="connsiteX1" fmla="*/ 1313028 w 1313028"/>
                <a:gd name="connsiteY1" fmla="*/ 0 h 875352"/>
                <a:gd name="connsiteX2" fmla="*/ 1313028 w 1313028"/>
                <a:gd name="connsiteY2" fmla="*/ 875352 h 875352"/>
                <a:gd name="connsiteX3" fmla="*/ 0 w 1313028"/>
                <a:gd name="connsiteY3" fmla="*/ 875352 h 875352"/>
                <a:gd name="connsiteX4" fmla="*/ 0 w 1313028"/>
                <a:gd name="connsiteY4" fmla="*/ 0 h 87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028" h="875352">
                  <a:moveTo>
                    <a:pt x="0" y="0"/>
                  </a:moveTo>
                  <a:lnTo>
                    <a:pt x="1313028" y="0"/>
                  </a:lnTo>
                  <a:lnTo>
                    <a:pt x="1313028" y="875352"/>
                  </a:lnTo>
                  <a:lnTo>
                    <a:pt x="0" y="8753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endParaRPr lang="zh-CN" altLang="en-US" sz="3100" kern="1200"/>
            </a:p>
          </p:txBody>
        </p:sp>
        <p:sp>
          <p:nvSpPr>
            <p:cNvPr id="86" name="椭圆 85">
              <a:extLst>
                <a:ext uri="{FF2B5EF4-FFF2-40B4-BE49-F238E27FC236}">
                  <a16:creationId xmlns:a16="http://schemas.microsoft.com/office/drawing/2014/main" id="{4226986F-B443-4EF5-8CB4-7B546726F7DF}"/>
                </a:ext>
              </a:extLst>
            </p:cNvPr>
            <p:cNvSpPr/>
            <p:nvPr/>
          </p:nvSpPr>
          <p:spPr>
            <a:xfrm>
              <a:off x="6269039" y="4615168"/>
              <a:ext cx="875352" cy="87535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altLang="zh-CN" sz="1500" dirty="0"/>
                <a:t>1.1.2</a:t>
              </a:r>
              <a:endParaRPr lang="zh-CN" altLang="en-US" sz="1500" dirty="0"/>
            </a:p>
          </p:txBody>
        </p:sp>
        <p:sp>
          <p:nvSpPr>
            <p:cNvPr id="87" name="任意多边形: 形状 86">
              <a:extLst>
                <a:ext uri="{FF2B5EF4-FFF2-40B4-BE49-F238E27FC236}">
                  <a16:creationId xmlns:a16="http://schemas.microsoft.com/office/drawing/2014/main" id="{0349D717-E356-4682-9822-D43090D49308}"/>
                </a:ext>
              </a:extLst>
            </p:cNvPr>
            <p:cNvSpPr/>
            <p:nvPr/>
          </p:nvSpPr>
          <p:spPr>
            <a:xfrm>
              <a:off x="7144391" y="4612980"/>
              <a:ext cx="1313028" cy="875352"/>
            </a:xfrm>
            <a:custGeom>
              <a:avLst/>
              <a:gdLst>
                <a:gd name="connsiteX0" fmla="*/ 0 w 1313028"/>
                <a:gd name="connsiteY0" fmla="*/ 0 h 875352"/>
                <a:gd name="connsiteX1" fmla="*/ 1313028 w 1313028"/>
                <a:gd name="connsiteY1" fmla="*/ 0 h 875352"/>
                <a:gd name="connsiteX2" fmla="*/ 1313028 w 1313028"/>
                <a:gd name="connsiteY2" fmla="*/ 875352 h 875352"/>
                <a:gd name="connsiteX3" fmla="*/ 0 w 1313028"/>
                <a:gd name="connsiteY3" fmla="*/ 875352 h 875352"/>
                <a:gd name="connsiteX4" fmla="*/ 0 w 1313028"/>
                <a:gd name="connsiteY4" fmla="*/ 0 h 87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028" h="875352">
                  <a:moveTo>
                    <a:pt x="0" y="0"/>
                  </a:moveTo>
                  <a:lnTo>
                    <a:pt x="1313028" y="0"/>
                  </a:lnTo>
                  <a:lnTo>
                    <a:pt x="1313028" y="875352"/>
                  </a:lnTo>
                  <a:lnTo>
                    <a:pt x="0" y="8753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endParaRPr lang="zh-CN" altLang="en-US" sz="3100" kern="1200"/>
            </a:p>
          </p:txBody>
        </p:sp>
        <p:sp>
          <p:nvSpPr>
            <p:cNvPr id="88" name="椭圆 87">
              <a:extLst>
                <a:ext uri="{FF2B5EF4-FFF2-40B4-BE49-F238E27FC236}">
                  <a16:creationId xmlns:a16="http://schemas.microsoft.com/office/drawing/2014/main" id="{478B9157-5335-4E47-9158-89B3A74BC43B}"/>
                </a:ext>
              </a:extLst>
            </p:cNvPr>
            <p:cNvSpPr/>
            <p:nvPr/>
          </p:nvSpPr>
          <p:spPr>
            <a:xfrm>
              <a:off x="8676258" y="3464080"/>
              <a:ext cx="875352" cy="875352"/>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algn="ctr"/>
              <a:r>
                <a:rPr lang="en-US" altLang="zh-CN" dirty="0"/>
                <a:t>1.2</a:t>
              </a:r>
              <a:endParaRPr lang="zh-CN" altLang="en-US" dirty="0"/>
            </a:p>
          </p:txBody>
        </p:sp>
        <p:sp>
          <p:nvSpPr>
            <p:cNvPr id="89" name="任意多边形: 形状 88">
              <a:extLst>
                <a:ext uri="{FF2B5EF4-FFF2-40B4-BE49-F238E27FC236}">
                  <a16:creationId xmlns:a16="http://schemas.microsoft.com/office/drawing/2014/main" id="{848D5B10-163C-4BB8-AA9A-6FC55E9DF209}"/>
                </a:ext>
              </a:extLst>
            </p:cNvPr>
            <p:cNvSpPr/>
            <p:nvPr/>
          </p:nvSpPr>
          <p:spPr>
            <a:xfrm>
              <a:off x="9551610" y="3461892"/>
              <a:ext cx="1313028" cy="875352"/>
            </a:xfrm>
            <a:custGeom>
              <a:avLst/>
              <a:gdLst>
                <a:gd name="connsiteX0" fmla="*/ 0 w 1313028"/>
                <a:gd name="connsiteY0" fmla="*/ 0 h 875352"/>
                <a:gd name="connsiteX1" fmla="*/ 1313028 w 1313028"/>
                <a:gd name="connsiteY1" fmla="*/ 0 h 875352"/>
                <a:gd name="connsiteX2" fmla="*/ 1313028 w 1313028"/>
                <a:gd name="connsiteY2" fmla="*/ 875352 h 875352"/>
                <a:gd name="connsiteX3" fmla="*/ 0 w 1313028"/>
                <a:gd name="connsiteY3" fmla="*/ 875352 h 875352"/>
                <a:gd name="connsiteX4" fmla="*/ 0 w 1313028"/>
                <a:gd name="connsiteY4" fmla="*/ 0 h 87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028" h="875352">
                  <a:moveTo>
                    <a:pt x="0" y="0"/>
                  </a:moveTo>
                  <a:lnTo>
                    <a:pt x="1313028" y="0"/>
                  </a:lnTo>
                  <a:lnTo>
                    <a:pt x="1313028" y="875352"/>
                  </a:lnTo>
                  <a:lnTo>
                    <a:pt x="0" y="8753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endParaRPr lang="zh-CN" altLang="en-US" sz="3100" kern="1200"/>
            </a:p>
          </p:txBody>
        </p:sp>
        <p:sp>
          <p:nvSpPr>
            <p:cNvPr id="90" name="椭圆 89">
              <a:extLst>
                <a:ext uri="{FF2B5EF4-FFF2-40B4-BE49-F238E27FC236}">
                  <a16:creationId xmlns:a16="http://schemas.microsoft.com/office/drawing/2014/main" id="{30019E5B-5DE4-42D3-9E0E-4881964C873C}"/>
                </a:ext>
              </a:extLst>
            </p:cNvPr>
            <p:cNvSpPr/>
            <p:nvPr/>
          </p:nvSpPr>
          <p:spPr>
            <a:xfrm>
              <a:off x="8676258" y="4615168"/>
              <a:ext cx="875352" cy="875352"/>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US" altLang="zh-CN" sz="1500" dirty="0"/>
                <a:t>1.2.1</a:t>
              </a:r>
              <a:endParaRPr lang="zh-CN" altLang="en-US" sz="1500" dirty="0"/>
            </a:p>
          </p:txBody>
        </p:sp>
        <p:sp>
          <p:nvSpPr>
            <p:cNvPr id="91" name="任意多边形: 形状 90">
              <a:extLst>
                <a:ext uri="{FF2B5EF4-FFF2-40B4-BE49-F238E27FC236}">
                  <a16:creationId xmlns:a16="http://schemas.microsoft.com/office/drawing/2014/main" id="{86DA051A-B096-4EC6-A107-A06F16C3C9DB}"/>
                </a:ext>
              </a:extLst>
            </p:cNvPr>
            <p:cNvSpPr/>
            <p:nvPr/>
          </p:nvSpPr>
          <p:spPr>
            <a:xfrm>
              <a:off x="9551610" y="4612980"/>
              <a:ext cx="1313028" cy="875352"/>
            </a:xfrm>
            <a:custGeom>
              <a:avLst/>
              <a:gdLst>
                <a:gd name="connsiteX0" fmla="*/ 0 w 1313028"/>
                <a:gd name="connsiteY0" fmla="*/ 0 h 875352"/>
                <a:gd name="connsiteX1" fmla="*/ 1313028 w 1313028"/>
                <a:gd name="connsiteY1" fmla="*/ 0 h 875352"/>
                <a:gd name="connsiteX2" fmla="*/ 1313028 w 1313028"/>
                <a:gd name="connsiteY2" fmla="*/ 875352 h 875352"/>
                <a:gd name="connsiteX3" fmla="*/ 0 w 1313028"/>
                <a:gd name="connsiteY3" fmla="*/ 875352 h 875352"/>
                <a:gd name="connsiteX4" fmla="*/ 0 w 1313028"/>
                <a:gd name="connsiteY4" fmla="*/ 0 h 87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028" h="875352">
                  <a:moveTo>
                    <a:pt x="0" y="0"/>
                  </a:moveTo>
                  <a:lnTo>
                    <a:pt x="1313028" y="0"/>
                  </a:lnTo>
                  <a:lnTo>
                    <a:pt x="1313028" y="875352"/>
                  </a:lnTo>
                  <a:lnTo>
                    <a:pt x="0" y="8753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endParaRPr lang="zh-CN" altLang="en-US" sz="3100" kern="1200"/>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0-#ppt_w/2"/>
                                          </p:val>
                                        </p:tav>
                                        <p:tav tm="100000">
                                          <p:val>
                                            <p:strVal val="#ppt_x"/>
                                          </p:val>
                                        </p:tav>
                                      </p:tavLst>
                                    </p:anim>
                                    <p:anim calcmode="lin" valueType="num">
                                      <p:cBhvr additive="base">
                                        <p:cTn id="20"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技术方案</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5" name="MH_Other_1"/>
          <p:cNvCxnSpPr>
            <a:cxnSpLocks/>
          </p:cNvCxnSpPr>
          <p:nvPr>
            <p:custDataLst>
              <p:tags r:id="rId1"/>
            </p:custDataLst>
          </p:nvPr>
        </p:nvCxnSpPr>
        <p:spPr>
          <a:xfrm>
            <a:off x="341182" y="2268166"/>
            <a:ext cx="1863794" cy="0"/>
          </a:xfrm>
          <a:prstGeom prst="line">
            <a:avLst/>
          </a:prstGeom>
          <a:ln w="47625">
            <a:solidFill>
              <a:srgbClr val="F15117"/>
            </a:solidFill>
          </a:ln>
        </p:spPr>
        <p:style>
          <a:lnRef idx="1">
            <a:schemeClr val="accent1"/>
          </a:lnRef>
          <a:fillRef idx="0">
            <a:schemeClr val="accent1"/>
          </a:fillRef>
          <a:effectRef idx="0">
            <a:schemeClr val="accent1"/>
          </a:effectRef>
          <a:fontRef idx="minor">
            <a:schemeClr val="tx1"/>
          </a:fontRef>
        </p:style>
      </p:cxnSp>
      <p:sp>
        <p:nvSpPr>
          <p:cNvPr id="15" name="MH_Other_8"/>
          <p:cNvSpPr/>
          <p:nvPr>
            <p:custDataLst>
              <p:tags r:id="rId2"/>
            </p:custDataLst>
          </p:nvPr>
        </p:nvSpPr>
        <p:spPr>
          <a:xfrm rot="2871886">
            <a:off x="1011718" y="1380448"/>
            <a:ext cx="705119" cy="1307207"/>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rPr>
              <a:t>02</a:t>
            </a:r>
            <a:endParaRPr lang="zh-CN" altLang="en-US" sz="2400" dirty="0">
              <a:solidFill>
                <a:srgbClr val="FEFFFF"/>
              </a:solidFill>
            </a:endParaRPr>
          </a:p>
        </p:txBody>
      </p:sp>
      <p:grpSp>
        <p:nvGrpSpPr>
          <p:cNvPr id="24" name="组合 23"/>
          <p:cNvGrpSpPr/>
          <p:nvPr/>
        </p:nvGrpSpPr>
        <p:grpSpPr>
          <a:xfrm>
            <a:off x="643063" y="2333108"/>
            <a:ext cx="1561913" cy="614638"/>
            <a:chOff x="7439660" y="2960906"/>
            <a:chExt cx="1561913" cy="2452395"/>
          </a:xfrm>
        </p:grpSpPr>
        <p:sp>
          <p:nvSpPr>
            <p:cNvPr id="16" name="MH_Other_9"/>
            <p:cNvSpPr/>
            <p:nvPr>
              <p:custDataLst>
                <p:tags r:id="rId3"/>
              </p:custDataLst>
            </p:nvPr>
          </p:nvSpPr>
          <p:spPr>
            <a:xfrm>
              <a:off x="7439660" y="2960906"/>
              <a:ext cx="45415" cy="24523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462340" y="3106808"/>
              <a:ext cx="1539233" cy="1715138"/>
            </a:xfrm>
            <a:prstGeom prst="rect">
              <a:avLst/>
            </a:prstGeom>
          </p:spPr>
          <p:txBody>
            <a:bodyPr wrap="square">
              <a:spAutoFit/>
            </a:bodyPr>
            <a:lstStyle/>
            <a:p>
              <a:pPr algn="just">
                <a:lnSpc>
                  <a:spcPct val="120000"/>
                </a:lnSpc>
              </a:pPr>
              <a:r>
                <a:rPr lang="en-US" altLang="zh-CN" sz="2000" dirty="0">
                  <a:solidFill>
                    <a:schemeClr val="tx1">
                      <a:lumMod val="85000"/>
                      <a:lumOff val="15000"/>
                    </a:schemeClr>
                  </a:solidFill>
                </a:rPr>
                <a:t>FTA</a:t>
              </a:r>
              <a:r>
                <a:rPr lang="zh-CN" altLang="en-US" sz="2000" dirty="0">
                  <a:solidFill>
                    <a:schemeClr val="tx1">
                      <a:lumMod val="85000"/>
                      <a:lumOff val="15000"/>
                    </a:schemeClr>
                  </a:solidFill>
                </a:rPr>
                <a:t>法</a:t>
              </a:r>
            </a:p>
          </p:txBody>
        </p:sp>
      </p:grpSp>
      <p:sp>
        <p:nvSpPr>
          <p:cNvPr id="12" name="矩形 11">
            <a:extLst>
              <a:ext uri="{FF2B5EF4-FFF2-40B4-BE49-F238E27FC236}">
                <a16:creationId xmlns:a16="http://schemas.microsoft.com/office/drawing/2014/main" id="{C798EC52-7AFF-42BA-A5D9-10A35B18E6BB}"/>
              </a:ext>
            </a:extLst>
          </p:cNvPr>
          <p:cNvSpPr/>
          <p:nvPr/>
        </p:nvSpPr>
        <p:spPr>
          <a:xfrm>
            <a:off x="341182" y="3369404"/>
            <a:ext cx="3892144" cy="2645853"/>
          </a:xfrm>
          <a:prstGeom prst="rect">
            <a:avLst/>
          </a:prstGeom>
        </p:spPr>
        <p:txBody>
          <a:bodyPr wrap="square">
            <a:spAutoFit/>
          </a:bodyPr>
          <a:lstStyle/>
          <a:p>
            <a:pPr algn="just">
              <a:lnSpc>
                <a:spcPct val="120000"/>
              </a:lnSpc>
            </a:pPr>
            <a:r>
              <a:rPr lang="en-US" altLang="zh-CN" sz="2000" dirty="0">
                <a:solidFill>
                  <a:schemeClr val="tx1">
                    <a:lumMod val="85000"/>
                    <a:lumOff val="15000"/>
                  </a:schemeClr>
                </a:solidFill>
              </a:rPr>
              <a:t>FTA</a:t>
            </a:r>
            <a:r>
              <a:rPr lang="zh-CN" altLang="en-US" sz="2000" dirty="0">
                <a:solidFill>
                  <a:schemeClr val="tx1">
                    <a:lumMod val="85000"/>
                    <a:lumOff val="15000"/>
                  </a:schemeClr>
                </a:solidFill>
              </a:rPr>
              <a:t>（故障树分析法）是</a:t>
            </a:r>
            <a:r>
              <a:rPr lang="en-US" altLang="zh-CN" sz="2000" dirty="0">
                <a:solidFill>
                  <a:schemeClr val="tx1">
                    <a:lumMod val="85000"/>
                    <a:lumOff val="15000"/>
                  </a:schemeClr>
                </a:solidFill>
              </a:rPr>
              <a:t>Fault Tree Analysis</a:t>
            </a:r>
            <a:r>
              <a:rPr lang="zh-CN" altLang="en-US" sz="2000" dirty="0">
                <a:solidFill>
                  <a:schemeClr val="tx1">
                    <a:lumMod val="85000"/>
                    <a:lumOff val="15000"/>
                  </a:schemeClr>
                </a:solidFill>
              </a:rPr>
              <a:t>的缩写。故障树分析从一个可能的事故开始，自上而下、层层遍历顶事件的直接或者间接原因事件，到基本原因事件停止。并用逻辑标记把这些事件之间的逻辑关系表达出来。</a:t>
            </a:r>
          </a:p>
        </p:txBody>
      </p:sp>
      <p:grpSp>
        <p:nvGrpSpPr>
          <p:cNvPr id="13" name="组合 12">
            <a:extLst>
              <a:ext uri="{FF2B5EF4-FFF2-40B4-BE49-F238E27FC236}">
                <a16:creationId xmlns:a16="http://schemas.microsoft.com/office/drawing/2014/main" id="{1976A253-CC2E-4AA0-935B-1A78FC679F55}"/>
              </a:ext>
            </a:extLst>
          </p:cNvPr>
          <p:cNvGrpSpPr/>
          <p:nvPr/>
        </p:nvGrpSpPr>
        <p:grpSpPr>
          <a:xfrm>
            <a:off x="8557578" y="1334114"/>
            <a:ext cx="3204844" cy="737390"/>
            <a:chOff x="1235075" y="1788193"/>
            <a:chExt cx="3204844" cy="737390"/>
          </a:xfrm>
        </p:grpSpPr>
        <p:sp>
          <p:nvSpPr>
            <p:cNvPr id="14" name="椭圆 13">
              <a:extLst>
                <a:ext uri="{FF2B5EF4-FFF2-40B4-BE49-F238E27FC236}">
                  <a16:creationId xmlns:a16="http://schemas.microsoft.com/office/drawing/2014/main" id="{AC32C3E3-E5B5-4F30-929C-43273A1DCB12}"/>
                </a:ext>
              </a:extLst>
            </p:cNvPr>
            <p:cNvSpPr/>
            <p:nvPr/>
          </p:nvSpPr>
          <p:spPr>
            <a:xfrm>
              <a:off x="1235075" y="1867223"/>
              <a:ext cx="658360" cy="658360"/>
            </a:xfrm>
            <a:prstGeom prst="ellipse">
              <a:avLst/>
            </a:prstGeom>
            <a:solidFill>
              <a:srgbClr val="F15117">
                <a:alpha val="80000"/>
              </a:srgbClr>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17" name="KSO_Shape">
              <a:extLst>
                <a:ext uri="{FF2B5EF4-FFF2-40B4-BE49-F238E27FC236}">
                  <a16:creationId xmlns:a16="http://schemas.microsoft.com/office/drawing/2014/main" id="{EEC8326C-6DB2-42E0-9AD7-D94569085D2B}"/>
                </a:ext>
              </a:extLst>
            </p:cNvPr>
            <p:cNvSpPr/>
            <p:nvPr/>
          </p:nvSpPr>
          <p:spPr bwMode="auto">
            <a:xfrm>
              <a:off x="1402534" y="2034683"/>
              <a:ext cx="323442" cy="3234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8" name="矩形 17">
              <a:extLst>
                <a:ext uri="{FF2B5EF4-FFF2-40B4-BE49-F238E27FC236}">
                  <a16:creationId xmlns:a16="http://schemas.microsoft.com/office/drawing/2014/main" id="{AA2700B5-FD4A-409C-BDCD-053C7ADC643F}"/>
                </a:ext>
              </a:extLst>
            </p:cNvPr>
            <p:cNvSpPr/>
            <p:nvPr/>
          </p:nvSpPr>
          <p:spPr>
            <a:xfrm>
              <a:off x="1889171" y="1788193"/>
              <a:ext cx="2550748" cy="656077"/>
            </a:xfrm>
            <a:prstGeom prst="rect">
              <a:avLst/>
            </a:prstGeom>
          </p:spPr>
          <p:txBody>
            <a:bodyPr wrap="square">
              <a:spAutoFit/>
            </a:bodyPr>
            <a:lstStyle/>
            <a:p>
              <a:pPr algn="just">
                <a:lnSpc>
                  <a:spcPct val="120000"/>
                </a:lnSpc>
              </a:pPr>
              <a:r>
                <a:rPr lang="zh-CN" altLang="en-US" sz="1600" dirty="0">
                  <a:solidFill>
                    <a:schemeClr val="tx1">
                      <a:lumMod val="85000"/>
                      <a:lumOff val="15000"/>
                    </a:schemeClr>
                  </a:solidFill>
                </a:rPr>
                <a:t>倒推事故起因</a:t>
              </a:r>
              <a:endParaRPr lang="en-US" altLang="zh-CN" sz="1600" dirty="0">
                <a:solidFill>
                  <a:schemeClr val="tx1">
                    <a:lumMod val="85000"/>
                    <a:lumOff val="15000"/>
                  </a:schemeClr>
                </a:solidFill>
              </a:endParaRPr>
            </a:p>
            <a:p>
              <a:pPr algn="just">
                <a:lnSpc>
                  <a:spcPct val="120000"/>
                </a:lnSpc>
              </a:pPr>
              <a:r>
                <a:rPr lang="zh-CN" altLang="en-US" sz="1600" dirty="0">
                  <a:solidFill>
                    <a:schemeClr val="tx1">
                      <a:lumMod val="85000"/>
                      <a:lumOff val="15000"/>
                    </a:schemeClr>
                  </a:solidFill>
                </a:rPr>
                <a:t>识别项目风险</a:t>
              </a:r>
              <a:endParaRPr lang="en-US" altLang="zh-CN" sz="1600" dirty="0">
                <a:solidFill>
                  <a:schemeClr val="tx1">
                    <a:lumMod val="85000"/>
                    <a:lumOff val="15000"/>
                  </a:schemeClr>
                </a:solidFill>
              </a:endParaRPr>
            </a:p>
          </p:txBody>
        </p:sp>
      </p:grpSp>
      <p:pic>
        <p:nvPicPr>
          <p:cNvPr id="8" name="图片 7">
            <a:hlinkClick r:id="rId6"/>
            <a:extLst>
              <a:ext uri="{FF2B5EF4-FFF2-40B4-BE49-F238E27FC236}">
                <a16:creationId xmlns:a16="http://schemas.microsoft.com/office/drawing/2014/main" id="{76BC9A60-A695-453A-983C-303ECD3CDB2D}"/>
              </a:ext>
            </a:extLst>
          </p:cNvPr>
          <p:cNvPicPr>
            <a:picLocks noChangeAspect="1"/>
          </p:cNvPicPr>
          <p:nvPr/>
        </p:nvPicPr>
        <p:blipFill>
          <a:blip r:embed="rId7"/>
          <a:stretch>
            <a:fillRect/>
          </a:stretch>
        </p:blipFill>
        <p:spPr>
          <a:xfrm>
            <a:off x="5393690" y="2333108"/>
            <a:ext cx="5715000" cy="4057650"/>
          </a:xfrm>
          <a:prstGeom prst="rect">
            <a:avLst/>
          </a:prstGeom>
        </p:spPr>
      </p:pic>
    </p:spTree>
    <p:extLst>
      <p:ext uri="{BB962C8B-B14F-4D97-AF65-F5344CB8AC3E}">
        <p14:creationId xmlns:p14="http://schemas.microsoft.com/office/powerpoint/2010/main" val="2645009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技术方案</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5" name="MH_Other_1"/>
          <p:cNvCxnSpPr>
            <a:cxnSpLocks/>
          </p:cNvCxnSpPr>
          <p:nvPr>
            <p:custDataLst>
              <p:tags r:id="rId1"/>
            </p:custDataLst>
          </p:nvPr>
        </p:nvCxnSpPr>
        <p:spPr>
          <a:xfrm>
            <a:off x="211493" y="2022505"/>
            <a:ext cx="1999444" cy="0"/>
          </a:xfrm>
          <a:prstGeom prst="line">
            <a:avLst/>
          </a:prstGeom>
          <a:ln w="47625">
            <a:solidFill>
              <a:srgbClr val="F15117"/>
            </a:solidFill>
          </a:ln>
        </p:spPr>
        <p:style>
          <a:lnRef idx="1">
            <a:schemeClr val="accent1"/>
          </a:lnRef>
          <a:fillRef idx="0">
            <a:schemeClr val="accent1"/>
          </a:fillRef>
          <a:effectRef idx="0">
            <a:schemeClr val="accent1"/>
          </a:effectRef>
          <a:fontRef idx="minor">
            <a:schemeClr val="tx1"/>
          </a:fontRef>
        </p:style>
      </p:cxnSp>
      <p:sp>
        <p:nvSpPr>
          <p:cNvPr id="6" name="MH_Other_2"/>
          <p:cNvSpPr/>
          <p:nvPr>
            <p:custDataLst>
              <p:tags r:id="rId2"/>
            </p:custDataLst>
          </p:nvPr>
        </p:nvSpPr>
        <p:spPr>
          <a:xfrm rot="2871886">
            <a:off x="920009" y="1134787"/>
            <a:ext cx="705119" cy="1307207"/>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rPr>
              <a:t>03</a:t>
            </a:r>
            <a:endParaRPr lang="zh-CN" altLang="en-US" sz="2400" dirty="0">
              <a:solidFill>
                <a:srgbClr val="FEFFFF"/>
              </a:solidFill>
            </a:endParaRPr>
          </a:p>
        </p:txBody>
      </p:sp>
      <p:grpSp>
        <p:nvGrpSpPr>
          <p:cNvPr id="8" name="组合 7"/>
          <p:cNvGrpSpPr/>
          <p:nvPr/>
        </p:nvGrpSpPr>
        <p:grpSpPr>
          <a:xfrm>
            <a:off x="551354" y="2087447"/>
            <a:ext cx="1782290" cy="834948"/>
            <a:chOff x="1574936" y="2960906"/>
            <a:chExt cx="1546511" cy="3407083"/>
          </a:xfrm>
        </p:grpSpPr>
        <p:sp>
          <p:nvSpPr>
            <p:cNvPr id="7" name="MH_Other_3"/>
            <p:cNvSpPr/>
            <p:nvPr>
              <p:custDataLst>
                <p:tags r:id="rId3"/>
              </p:custDataLst>
            </p:nvPr>
          </p:nvSpPr>
          <p:spPr>
            <a:xfrm>
              <a:off x="1574936" y="2960906"/>
              <a:ext cx="45415" cy="2452395"/>
            </a:xfrm>
            <a:prstGeom prst="rect">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582214" y="3106808"/>
              <a:ext cx="1539233" cy="3261181"/>
            </a:xfrm>
            <a:prstGeom prst="rect">
              <a:avLst/>
            </a:prstGeom>
          </p:spPr>
          <p:txBody>
            <a:bodyPr wrap="square">
              <a:spAutoFit/>
            </a:bodyPr>
            <a:lstStyle/>
            <a:p>
              <a:pPr algn="just">
                <a:lnSpc>
                  <a:spcPct val="120000"/>
                </a:lnSpc>
              </a:pPr>
              <a:r>
                <a:rPr lang="zh-CN" altLang="en-US" sz="2000" dirty="0">
                  <a:solidFill>
                    <a:schemeClr val="tx1">
                      <a:lumMod val="85000"/>
                      <a:lumOff val="15000"/>
                    </a:schemeClr>
                  </a:solidFill>
                </a:rPr>
                <a:t>敏感性分析法</a:t>
              </a:r>
            </a:p>
          </p:txBody>
        </p:sp>
      </p:grpSp>
      <p:grpSp>
        <p:nvGrpSpPr>
          <p:cNvPr id="10" name="组合 9">
            <a:extLst>
              <a:ext uri="{FF2B5EF4-FFF2-40B4-BE49-F238E27FC236}">
                <a16:creationId xmlns:a16="http://schemas.microsoft.com/office/drawing/2014/main" id="{8C213540-BD6A-4ADF-A447-CDA85F8637B9}"/>
              </a:ext>
            </a:extLst>
          </p:cNvPr>
          <p:cNvGrpSpPr/>
          <p:nvPr/>
        </p:nvGrpSpPr>
        <p:grpSpPr>
          <a:xfrm>
            <a:off x="8435803" y="1063753"/>
            <a:ext cx="3204844" cy="737390"/>
            <a:chOff x="1235075" y="1788193"/>
            <a:chExt cx="3204844" cy="737390"/>
          </a:xfrm>
        </p:grpSpPr>
        <p:sp>
          <p:nvSpPr>
            <p:cNvPr id="11" name="椭圆 10">
              <a:extLst>
                <a:ext uri="{FF2B5EF4-FFF2-40B4-BE49-F238E27FC236}">
                  <a16:creationId xmlns:a16="http://schemas.microsoft.com/office/drawing/2014/main" id="{4749F06E-1E05-4D01-ABFE-44DBE493E6CE}"/>
                </a:ext>
              </a:extLst>
            </p:cNvPr>
            <p:cNvSpPr/>
            <p:nvPr/>
          </p:nvSpPr>
          <p:spPr>
            <a:xfrm>
              <a:off x="1235075" y="1867223"/>
              <a:ext cx="658360" cy="658360"/>
            </a:xfrm>
            <a:prstGeom prst="ellipse">
              <a:avLst/>
            </a:prstGeom>
            <a:solidFill>
              <a:srgbClr val="F15117">
                <a:alpha val="80000"/>
              </a:srgbClr>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12" name="KSO_Shape">
              <a:extLst>
                <a:ext uri="{FF2B5EF4-FFF2-40B4-BE49-F238E27FC236}">
                  <a16:creationId xmlns:a16="http://schemas.microsoft.com/office/drawing/2014/main" id="{CCEAB083-8ACD-4844-B68D-FA3227657CCD}"/>
                </a:ext>
              </a:extLst>
            </p:cNvPr>
            <p:cNvSpPr/>
            <p:nvPr/>
          </p:nvSpPr>
          <p:spPr bwMode="auto">
            <a:xfrm>
              <a:off x="1402534" y="2034683"/>
              <a:ext cx="323442" cy="3234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 name="矩形 12">
              <a:extLst>
                <a:ext uri="{FF2B5EF4-FFF2-40B4-BE49-F238E27FC236}">
                  <a16:creationId xmlns:a16="http://schemas.microsoft.com/office/drawing/2014/main" id="{3A1A5542-B2AA-4073-9708-FF79679B457C}"/>
                </a:ext>
              </a:extLst>
            </p:cNvPr>
            <p:cNvSpPr/>
            <p:nvPr/>
          </p:nvSpPr>
          <p:spPr>
            <a:xfrm>
              <a:off x="1889171" y="1788193"/>
              <a:ext cx="2550748" cy="656077"/>
            </a:xfrm>
            <a:prstGeom prst="rect">
              <a:avLst/>
            </a:prstGeom>
          </p:spPr>
          <p:txBody>
            <a:bodyPr wrap="square">
              <a:spAutoFit/>
            </a:bodyPr>
            <a:lstStyle/>
            <a:p>
              <a:pPr algn="just">
                <a:lnSpc>
                  <a:spcPct val="120000"/>
                </a:lnSpc>
              </a:pPr>
              <a:r>
                <a:rPr lang="zh-CN" altLang="en-US" sz="1600" dirty="0">
                  <a:solidFill>
                    <a:schemeClr val="tx1">
                      <a:lumMod val="85000"/>
                      <a:lumOff val="15000"/>
                    </a:schemeClr>
                  </a:solidFill>
                </a:rPr>
                <a:t>识别潜在风险</a:t>
              </a:r>
              <a:endParaRPr lang="en-US" altLang="zh-CN" sz="1600" dirty="0">
                <a:solidFill>
                  <a:schemeClr val="tx1">
                    <a:lumMod val="85000"/>
                    <a:lumOff val="15000"/>
                  </a:schemeClr>
                </a:solidFill>
              </a:endParaRPr>
            </a:p>
            <a:p>
              <a:pPr algn="just">
                <a:lnSpc>
                  <a:spcPct val="120000"/>
                </a:lnSpc>
              </a:pPr>
              <a:r>
                <a:rPr lang="zh-CN" altLang="en-US" sz="1600" dirty="0">
                  <a:solidFill>
                    <a:schemeClr val="tx1">
                      <a:lumMod val="85000"/>
                      <a:lumOff val="15000"/>
                    </a:schemeClr>
                  </a:solidFill>
                </a:rPr>
                <a:t>分析风险敏感度</a:t>
              </a:r>
              <a:endParaRPr lang="en-US" altLang="zh-CN" sz="1600" dirty="0">
                <a:solidFill>
                  <a:schemeClr val="tx1">
                    <a:lumMod val="85000"/>
                    <a:lumOff val="15000"/>
                  </a:schemeClr>
                </a:solidFill>
              </a:endParaRPr>
            </a:p>
          </p:txBody>
        </p:sp>
      </p:grpSp>
      <p:sp>
        <p:nvSpPr>
          <p:cNvPr id="14" name="矩形 13">
            <a:extLst>
              <a:ext uri="{FF2B5EF4-FFF2-40B4-BE49-F238E27FC236}">
                <a16:creationId xmlns:a16="http://schemas.microsoft.com/office/drawing/2014/main" id="{D14B970D-296B-467B-9CF0-5BD46D078278}"/>
              </a:ext>
            </a:extLst>
          </p:cNvPr>
          <p:cNvSpPr/>
          <p:nvPr/>
        </p:nvSpPr>
        <p:spPr>
          <a:xfrm>
            <a:off x="272941" y="3072430"/>
            <a:ext cx="4299363" cy="3015184"/>
          </a:xfrm>
          <a:prstGeom prst="rect">
            <a:avLst/>
          </a:prstGeom>
        </p:spPr>
        <p:txBody>
          <a:bodyPr wrap="square">
            <a:spAutoFit/>
          </a:bodyPr>
          <a:lstStyle/>
          <a:p>
            <a:pPr algn="just">
              <a:lnSpc>
                <a:spcPct val="120000"/>
              </a:lnSpc>
            </a:pPr>
            <a:r>
              <a:rPr lang="zh-CN" altLang="en-US" sz="2000" dirty="0">
                <a:solidFill>
                  <a:schemeClr val="tx1">
                    <a:lumMod val="85000"/>
                    <a:lumOff val="15000"/>
                  </a:schemeClr>
                </a:solidFill>
              </a:rPr>
              <a:t>敏感性分析法是指从众多不确定因素中找出对投资项目经济效益指标有重要影响的敏感性因素，并分析测算其对项目经济效益指标的影响程度和敏感性程度，进而判断项目承受风险能力的一种不确定性缝隙方法。</a:t>
            </a:r>
            <a:endParaRPr lang="en-US" altLang="zh-CN" sz="2000" dirty="0">
              <a:solidFill>
                <a:schemeClr val="tx1">
                  <a:lumMod val="85000"/>
                  <a:lumOff val="15000"/>
                </a:schemeClr>
              </a:solidFill>
            </a:endParaRPr>
          </a:p>
          <a:p>
            <a:pPr algn="just">
              <a:lnSpc>
                <a:spcPct val="120000"/>
              </a:lnSpc>
            </a:pPr>
            <a:r>
              <a:rPr lang="zh-CN" altLang="en-US" sz="2000" dirty="0">
                <a:solidFill>
                  <a:schemeClr val="tx1">
                    <a:lumMod val="85000"/>
                    <a:lumOff val="15000"/>
                  </a:schemeClr>
                </a:solidFill>
              </a:rPr>
              <a:t>敏感性分析有助于确定哪些风险对项目具有最大的潜在影响。</a:t>
            </a:r>
          </a:p>
        </p:txBody>
      </p:sp>
      <p:pic>
        <p:nvPicPr>
          <p:cNvPr id="3074" name="Picture 2" descr="https://wiki.mbalib.com/w/images/thumb/5/59/Tornado_diagram.jpg/793px-Tornado_diagram.jpg">
            <a:extLst>
              <a:ext uri="{FF2B5EF4-FFF2-40B4-BE49-F238E27FC236}">
                <a16:creationId xmlns:a16="http://schemas.microsoft.com/office/drawing/2014/main" id="{3FDA5AD3-2422-4FD2-B363-4F93451F58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9284" y="2087447"/>
            <a:ext cx="5993038" cy="4534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3298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MH_Others_1"/>
          <p:cNvSpPr/>
          <p:nvPr>
            <p:custDataLst>
              <p:tags r:id="rId2"/>
            </p:custDataLst>
          </p:nvPr>
        </p:nvSpPr>
        <p:spPr>
          <a:xfrm>
            <a:off x="2690524" y="1447801"/>
            <a:ext cx="1840670" cy="667098"/>
          </a:xfrm>
          <a:prstGeom prst="rect">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zh-CN" altLang="en-US" sz="4000" dirty="0">
                <a:solidFill>
                  <a:srgbClr val="FFFFFF"/>
                </a:solidFill>
                <a:latin typeface="方正兰亭中黑_GBK" panose="02000000000000000000" pitchFamily="2" charset="-122"/>
                <a:ea typeface="方正兰亭中黑_GBK" panose="02000000000000000000" pitchFamily="2" charset="-122"/>
              </a:rPr>
              <a:t>目录</a:t>
            </a:r>
          </a:p>
        </p:txBody>
      </p:sp>
      <p:sp>
        <p:nvSpPr>
          <p:cNvPr id="22" name="MH_Others_2"/>
          <p:cNvSpPr txBox="1"/>
          <p:nvPr>
            <p:custDataLst>
              <p:tags r:id="rId3"/>
            </p:custDataLst>
          </p:nvPr>
        </p:nvSpPr>
        <p:spPr>
          <a:xfrm>
            <a:off x="2694792" y="2123264"/>
            <a:ext cx="1836402" cy="490403"/>
          </a:xfrm>
          <a:prstGeom prst="rect">
            <a:avLst/>
          </a:prstGeom>
          <a:noFill/>
        </p:spPr>
        <p:txBody>
          <a:bodyPr wrap="square" lIns="0" tIns="0" rIns="0" bIns="0" rtlCol="0">
            <a:normAutofit/>
          </a:bodyPr>
          <a:lstStyle/>
          <a:p>
            <a:pPr algn="ctr"/>
            <a:r>
              <a:rPr lang="en-US" altLang="zh-CN" sz="3200" spc="100" dirty="0">
                <a:solidFill>
                  <a:srgbClr val="B8B8B8"/>
                </a:solidFill>
                <a:latin typeface="Agency FB" panose="020B0503020202020204" pitchFamily="34" charset="0"/>
                <a:ea typeface="华文细黑" panose="02010600040101010101" pitchFamily="2" charset="-122"/>
              </a:rPr>
              <a:t>CONTENTS</a:t>
            </a:r>
            <a:endParaRPr lang="zh-CN" altLang="en-US" sz="3200" spc="100" dirty="0">
              <a:solidFill>
                <a:srgbClr val="B8B8B8"/>
              </a:solidFill>
              <a:latin typeface="Agency FB" panose="020B0503020202020204" pitchFamily="34" charset="0"/>
              <a:ea typeface="华文细黑" panose="02010600040101010101" pitchFamily="2" charset="-122"/>
            </a:endParaRPr>
          </a:p>
        </p:txBody>
      </p:sp>
      <p:grpSp>
        <p:nvGrpSpPr>
          <p:cNvPr id="2" name="组合 1"/>
          <p:cNvGrpSpPr/>
          <p:nvPr/>
        </p:nvGrpSpPr>
        <p:grpSpPr>
          <a:xfrm>
            <a:off x="4499663" y="2273119"/>
            <a:ext cx="4553940" cy="553178"/>
            <a:chOff x="4499663" y="2273119"/>
            <a:chExt cx="4553940" cy="553178"/>
          </a:xfrm>
        </p:grpSpPr>
        <p:sp>
          <p:nvSpPr>
            <p:cNvPr id="36" name="MH_Entry_1"/>
            <p:cNvSpPr txBox="1">
              <a:spLocks noChangeArrowheads="1"/>
            </p:cNvSpPr>
            <p:nvPr>
              <p:custDataLst>
                <p:tags r:id="rId10"/>
              </p:custDataLst>
            </p:nvPr>
          </p:nvSpPr>
          <p:spPr bwMode="auto">
            <a:xfrm>
              <a:off x="5354808" y="2379437"/>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sz="2000" dirty="0">
                  <a:solidFill>
                    <a:schemeClr val="tx1">
                      <a:lumMod val="85000"/>
                      <a:lumOff val="15000"/>
                    </a:schemeClr>
                  </a:solidFill>
                  <a:latin typeface="方正兰亭中黑_GBK" panose="02000000000000000000" pitchFamily="2" charset="-122"/>
                  <a:ea typeface="方正兰亭中黑_GBK" panose="02000000000000000000" pitchFamily="2" charset="-122"/>
                </a:rPr>
                <a:t>课题综述</a:t>
              </a:r>
            </a:p>
          </p:txBody>
        </p:sp>
        <p:sp>
          <p:nvSpPr>
            <p:cNvPr id="63" name="MH_Number_1"/>
            <p:cNvSpPr/>
            <p:nvPr>
              <p:custDataLst>
                <p:tags r:id="rId11"/>
              </p:custDataLst>
            </p:nvPr>
          </p:nvSpPr>
          <p:spPr>
            <a:xfrm rot="19752126">
              <a:off x="4499663" y="2273119"/>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algn="ctr"/>
              <a:r>
                <a:rPr lang="en-US" altLang="zh-CN" dirty="0">
                  <a:solidFill>
                    <a:srgbClr val="FFFFFF"/>
                  </a:solidFill>
                  <a:latin typeface="华文细黑" panose="02010600040101010101" pitchFamily="2" charset="-122"/>
                  <a:ea typeface="华文细黑" panose="02010600040101010101" pitchFamily="2" charset="-122"/>
                </a:rPr>
                <a:t>01</a:t>
              </a:r>
              <a:endParaRPr lang="zh-CN" altLang="en-US" dirty="0">
                <a:solidFill>
                  <a:srgbClr val="FFFFFF"/>
                </a:solidFill>
                <a:latin typeface="华文细黑" panose="02010600040101010101" pitchFamily="2" charset="-122"/>
                <a:ea typeface="华文细黑" panose="02010600040101010101" pitchFamily="2" charset="-122"/>
              </a:endParaRPr>
            </a:p>
          </p:txBody>
        </p:sp>
      </p:grpSp>
      <p:grpSp>
        <p:nvGrpSpPr>
          <p:cNvPr id="3" name="组合 2"/>
          <p:cNvGrpSpPr/>
          <p:nvPr/>
        </p:nvGrpSpPr>
        <p:grpSpPr>
          <a:xfrm>
            <a:off x="4499663" y="3080203"/>
            <a:ext cx="4553940" cy="553178"/>
            <a:chOff x="4499663" y="3080203"/>
            <a:chExt cx="4553940" cy="553178"/>
          </a:xfrm>
        </p:grpSpPr>
        <p:sp>
          <p:nvSpPr>
            <p:cNvPr id="64" name="MH_Entry_2"/>
            <p:cNvSpPr txBox="1">
              <a:spLocks noChangeArrowheads="1"/>
            </p:cNvSpPr>
            <p:nvPr>
              <p:custDataLst>
                <p:tags r:id="rId8"/>
              </p:custDataLst>
            </p:nvPr>
          </p:nvSpPr>
          <p:spPr bwMode="auto">
            <a:xfrm>
              <a:off x="5354808" y="3186521"/>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000" dirty="0">
                  <a:solidFill>
                    <a:schemeClr val="tx1">
                      <a:lumMod val="85000"/>
                      <a:lumOff val="15000"/>
                    </a:schemeClr>
                  </a:solidFill>
                  <a:latin typeface="方正兰亭中黑_GBK" panose="02000000000000000000" pitchFamily="2" charset="-122"/>
                  <a:ea typeface="方正兰亭中黑_GBK" panose="02000000000000000000" pitchFamily="2" charset="-122"/>
                </a:rPr>
                <a:t>当前现状</a:t>
              </a:r>
            </a:p>
          </p:txBody>
        </p:sp>
        <p:sp>
          <p:nvSpPr>
            <p:cNvPr id="65" name="MH_Number_2"/>
            <p:cNvSpPr/>
            <p:nvPr>
              <p:custDataLst>
                <p:tags r:id="rId9"/>
              </p:custDataLst>
            </p:nvPr>
          </p:nvSpPr>
          <p:spPr>
            <a:xfrm rot="19752126">
              <a:off x="4499663" y="3080203"/>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algn="ctr"/>
              <a:r>
                <a:rPr lang="en-US" altLang="zh-CN">
                  <a:solidFill>
                    <a:srgbClr val="FFFFFF"/>
                  </a:solidFill>
                  <a:latin typeface="华文细黑" panose="02010600040101010101" pitchFamily="2" charset="-122"/>
                  <a:ea typeface="华文细黑" panose="02010600040101010101" pitchFamily="2" charset="-122"/>
                </a:rPr>
                <a:t>02</a:t>
              </a:r>
              <a:endParaRPr lang="zh-CN" altLang="en-US">
                <a:solidFill>
                  <a:srgbClr val="FFFFFF"/>
                </a:solidFill>
                <a:latin typeface="华文细黑" panose="02010600040101010101" pitchFamily="2" charset="-122"/>
                <a:ea typeface="华文细黑" panose="02010600040101010101" pitchFamily="2" charset="-122"/>
              </a:endParaRPr>
            </a:p>
          </p:txBody>
        </p:sp>
      </p:grpSp>
      <p:grpSp>
        <p:nvGrpSpPr>
          <p:cNvPr id="4" name="组合 3"/>
          <p:cNvGrpSpPr/>
          <p:nvPr/>
        </p:nvGrpSpPr>
        <p:grpSpPr>
          <a:xfrm>
            <a:off x="4499663" y="3887287"/>
            <a:ext cx="4553940" cy="553178"/>
            <a:chOff x="4499663" y="3887287"/>
            <a:chExt cx="4553940" cy="553178"/>
          </a:xfrm>
        </p:grpSpPr>
        <p:sp>
          <p:nvSpPr>
            <p:cNvPr id="66" name="MH_Entry_3"/>
            <p:cNvSpPr txBox="1">
              <a:spLocks noChangeArrowheads="1"/>
            </p:cNvSpPr>
            <p:nvPr>
              <p:custDataLst>
                <p:tags r:id="rId6"/>
              </p:custDataLst>
            </p:nvPr>
          </p:nvSpPr>
          <p:spPr bwMode="auto">
            <a:xfrm>
              <a:off x="5354808" y="3993605"/>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000" dirty="0">
                  <a:solidFill>
                    <a:schemeClr val="tx1">
                      <a:lumMod val="85000"/>
                      <a:lumOff val="15000"/>
                    </a:schemeClr>
                  </a:solidFill>
                  <a:latin typeface="方正兰亭中黑_GBK" panose="02000000000000000000" pitchFamily="2" charset="-122"/>
                  <a:ea typeface="方正兰亭中黑_GBK" panose="02000000000000000000" pitchFamily="2" charset="-122"/>
                </a:rPr>
                <a:t>研究过程</a:t>
              </a:r>
            </a:p>
          </p:txBody>
        </p:sp>
        <p:sp>
          <p:nvSpPr>
            <p:cNvPr id="67" name="MH_Number_3"/>
            <p:cNvSpPr/>
            <p:nvPr>
              <p:custDataLst>
                <p:tags r:id="rId7"/>
              </p:custDataLst>
            </p:nvPr>
          </p:nvSpPr>
          <p:spPr>
            <a:xfrm rot="19752126">
              <a:off x="4499663" y="3887287"/>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algn="ctr"/>
              <a:r>
                <a:rPr lang="en-US" altLang="zh-CN">
                  <a:solidFill>
                    <a:srgbClr val="FFFFFF"/>
                  </a:solidFill>
                  <a:latin typeface="华文细黑" panose="02010600040101010101" pitchFamily="2" charset="-122"/>
                  <a:ea typeface="华文细黑" panose="02010600040101010101" pitchFamily="2" charset="-122"/>
                </a:rPr>
                <a:t>03</a:t>
              </a:r>
              <a:endParaRPr lang="zh-CN" altLang="en-US">
                <a:solidFill>
                  <a:srgbClr val="FFFFFF"/>
                </a:solidFill>
                <a:latin typeface="华文细黑" panose="02010600040101010101" pitchFamily="2" charset="-122"/>
                <a:ea typeface="华文细黑" panose="02010600040101010101" pitchFamily="2" charset="-122"/>
              </a:endParaRPr>
            </a:p>
          </p:txBody>
        </p:sp>
      </p:grpSp>
      <p:grpSp>
        <p:nvGrpSpPr>
          <p:cNvPr id="5" name="组合 4"/>
          <p:cNvGrpSpPr/>
          <p:nvPr/>
        </p:nvGrpSpPr>
        <p:grpSpPr>
          <a:xfrm>
            <a:off x="4499663" y="4694371"/>
            <a:ext cx="4553940" cy="553178"/>
            <a:chOff x="4499663" y="4694371"/>
            <a:chExt cx="4553940" cy="553178"/>
          </a:xfrm>
        </p:grpSpPr>
        <p:sp>
          <p:nvSpPr>
            <p:cNvPr id="68" name="MH_Entry_4"/>
            <p:cNvSpPr txBox="1">
              <a:spLocks noChangeArrowheads="1"/>
            </p:cNvSpPr>
            <p:nvPr>
              <p:custDataLst>
                <p:tags r:id="rId4"/>
              </p:custDataLst>
            </p:nvPr>
          </p:nvSpPr>
          <p:spPr bwMode="auto">
            <a:xfrm>
              <a:off x="5354808" y="4800689"/>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000" dirty="0">
                  <a:solidFill>
                    <a:schemeClr val="tx1">
                      <a:lumMod val="85000"/>
                      <a:lumOff val="15000"/>
                    </a:schemeClr>
                  </a:solidFill>
                  <a:latin typeface="方正兰亭中黑_GBK" panose="02000000000000000000" pitchFamily="2" charset="-122"/>
                  <a:ea typeface="方正兰亭中黑_GBK" panose="02000000000000000000" pitchFamily="2" charset="-122"/>
                </a:rPr>
                <a:t>研究结论</a:t>
              </a:r>
            </a:p>
          </p:txBody>
        </p:sp>
        <p:sp>
          <p:nvSpPr>
            <p:cNvPr id="69" name="MH_Number_4"/>
            <p:cNvSpPr/>
            <p:nvPr>
              <p:custDataLst>
                <p:tags r:id="rId5"/>
              </p:custDataLst>
            </p:nvPr>
          </p:nvSpPr>
          <p:spPr>
            <a:xfrm rot="19752126">
              <a:off x="4499663" y="4694371"/>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algn="ctr"/>
              <a:r>
                <a:rPr lang="en-US" altLang="zh-CN">
                  <a:solidFill>
                    <a:srgbClr val="FFFFFF"/>
                  </a:solidFill>
                  <a:latin typeface="华文细黑" panose="02010600040101010101" pitchFamily="2" charset="-122"/>
                  <a:ea typeface="华文细黑" panose="02010600040101010101" pitchFamily="2" charset="-122"/>
                </a:rPr>
                <a:t>04</a:t>
              </a:r>
              <a:endParaRPr lang="zh-CN" altLang="en-US">
                <a:solidFill>
                  <a:srgbClr val="FFFFFF"/>
                </a:solidFill>
                <a:latin typeface="华文细黑" panose="02010600040101010101" pitchFamily="2" charset="-122"/>
                <a:ea typeface="华文细黑" panose="02010600040101010101" pitchFamily="2"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par>
                          <p:cTn id="15" fill="hold">
                            <p:stCondLst>
                              <p:cond delay="500"/>
                            </p:stCondLst>
                            <p:childTnLst>
                              <p:par>
                                <p:cTn id="16" presetID="25"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1" dur="1000" fill="hold"/>
                                        <p:tgtEl>
                                          <p:spTgt spid="2"/>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2"/>
                                        </p:tgtEl>
                                      </p:cBhvr>
                                    </p:animEffect>
                                  </p:childTnLst>
                                </p:cTn>
                              </p:par>
                              <p:par>
                                <p:cTn id="26" presetID="25" presetClass="entr" presetSubtype="0" fill="hold" nodeType="withEffect">
                                  <p:stCondLst>
                                    <p:cond delay="25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31" dur="1000" fill="hold"/>
                                        <p:tgtEl>
                                          <p:spTgt spid="3"/>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3"/>
                                        </p:tgtEl>
                                      </p:cBhvr>
                                    </p:animEffect>
                                  </p:childTnLst>
                                </p:cTn>
                              </p:par>
                              <p:par>
                                <p:cTn id="36" presetID="25" presetClass="entr" presetSubtype="0" fill="hold" nodeType="withEffect">
                                  <p:stCondLst>
                                    <p:cond delay="50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4"/>
                                        </p:tgtEl>
                                      </p:cBhvr>
                                    </p:animEffect>
                                  </p:childTnLst>
                                </p:cTn>
                              </p:par>
                              <p:par>
                                <p:cTn id="46" presetID="25" presetClass="entr" presetSubtype="0" fill="hold" nodeType="withEffect">
                                  <p:stCondLst>
                                    <p:cond delay="750"/>
                                  </p:stCondLst>
                                  <p:childTnLst>
                                    <p:set>
                                      <p:cBhvr>
                                        <p:cTn id="47" dur="1" fill="hold">
                                          <p:stCondLst>
                                            <p:cond delay="0"/>
                                          </p:stCondLst>
                                        </p:cTn>
                                        <p:tgtEl>
                                          <p:spTgt spid="5"/>
                                        </p:tgtEl>
                                        <p:attrNameLst>
                                          <p:attrName>style.visibility</p:attrName>
                                        </p:attrNameLst>
                                      </p:cBhvr>
                                      <p:to>
                                        <p:strVal val="visible"/>
                                      </p:to>
                                    </p:set>
                                    <p:anim calcmode="lin" valueType="num">
                                      <p:cBhvr>
                                        <p:cTn id="48"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51" dur="1000" fill="hold"/>
                                        <p:tgtEl>
                                          <p:spTgt spid="5"/>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技术方案</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14B970D-296B-467B-9CF0-5BD46D078278}"/>
                  </a:ext>
                </a:extLst>
              </p:cNvPr>
              <p:cNvSpPr/>
              <p:nvPr/>
            </p:nvSpPr>
            <p:spPr>
              <a:xfrm>
                <a:off x="533460" y="2356649"/>
                <a:ext cx="10236140" cy="3756093"/>
              </a:xfrm>
              <a:prstGeom prst="rect">
                <a:avLst/>
              </a:prstGeom>
            </p:spPr>
            <p:txBody>
              <a:bodyPr wrap="square">
                <a:spAutoFit/>
              </a:bodyPr>
              <a:lstStyle/>
              <a:p>
                <a:pPr algn="just">
                  <a:lnSpc>
                    <a:spcPct val="120000"/>
                  </a:lnSpc>
                </a:pPr>
                <a:r>
                  <a:rPr lang="en-US" altLang="zh-CN" sz="2000" dirty="0">
                    <a:solidFill>
                      <a:schemeClr val="tx1">
                        <a:lumMod val="85000"/>
                        <a:lumOff val="15000"/>
                      </a:schemeClr>
                    </a:solidFill>
                  </a:rPr>
                  <a:t>Morris</a:t>
                </a:r>
                <a:r>
                  <a:rPr lang="zh-CN" altLang="en-US" sz="2000" dirty="0">
                    <a:solidFill>
                      <a:schemeClr val="tx1">
                        <a:lumMod val="85000"/>
                        <a:lumOff val="15000"/>
                      </a:schemeClr>
                    </a:solidFill>
                  </a:rPr>
                  <a:t>方法是目前应用较广的一种全局敏感性分析方法。</a:t>
                </a:r>
                <a:r>
                  <a:rPr lang="en-US" altLang="zh-CN" sz="2000" dirty="0">
                    <a:solidFill>
                      <a:schemeClr val="tx1">
                        <a:lumMod val="85000"/>
                        <a:lumOff val="15000"/>
                      </a:schemeClr>
                    </a:solidFill>
                  </a:rPr>
                  <a:t>Morris</a:t>
                </a:r>
                <a:r>
                  <a:rPr lang="zh-CN" altLang="en-US" sz="2000" dirty="0">
                    <a:solidFill>
                      <a:schemeClr val="tx1">
                        <a:lumMod val="85000"/>
                        <a:lumOff val="15000"/>
                      </a:schemeClr>
                    </a:solidFill>
                  </a:rPr>
                  <a:t>筛选法的基本思想是选取模型中某一变量在整个变化范围内进行微笑扰动，其他变量保持不变，评估该变量微小变化量引起的输出响应变化，即其提出的基效应概念。记</a:t>
                </a:r>
                <a14:m>
                  <m:oMath xmlns:m="http://schemas.openxmlformats.org/officeDocument/2006/math">
                    <m:r>
                      <a:rPr lang="zh-CN" altLang="en-US" sz="2000" i="1">
                        <a:latin typeface="Cambria Math" panose="02040503050406030204" pitchFamily="18" charset="0"/>
                      </a:rPr>
                      <m:t>𝑦</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𝑥</m:t>
                        </m:r>
                      </m:e>
                    </m:d>
                    <m:r>
                      <a:rPr lang="zh-CN" altLang="en-US" sz="2000">
                        <a:latin typeface="Cambria Math" panose="02040503050406030204" pitchFamily="18" charset="0"/>
                      </a:rPr>
                      <m:t>=</m:t>
                    </m:r>
                    <m:r>
                      <a:rPr lang="zh-CN" altLang="en-US" sz="2000" i="1">
                        <a:latin typeface="Cambria Math" panose="02040503050406030204" pitchFamily="18" charset="0"/>
                      </a:rPr>
                      <m:t>𝑦</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a:latin typeface="Cambria Math" panose="02040503050406030204" pitchFamily="18" charset="0"/>
                              </a:rPr>
                              <m:t>1</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a:latin typeface="Cambria Math" panose="02040503050406030204" pitchFamily="18" charset="0"/>
                              </a:rPr>
                              <m:t>2</m:t>
                            </m:r>
                          </m:sub>
                        </m:sSub>
                        <m:r>
                          <a:rPr lang="zh-CN" altLang="en-US" sz="200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𝑛</m:t>
                            </m:r>
                          </m:sub>
                        </m:sSub>
                      </m:e>
                    </m:d>
                  </m:oMath>
                </a14:m>
                <a:r>
                  <a:rPr lang="zh-CN" altLang="en-US" sz="2000" dirty="0"/>
                  <a:t>，其中</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oMath>
                </a14:m>
                <a:r>
                  <a:rPr lang="zh-CN" altLang="en-US" sz="2000" dirty="0"/>
                  <a:t>为模型某一输入变量，</a:t>
                </a:r>
                <a14:m>
                  <m:oMath xmlns:m="http://schemas.openxmlformats.org/officeDocument/2006/math">
                    <m:r>
                      <a:rPr lang="zh-CN" altLang="en-US" sz="2000" i="1">
                        <a:latin typeface="Cambria Math" panose="02040503050406030204" pitchFamily="18" charset="0"/>
                      </a:rPr>
                      <m:t>𝑦</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𝑥</m:t>
                        </m:r>
                      </m:e>
                    </m:d>
                  </m:oMath>
                </a14:m>
                <a:endParaRPr lang="zh-CN" altLang="en-US" sz="2000" dirty="0"/>
              </a:p>
              <a:p>
                <a:pPr algn="just">
                  <a:lnSpc>
                    <a:spcPct val="120000"/>
                  </a:lnSpc>
                </a:pPr>
                <a:r>
                  <a:rPr lang="zh-CN" altLang="en-US" sz="2000" dirty="0"/>
                  <a:t>为运行模型得到的目标函数，</a:t>
                </a:r>
                <a:r>
                  <a:rPr lang="en-US" altLang="zh-CN" sz="2000" dirty="0"/>
                  <a:t>n</a:t>
                </a:r>
                <a:r>
                  <a:rPr lang="zh-CN" altLang="en-US" sz="2000" dirty="0"/>
                  <a:t>为参数个数，用</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𝑑</m:t>
                        </m:r>
                      </m:e>
                      <m:sub>
                        <m:r>
                          <a:rPr lang="zh-CN" altLang="en-US" sz="2000" i="1">
                            <a:latin typeface="Cambria Math" panose="02040503050406030204" pitchFamily="18" charset="0"/>
                          </a:rPr>
                          <m:t>𝑖</m:t>
                        </m:r>
                      </m:sub>
                    </m:sSub>
                    <m:d>
                      <m:dPr>
                        <m:ctrlPr>
                          <a:rPr lang="zh-CN" altLang="en-US" sz="2000" i="1">
                            <a:latin typeface="Cambria Math" panose="02040503050406030204" pitchFamily="18" charset="0"/>
                          </a:rPr>
                        </m:ctrlPr>
                      </m:dPr>
                      <m:e>
                        <m:r>
                          <a:rPr lang="zh-CN" altLang="en-US" sz="2000" i="1">
                            <a:latin typeface="Cambria Math" panose="02040503050406030204" pitchFamily="18" charset="0"/>
                          </a:rPr>
                          <m:t>𝑗</m:t>
                        </m:r>
                      </m:e>
                    </m:d>
                    <m:r>
                      <a:rPr lang="zh-CN" altLang="en-US" sz="2000" i="1">
                        <a:latin typeface="Cambria Math" panose="02040503050406030204" pitchFamily="18" charset="0"/>
                      </a:rPr>
                      <m:t>表示</m:t>
                    </m:r>
                  </m:oMath>
                </a14:m>
                <a:r>
                  <a:rPr lang="zh-CN" altLang="en-US" sz="2000" dirty="0"/>
                  <a:t>第 </a:t>
                </a:r>
                <a:r>
                  <a:rPr lang="en-US" altLang="zh-CN" sz="2000" dirty="0" err="1"/>
                  <a:t>i</a:t>
                </a:r>
                <a:r>
                  <a:rPr lang="en-US" altLang="zh-CN" sz="2000" dirty="0"/>
                  <a:t> </a:t>
                </a:r>
                <a:r>
                  <a:rPr lang="zh-CN" altLang="en-US" sz="2000" dirty="0"/>
                  <a:t>个参数第 </a:t>
                </a:r>
                <a:r>
                  <a:rPr lang="en-US" altLang="zh-CN" sz="2000" dirty="0"/>
                  <a:t>j </a:t>
                </a:r>
                <a:r>
                  <a:rPr lang="zh-CN" altLang="en-US" sz="2000" dirty="0"/>
                  <a:t>组样本的基效应，则</a:t>
                </a:r>
                <a:r>
                  <a:rPr lang="en-US" altLang="zh-CN" sz="2000" dirty="0"/>
                  <a:t>:</a:t>
                </a:r>
              </a:p>
              <a:p>
                <a:pPr algn="just">
                  <a:lnSpc>
                    <a:spcPct val="120000"/>
                  </a:lnSpc>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𝑑</m:t>
                          </m:r>
                        </m:e>
                        <m:sub>
                          <m:r>
                            <a:rPr lang="zh-CN" altLang="en-US" sz="2000" i="1">
                              <a:latin typeface="Cambria Math" panose="02040503050406030204" pitchFamily="18" charset="0"/>
                            </a:rPr>
                            <m:t>𝑖</m:t>
                          </m:r>
                        </m:sub>
                      </m:sSub>
                      <m:d>
                        <m:dPr>
                          <m:ctrlPr>
                            <a:rPr lang="zh-CN" altLang="en-US" sz="2000" i="1">
                              <a:latin typeface="Cambria Math" panose="02040503050406030204" pitchFamily="18" charset="0"/>
                            </a:rPr>
                          </m:ctrlPr>
                        </m:dPr>
                        <m:e>
                          <m:r>
                            <a:rPr lang="zh-CN" altLang="en-US" sz="2000" i="1">
                              <a:latin typeface="Cambria Math" panose="02040503050406030204" pitchFamily="18" charset="0"/>
                            </a:rPr>
                            <m:t>𝑗</m:t>
                          </m:r>
                        </m:e>
                      </m:d>
                      <m:r>
                        <a:rPr lang="zh-CN" altLang="en-US" sz="2000">
                          <a:latin typeface="Cambria Math" panose="02040503050406030204" pitchFamily="18" charset="0"/>
                        </a:rPr>
                        <m:t>=</m:t>
                      </m:r>
                      <m:f>
                        <m:fPr>
                          <m:type m:val="lin"/>
                          <m:ctrlPr>
                            <a:rPr lang="zh-CN" altLang="en-US" sz="2000" i="1">
                              <a:latin typeface="Cambria Math" panose="02040503050406030204" pitchFamily="18" charset="0"/>
                            </a:rPr>
                          </m:ctrlPr>
                        </m:fPr>
                        <m:num>
                          <m:d>
                            <m:dPr>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𝑦</m:t>
                                  </m:r>
                                </m:e>
                                <m:sup>
                                  <m:r>
                                    <a:rPr lang="zh-CN" altLang="en-US" sz="2000">
                                      <a:latin typeface="Cambria Math" panose="02040503050406030204" pitchFamily="18" charset="0"/>
                                    </a:rPr>
                                    <m:t>∗</m:t>
                                  </m:r>
                                </m:sup>
                              </m:sSup>
                              <m:r>
                                <a:rPr lang="zh-CN" altLang="en-US" sz="2000">
                                  <a:latin typeface="Cambria Math" panose="02040503050406030204" pitchFamily="18" charset="0"/>
                                </a:rPr>
                                <m:t>−</m:t>
                              </m:r>
                              <m:r>
                                <a:rPr lang="zh-CN" altLang="en-US" sz="2000" i="1">
                                  <a:latin typeface="Cambria Math" panose="02040503050406030204" pitchFamily="18" charset="0"/>
                                </a:rPr>
                                <m:t>𝑦</m:t>
                              </m:r>
                            </m:e>
                          </m:d>
                        </m:num>
                        <m:den>
                          <m:sSub>
                            <m:sSubPr>
                              <m:ctrlPr>
                                <a:rPr lang="zh-CN" altLang="en-US" sz="2000" i="1">
                                  <a:latin typeface="Cambria Math" panose="02040503050406030204" pitchFamily="18" charset="0"/>
                                </a:rPr>
                              </m:ctrlPr>
                            </m:sSubPr>
                            <m:e>
                              <m:r>
                                <m:rPr>
                                  <m:sty m:val="p"/>
                                </m:rPr>
                                <a:rPr lang="zh-CN" altLang="en-US" sz="2000">
                                  <a:latin typeface="Cambria Math" panose="02040503050406030204" pitchFamily="18" charset="0"/>
                                </a:rPr>
                                <m:t>Δ</m:t>
                              </m:r>
                            </m:e>
                            <m:sub>
                              <m:r>
                                <a:rPr lang="zh-CN" altLang="en-US" sz="2000" i="1">
                                  <a:latin typeface="Cambria Math" panose="02040503050406030204" pitchFamily="18" charset="0"/>
                                </a:rPr>
                                <m:t>𝑖</m:t>
                              </m:r>
                            </m:sub>
                          </m:sSub>
                        </m:den>
                      </m:f>
                    </m:oMath>
                  </m:oMathPara>
                </a14:m>
                <a:endParaRPr lang="en-US" altLang="zh-CN" sz="2000" dirty="0"/>
              </a:p>
              <a:p>
                <a:pPr algn="just">
                  <a:lnSpc>
                    <a:spcPct val="120000"/>
                  </a:lnSpc>
                </a:pPr>
                <a:endParaRPr lang="zh-CN" altLang="en-US" sz="2000" dirty="0"/>
              </a:p>
              <a:p>
                <a:pPr algn="just">
                  <a:lnSpc>
                    <a:spcPct val="120000"/>
                  </a:lnSpc>
                </a:pPr>
                <a:r>
                  <a:rPr lang="en-US" altLang="zh-CN" dirty="0"/>
                  <a:t>Morris</a:t>
                </a:r>
                <a:r>
                  <a:rPr lang="zh-CN" altLang="en-US" dirty="0"/>
                  <a:t>筛选法，虽然无法量化这些参数对模型输出变化的影响，但是</a:t>
                </a:r>
                <a:r>
                  <a:rPr lang="zh-CN" altLang="en-US" sz="2000" dirty="0"/>
                  <a:t>可以简单快速地筛选出敏感性高的参数。</a:t>
                </a:r>
                <a:endParaRPr lang="en-US" altLang="zh-CN" sz="2000" dirty="0">
                  <a:solidFill>
                    <a:schemeClr val="tx1">
                      <a:lumMod val="85000"/>
                      <a:lumOff val="15000"/>
                    </a:schemeClr>
                  </a:solidFill>
                </a:endParaRPr>
              </a:p>
            </p:txBody>
          </p:sp>
        </mc:Choice>
        <mc:Fallback xmlns="">
          <p:sp>
            <p:nvSpPr>
              <p:cNvPr id="14" name="矩形 13">
                <a:extLst>
                  <a:ext uri="{FF2B5EF4-FFF2-40B4-BE49-F238E27FC236}">
                    <a16:creationId xmlns:a16="http://schemas.microsoft.com/office/drawing/2014/main" id="{D14B970D-296B-467B-9CF0-5BD46D078278}"/>
                  </a:ext>
                </a:extLst>
              </p:cNvPr>
              <p:cNvSpPr>
                <a:spLocks noRot="1" noChangeAspect="1" noMove="1" noResize="1" noEditPoints="1" noAdjustHandles="1" noChangeArrowheads="1" noChangeShapeType="1" noTextEdit="1"/>
              </p:cNvSpPr>
              <p:nvPr/>
            </p:nvSpPr>
            <p:spPr>
              <a:xfrm>
                <a:off x="533460" y="2356649"/>
                <a:ext cx="10236140" cy="3756093"/>
              </a:xfrm>
              <a:prstGeom prst="rect">
                <a:avLst/>
              </a:prstGeom>
              <a:blipFill>
                <a:blip r:embed="rId3"/>
                <a:stretch>
                  <a:fillRect l="-655" t="-162" r="-596" b="-1948"/>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A69EFED7-F272-4885-898A-3B79BF0C14A9}"/>
              </a:ext>
            </a:extLst>
          </p:cNvPr>
          <p:cNvGrpSpPr/>
          <p:nvPr/>
        </p:nvGrpSpPr>
        <p:grpSpPr>
          <a:xfrm>
            <a:off x="366001" y="1332661"/>
            <a:ext cx="3209108" cy="658360"/>
            <a:chOff x="1235075" y="1867223"/>
            <a:chExt cx="3209108" cy="658360"/>
          </a:xfrm>
        </p:grpSpPr>
        <p:sp>
          <p:nvSpPr>
            <p:cNvPr id="18" name="椭圆 17">
              <a:extLst>
                <a:ext uri="{FF2B5EF4-FFF2-40B4-BE49-F238E27FC236}">
                  <a16:creationId xmlns:a16="http://schemas.microsoft.com/office/drawing/2014/main" id="{33138484-F44A-46E0-A85A-0A6BC2237B30}"/>
                </a:ext>
              </a:extLst>
            </p:cNvPr>
            <p:cNvSpPr/>
            <p:nvPr/>
          </p:nvSpPr>
          <p:spPr>
            <a:xfrm>
              <a:off x="1235075" y="1867223"/>
              <a:ext cx="658360" cy="658360"/>
            </a:xfrm>
            <a:prstGeom prst="ellipse">
              <a:avLst/>
            </a:prstGeom>
            <a:solidFill>
              <a:srgbClr val="F15117">
                <a:alpha val="80000"/>
              </a:srgbClr>
            </a:solidFill>
            <a:ln w="25400" cap="flat" cmpd="sng" algn="ctr">
              <a:solidFill>
                <a:schemeClr val="bg1"/>
              </a:solidFill>
              <a:prstDash val="solid"/>
            </a:ln>
            <a:effectLst/>
          </p:spPr>
          <p:txBody>
            <a:bodyPr rtlCol="0" anchor="ctr"/>
            <a:lstStyle/>
            <a:p>
              <a:pPr algn="ctr"/>
              <a:endParaRPr lang="zh-CN" altLang="en-US" sz="2000" kern="0">
                <a:solidFill>
                  <a:prstClr val="white"/>
                </a:solidFill>
                <a:latin typeface="微软雅黑" panose="020B0503020204020204" pitchFamily="34" charset="-122"/>
                <a:ea typeface="微软雅黑" panose="020B0503020204020204" pitchFamily="34" charset="-122"/>
              </a:endParaRPr>
            </a:p>
          </p:txBody>
        </p:sp>
        <p:sp>
          <p:nvSpPr>
            <p:cNvPr id="19" name="KSO_Shape">
              <a:extLst>
                <a:ext uri="{FF2B5EF4-FFF2-40B4-BE49-F238E27FC236}">
                  <a16:creationId xmlns:a16="http://schemas.microsoft.com/office/drawing/2014/main" id="{3728B7BB-2FB5-4A8C-8AA2-7E97B00DF6C2}"/>
                </a:ext>
              </a:extLst>
            </p:cNvPr>
            <p:cNvSpPr/>
            <p:nvPr/>
          </p:nvSpPr>
          <p:spPr bwMode="auto">
            <a:xfrm>
              <a:off x="1402534" y="2034683"/>
              <a:ext cx="323442" cy="3234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矩形 19">
              <a:extLst>
                <a:ext uri="{FF2B5EF4-FFF2-40B4-BE49-F238E27FC236}">
                  <a16:creationId xmlns:a16="http://schemas.microsoft.com/office/drawing/2014/main" id="{22984587-3E52-4F70-ACDD-7BB04AA01D31}"/>
                </a:ext>
              </a:extLst>
            </p:cNvPr>
            <p:cNvSpPr/>
            <p:nvPr/>
          </p:nvSpPr>
          <p:spPr>
            <a:xfrm>
              <a:off x="1893435" y="1867223"/>
              <a:ext cx="2550748" cy="360612"/>
            </a:xfrm>
            <a:prstGeom prst="rect">
              <a:avLst/>
            </a:prstGeom>
          </p:spPr>
          <p:txBody>
            <a:bodyPr wrap="square">
              <a:spAutoFit/>
            </a:bodyPr>
            <a:lstStyle/>
            <a:p>
              <a:pPr algn="just">
                <a:lnSpc>
                  <a:spcPct val="120000"/>
                </a:lnSpc>
              </a:pPr>
              <a:r>
                <a:rPr lang="en-US" altLang="zh-CN" sz="1600" dirty="0">
                  <a:solidFill>
                    <a:schemeClr val="tx1">
                      <a:lumMod val="85000"/>
                      <a:lumOff val="15000"/>
                    </a:schemeClr>
                  </a:solidFill>
                </a:rPr>
                <a:t>Morris</a:t>
              </a:r>
              <a:r>
                <a:rPr lang="zh-CN" altLang="en-US" sz="1600" dirty="0">
                  <a:solidFill>
                    <a:schemeClr val="tx1">
                      <a:lumMod val="85000"/>
                      <a:lumOff val="15000"/>
                    </a:schemeClr>
                  </a:solidFill>
                </a:rPr>
                <a:t>筛选法</a:t>
              </a:r>
              <a:endParaRPr lang="en-US" altLang="zh-CN" sz="1600" dirty="0">
                <a:solidFill>
                  <a:schemeClr val="tx1">
                    <a:lumMod val="85000"/>
                    <a:lumOff val="15000"/>
                  </a:schemeClr>
                </a:solidFill>
              </a:endParaRPr>
            </a:p>
          </p:txBody>
        </p:sp>
      </p:grpSp>
    </p:spTree>
    <p:extLst>
      <p:ext uri="{BB962C8B-B14F-4D97-AF65-F5344CB8AC3E}">
        <p14:creationId xmlns:p14="http://schemas.microsoft.com/office/powerpoint/2010/main" val="42314499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383115"/>
            <a:ext cx="4304284" cy="1583842"/>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320883" y="2752083"/>
            <a:ext cx="2395528"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第四部分</a:t>
            </a:r>
          </a:p>
        </p:txBody>
      </p:sp>
      <p:sp>
        <p:nvSpPr>
          <p:cNvPr id="15" name="TextBox 23"/>
          <p:cNvSpPr txBox="1"/>
          <p:nvPr/>
        </p:nvSpPr>
        <p:spPr>
          <a:xfrm>
            <a:off x="5043075" y="3184553"/>
            <a:ext cx="1393651" cy="377026"/>
          </a:xfrm>
          <a:prstGeom prst="rect">
            <a:avLst/>
          </a:prstGeom>
          <a:noFill/>
        </p:spPr>
        <p:txBody>
          <a:bodyPr wrap="none" lIns="68580" tIns="34290" rIns="68580" bIns="34290" rtlCol="0">
            <a:spAutoFit/>
          </a:bodyPr>
          <a:lstStyle/>
          <a:p>
            <a:pPr marL="214630" lvl="0" indent="-214630">
              <a:buFont typeface="Wingdings" panose="05000000000000000000" pitchFamily="2" charset="2"/>
              <a:buChar char="p"/>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研究成果</a:t>
            </a:r>
          </a:p>
        </p:txBody>
      </p:sp>
      <p:sp>
        <p:nvSpPr>
          <p:cNvPr id="17" name="TextBox 25"/>
          <p:cNvSpPr txBox="1"/>
          <p:nvPr/>
        </p:nvSpPr>
        <p:spPr>
          <a:xfrm>
            <a:off x="5043075" y="3678246"/>
            <a:ext cx="1393651" cy="377026"/>
          </a:xfrm>
          <a:prstGeom prst="rect">
            <a:avLst/>
          </a:prstGeom>
          <a:noFill/>
        </p:spPr>
        <p:txBody>
          <a:bodyPr wrap="none" lIns="68580" tIns="34290" rIns="68580" bIns="34290" rtlCol="0">
            <a:spAutoFit/>
          </a:bodyPr>
          <a:lstStyle/>
          <a:p>
            <a:pPr marL="214630" marR="0" lvl="0" indent="-21463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工作进度</a:t>
            </a:r>
          </a:p>
        </p:txBody>
      </p:sp>
      <p:sp>
        <p:nvSpPr>
          <p:cNvPr id="20" name="TextBox 4"/>
          <p:cNvSpPr txBox="1"/>
          <p:nvPr/>
        </p:nvSpPr>
        <p:spPr>
          <a:xfrm>
            <a:off x="5030377" y="2321528"/>
            <a:ext cx="2437206" cy="746358"/>
          </a:xfrm>
          <a:prstGeom prst="rect">
            <a:avLst/>
          </a:prstGeom>
          <a:noFill/>
        </p:spPr>
        <p:txBody>
          <a:bodyPr wrap="none" lIns="68580" tIns="34290" rIns="68580" bIns="34290" rtlCol="0">
            <a:spAutoFit/>
          </a:bodyPr>
          <a:lstStyle/>
          <a:p>
            <a:pPr lvl="0"/>
            <a:r>
              <a:rPr lang="en-US" altLang="zh-CN" sz="4400" b="1" dirty="0">
                <a:solidFill>
                  <a:srgbClr val="F14124"/>
                </a:solidFill>
                <a:latin typeface="Agency FB" panose="020B0503020202020204" pitchFamily="34" charset="0"/>
                <a:ea typeface="宋体" panose="02010600030101010101" pitchFamily="2" charset="-122"/>
              </a:rPr>
              <a:t>Conclusions</a:t>
            </a:r>
            <a:endParaRPr kumimoji="0" lang="en-US" altLang="zh-CN" sz="4400" b="1" i="0" u="none" strike="noStrike" kern="1200" cap="none" spc="0" normalizeH="0" baseline="0" noProof="0" dirty="0">
              <a:ln>
                <a:noFill/>
              </a:ln>
              <a:solidFill>
                <a:srgbClr val="F14124"/>
              </a:solidFill>
              <a:effectLst/>
              <a:uLnTx/>
              <a:uFillTx/>
              <a:latin typeface="Agency FB" panose="020B0503020202020204" pitchFamily="34" charset="0"/>
              <a:ea typeface="宋体" panose="02010600030101010101" pitchFamily="2" charset="-122"/>
              <a:cs typeface="+mn-cs"/>
            </a:endParaRPr>
          </a:p>
        </p:txBody>
      </p:sp>
      <p:sp>
        <p:nvSpPr>
          <p:cNvPr id="21" name="文本框 20"/>
          <p:cNvSpPr txBox="1"/>
          <p:nvPr/>
        </p:nvSpPr>
        <p:spPr>
          <a:xfrm>
            <a:off x="7467583" y="2444638"/>
            <a:ext cx="1985159" cy="623248"/>
          </a:xfrm>
          <a:prstGeom prst="rect">
            <a:avLst/>
          </a:prstGeom>
          <a:noFill/>
        </p:spPr>
        <p:txBody>
          <a:bodyPr wrap="none" lIns="68580" tIns="34290" rIns="68580" bIns="34290" rtlCol="0">
            <a:spAutoFit/>
          </a:bodyPr>
          <a:lstStyle/>
          <a:p>
            <a:pPr lvl="0"/>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研究结果</a:t>
            </a:r>
          </a:p>
        </p:txBody>
      </p:sp>
      <p:sp>
        <p:nvSpPr>
          <p:cNvPr id="22" name="矩形 21"/>
          <p:cNvSpPr/>
          <p:nvPr/>
        </p:nvSpPr>
        <p:spPr>
          <a:xfrm>
            <a:off x="0" y="2014217"/>
            <a:ext cx="12192000" cy="267260"/>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4402749" y="2383115"/>
            <a:ext cx="407922" cy="1583842"/>
          </a:xfrm>
          <a:prstGeom prst="rect">
            <a:avLst/>
          </a:prstGeom>
          <a:solidFill>
            <a:srgbClr val="F14124"/>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a:solidFill>
                  <a:prstClr val="white"/>
                </a:solidFill>
                <a:latin typeface="方正兰亭中黑_GBK" panose="02000000000000000000" pitchFamily="2" charset="-122"/>
                <a:ea typeface="方正兰亭中黑_GBK" panose="02000000000000000000" pitchFamily="2" charset="-122"/>
              </a:rPr>
              <a:t>研究成果</a:t>
            </a:r>
            <a:endPar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3" name="组合 12"/>
          <p:cNvGrpSpPr/>
          <p:nvPr/>
        </p:nvGrpSpPr>
        <p:grpSpPr>
          <a:xfrm>
            <a:off x="991417" y="1673721"/>
            <a:ext cx="10209166" cy="4642009"/>
            <a:chOff x="3043238" y="2406651"/>
            <a:chExt cx="6105525" cy="2914650"/>
          </a:xfrm>
        </p:grpSpPr>
        <p:sp>
          <p:nvSpPr>
            <p:cNvPr id="5" name="MH_SubTitle_4"/>
            <p:cNvSpPr/>
            <p:nvPr>
              <p:custDataLst>
                <p:tags r:id="rId1"/>
              </p:custDataLst>
            </p:nvPr>
          </p:nvSpPr>
          <p:spPr>
            <a:xfrm flipH="1">
              <a:off x="3043239" y="3927476"/>
              <a:ext cx="2986087" cy="1393825"/>
            </a:xfrm>
            <a:custGeom>
              <a:avLst/>
              <a:gdLst>
                <a:gd name="connsiteX0" fmla="*/ 2792137 w 2987042"/>
                <a:gd name="connsiteY0" fmla="*/ 0 h 1393371"/>
                <a:gd name="connsiteX1" fmla="*/ 0 w 2987042"/>
                <a:gd name="connsiteY1" fmla="*/ 0 h 1393371"/>
                <a:gd name="connsiteX2" fmla="*/ 0 w 2987042"/>
                <a:gd name="connsiteY2" fmla="*/ 1198466 h 1393371"/>
                <a:gd name="connsiteX3" fmla="*/ 194905 w 2987042"/>
                <a:gd name="connsiteY3" fmla="*/ 1393371 h 1393371"/>
                <a:gd name="connsiteX4" fmla="*/ 2987042 w 2987042"/>
                <a:gd name="connsiteY4" fmla="*/ 1393371 h 1393371"/>
                <a:gd name="connsiteX5" fmla="*/ 2987042 w 2987042"/>
                <a:gd name="connsiteY5" fmla="*/ 194905 h 1393371"/>
                <a:gd name="connsiteX6" fmla="*/ 2792137 w 2987042"/>
                <a:gd name="connsiteY6" fmla="*/ 0 h 139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042" h="1393371">
                  <a:moveTo>
                    <a:pt x="2792137" y="0"/>
                  </a:moveTo>
                  <a:lnTo>
                    <a:pt x="0" y="0"/>
                  </a:lnTo>
                  <a:lnTo>
                    <a:pt x="0" y="1198466"/>
                  </a:lnTo>
                  <a:cubicBezTo>
                    <a:pt x="0" y="1306109"/>
                    <a:pt x="87262" y="1393371"/>
                    <a:pt x="194905" y="1393371"/>
                  </a:cubicBezTo>
                  <a:lnTo>
                    <a:pt x="2987042" y="1393371"/>
                  </a:lnTo>
                  <a:lnTo>
                    <a:pt x="2987042" y="194905"/>
                  </a:lnTo>
                  <a:cubicBezTo>
                    <a:pt x="2987042" y="87262"/>
                    <a:pt x="2899780" y="0"/>
                    <a:pt x="2792137" y="0"/>
                  </a:cubicBezTo>
                  <a:close/>
                </a:path>
              </a:pathLst>
            </a:custGeom>
            <a:solidFill>
              <a:srgbClr val="F3EFEF"/>
            </a:solidFill>
            <a:effectLst>
              <a:outerShdw blurRad="63500" sx="102000" sy="102000" algn="ctr" rotWithShape="0">
                <a:srgbClr val="979A9C">
                  <a:alpha val="40000"/>
                </a:srgbClr>
              </a:outerShdw>
            </a:effectLst>
          </p:spPr>
          <p:txBody>
            <a:bodyPr lIns="1152000" anchor="ctr"/>
            <a:lstStyle/>
            <a:p>
              <a:pPr>
                <a:lnSpc>
                  <a:spcPct val="120000"/>
                </a:lnSpc>
                <a:defRPr/>
              </a:pPr>
              <a:endParaRPr lang="da-DK" altLang="zh-CN" sz="1600" dirty="0">
                <a:solidFill>
                  <a:srgbClr val="333333"/>
                </a:solidFill>
              </a:endParaRPr>
            </a:p>
          </p:txBody>
        </p:sp>
        <p:sp>
          <p:nvSpPr>
            <p:cNvPr id="6" name="MH_SubTitle_3"/>
            <p:cNvSpPr/>
            <p:nvPr>
              <p:custDataLst>
                <p:tags r:id="rId2"/>
              </p:custDataLst>
            </p:nvPr>
          </p:nvSpPr>
          <p:spPr>
            <a:xfrm>
              <a:off x="6162675" y="3927476"/>
              <a:ext cx="2986088" cy="1393825"/>
            </a:xfrm>
            <a:custGeom>
              <a:avLst/>
              <a:gdLst>
                <a:gd name="connsiteX0" fmla="*/ 0 w 2987042"/>
                <a:gd name="connsiteY0" fmla="*/ 0 h 1393371"/>
                <a:gd name="connsiteX1" fmla="*/ 2792137 w 2987042"/>
                <a:gd name="connsiteY1" fmla="*/ 0 h 1393371"/>
                <a:gd name="connsiteX2" fmla="*/ 2987042 w 2987042"/>
                <a:gd name="connsiteY2" fmla="*/ 194905 h 1393371"/>
                <a:gd name="connsiteX3" fmla="*/ 2987042 w 2987042"/>
                <a:gd name="connsiteY3" fmla="*/ 1393371 h 1393371"/>
                <a:gd name="connsiteX4" fmla="*/ 194905 w 2987042"/>
                <a:gd name="connsiteY4" fmla="*/ 1393371 h 1393371"/>
                <a:gd name="connsiteX5" fmla="*/ 0 w 2987042"/>
                <a:gd name="connsiteY5" fmla="*/ 1198466 h 139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7042" h="1393371">
                  <a:moveTo>
                    <a:pt x="0" y="0"/>
                  </a:moveTo>
                  <a:lnTo>
                    <a:pt x="2792137" y="0"/>
                  </a:lnTo>
                  <a:cubicBezTo>
                    <a:pt x="2899780" y="0"/>
                    <a:pt x="2987042" y="87262"/>
                    <a:pt x="2987042" y="194905"/>
                  </a:cubicBezTo>
                  <a:lnTo>
                    <a:pt x="2987042" y="1393371"/>
                  </a:lnTo>
                  <a:lnTo>
                    <a:pt x="194905" y="1393371"/>
                  </a:lnTo>
                  <a:cubicBezTo>
                    <a:pt x="87262" y="1393371"/>
                    <a:pt x="0" y="1306109"/>
                    <a:pt x="0" y="1198466"/>
                  </a:cubicBezTo>
                  <a:close/>
                </a:path>
              </a:pathLst>
            </a:custGeom>
            <a:solidFill>
              <a:srgbClr val="F3EFEF"/>
            </a:solidFill>
            <a:effectLst>
              <a:outerShdw blurRad="63500" sx="102000" sy="102000" algn="ctr" rotWithShape="0">
                <a:srgbClr val="979A9C">
                  <a:alpha val="40000"/>
                </a:srgbClr>
              </a:outerShdw>
            </a:effectLst>
          </p:spPr>
          <p:txBody>
            <a:bodyPr lIns="90000" rIns="1152000" anchor="ctr"/>
            <a:lstStyle/>
            <a:p>
              <a:pPr algn="r">
                <a:lnSpc>
                  <a:spcPct val="120000"/>
                </a:lnSpc>
                <a:defRPr/>
              </a:pPr>
              <a:endParaRPr lang="da-DK" altLang="zh-CN" sz="1600" dirty="0">
                <a:solidFill>
                  <a:srgbClr val="333333"/>
                </a:solidFill>
              </a:endParaRPr>
            </a:p>
          </p:txBody>
        </p:sp>
        <p:sp>
          <p:nvSpPr>
            <p:cNvPr id="7" name="MH_SubTitle_1"/>
            <p:cNvSpPr/>
            <p:nvPr>
              <p:custDataLst>
                <p:tags r:id="rId3"/>
              </p:custDataLst>
            </p:nvPr>
          </p:nvSpPr>
          <p:spPr>
            <a:xfrm flipH="1">
              <a:off x="3043239" y="2406651"/>
              <a:ext cx="2986087" cy="1393825"/>
            </a:xfrm>
            <a:prstGeom prst="round2DiagRect">
              <a:avLst>
                <a:gd name="adj1" fmla="val 13988"/>
                <a:gd name="adj2" fmla="val 0"/>
              </a:avLst>
            </a:prstGeom>
            <a:solidFill>
              <a:srgbClr val="F3EFEF"/>
            </a:solidFill>
            <a:effectLst>
              <a:outerShdw blurRad="63500" sx="102000" sy="102000" algn="ctr" rotWithShape="0">
                <a:srgbClr val="979A9C">
                  <a:alpha val="40000"/>
                </a:srgbClr>
              </a:outerShdw>
            </a:effectLst>
          </p:spPr>
          <p:txBody>
            <a:bodyPr lIns="1152000" anchor="ctr">
              <a:normAutofit/>
            </a:bodyPr>
            <a:lstStyle/>
            <a:p>
              <a:pPr>
                <a:lnSpc>
                  <a:spcPct val="120000"/>
                </a:lnSpc>
                <a:defRPr/>
              </a:pPr>
              <a:endParaRPr lang="da-DK" altLang="zh-CN" sz="1600" dirty="0">
                <a:solidFill>
                  <a:srgbClr val="333333"/>
                </a:solidFill>
              </a:endParaRPr>
            </a:p>
          </p:txBody>
        </p:sp>
        <p:sp>
          <p:nvSpPr>
            <p:cNvPr id="8" name="MH_Other_1"/>
            <p:cNvSpPr/>
            <p:nvPr>
              <p:custDataLst>
                <p:tags r:id="rId4"/>
              </p:custDataLst>
            </p:nvPr>
          </p:nvSpPr>
          <p:spPr>
            <a:xfrm flipH="1">
              <a:off x="3043238" y="2406651"/>
              <a:ext cx="1466850" cy="1393825"/>
            </a:xfrm>
            <a:custGeom>
              <a:avLst/>
              <a:gdLst>
                <a:gd name="connsiteX0" fmla="*/ 1467218 w 1467218"/>
                <a:gd name="connsiteY0" fmla="*/ 0 h 1393371"/>
                <a:gd name="connsiteX1" fmla="*/ 0 w 1467218"/>
                <a:gd name="connsiteY1" fmla="*/ 0 h 1393371"/>
                <a:gd name="connsiteX2" fmla="*/ 1158617 w 1467218"/>
                <a:gd name="connsiteY2" fmla="*/ 1393371 h 1393371"/>
                <a:gd name="connsiteX3" fmla="*/ 1272313 w 1467218"/>
                <a:gd name="connsiteY3" fmla="*/ 1393371 h 1393371"/>
                <a:gd name="connsiteX4" fmla="*/ 1467218 w 1467218"/>
                <a:gd name="connsiteY4" fmla="*/ 1198466 h 139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218" h="1393371">
                  <a:moveTo>
                    <a:pt x="1467218" y="0"/>
                  </a:moveTo>
                  <a:lnTo>
                    <a:pt x="0" y="0"/>
                  </a:lnTo>
                  <a:lnTo>
                    <a:pt x="1158617" y="1393371"/>
                  </a:lnTo>
                  <a:lnTo>
                    <a:pt x="1272313" y="1393371"/>
                  </a:lnTo>
                  <a:cubicBezTo>
                    <a:pt x="1379956" y="1393371"/>
                    <a:pt x="1467218" y="1306109"/>
                    <a:pt x="1467218" y="1198466"/>
                  </a:cubicBezTo>
                  <a:close/>
                </a:path>
              </a:pathLst>
            </a:custGeom>
            <a:solidFill>
              <a:srgbClr val="F15117"/>
            </a:solidFill>
          </p:spPr>
          <p:txBody>
            <a:bodyPr rIns="612000">
              <a:normAutofit/>
            </a:bodyPr>
            <a:lstStyle/>
            <a:p>
              <a:pPr algn="ctr">
                <a:lnSpc>
                  <a:spcPct val="130000"/>
                </a:lnSpc>
                <a:defRPr/>
              </a:pPr>
              <a:r>
                <a:rPr lang="en-US" altLang="zh-CN" sz="4000" b="1" dirty="0">
                  <a:solidFill>
                    <a:srgbClr val="FFFFFF"/>
                  </a:solidFill>
                </a:rPr>
                <a:t>A</a:t>
              </a:r>
              <a:endParaRPr lang="zh-CN" altLang="en-US" sz="4000" b="1" dirty="0" err="1">
                <a:solidFill>
                  <a:srgbClr val="FFFFFF"/>
                </a:solidFill>
              </a:endParaRPr>
            </a:p>
          </p:txBody>
        </p:sp>
        <p:sp>
          <p:nvSpPr>
            <p:cNvPr id="9" name="MH_SubTitle_2"/>
            <p:cNvSpPr/>
            <p:nvPr>
              <p:custDataLst>
                <p:tags r:id="rId5"/>
              </p:custDataLst>
            </p:nvPr>
          </p:nvSpPr>
          <p:spPr>
            <a:xfrm>
              <a:off x="6162675" y="2406651"/>
              <a:ext cx="2986088" cy="1393825"/>
            </a:xfrm>
            <a:prstGeom prst="round2DiagRect">
              <a:avLst>
                <a:gd name="adj1" fmla="val 13988"/>
                <a:gd name="adj2" fmla="val 0"/>
              </a:avLst>
            </a:prstGeom>
            <a:solidFill>
              <a:srgbClr val="F3EFEF"/>
            </a:solidFill>
            <a:effectLst>
              <a:outerShdw blurRad="63500" sx="102000" sy="102000" algn="ctr" rotWithShape="0">
                <a:srgbClr val="979A9C">
                  <a:alpha val="40000"/>
                </a:srgbClr>
              </a:outerShdw>
            </a:effectLst>
          </p:spPr>
          <p:txBody>
            <a:bodyPr lIns="90000" rIns="1152000" anchor="ctr">
              <a:normAutofit/>
            </a:bodyPr>
            <a:lstStyle/>
            <a:p>
              <a:pPr algn="r">
                <a:lnSpc>
                  <a:spcPct val="120000"/>
                </a:lnSpc>
                <a:defRPr/>
              </a:pPr>
              <a:endParaRPr lang="da-DK" altLang="zh-CN" sz="1600" dirty="0">
                <a:solidFill>
                  <a:srgbClr val="333333"/>
                </a:solidFill>
              </a:endParaRPr>
            </a:p>
          </p:txBody>
        </p:sp>
        <p:sp>
          <p:nvSpPr>
            <p:cNvPr id="10" name="MH_Other_2"/>
            <p:cNvSpPr/>
            <p:nvPr>
              <p:custDataLst>
                <p:tags r:id="rId6"/>
              </p:custDataLst>
            </p:nvPr>
          </p:nvSpPr>
          <p:spPr>
            <a:xfrm>
              <a:off x="7681913" y="2406651"/>
              <a:ext cx="1466850" cy="1393825"/>
            </a:xfrm>
            <a:custGeom>
              <a:avLst/>
              <a:gdLst>
                <a:gd name="connsiteX0" fmla="*/ 1467218 w 1467218"/>
                <a:gd name="connsiteY0" fmla="*/ 0 h 1393371"/>
                <a:gd name="connsiteX1" fmla="*/ 0 w 1467218"/>
                <a:gd name="connsiteY1" fmla="*/ 0 h 1393371"/>
                <a:gd name="connsiteX2" fmla="*/ 1158617 w 1467218"/>
                <a:gd name="connsiteY2" fmla="*/ 1393371 h 1393371"/>
                <a:gd name="connsiteX3" fmla="*/ 1272313 w 1467218"/>
                <a:gd name="connsiteY3" fmla="*/ 1393371 h 1393371"/>
                <a:gd name="connsiteX4" fmla="*/ 1467218 w 1467218"/>
                <a:gd name="connsiteY4" fmla="*/ 1198466 h 139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218" h="1393371">
                  <a:moveTo>
                    <a:pt x="1467218" y="0"/>
                  </a:moveTo>
                  <a:lnTo>
                    <a:pt x="0" y="0"/>
                  </a:lnTo>
                  <a:lnTo>
                    <a:pt x="1158617" y="1393371"/>
                  </a:lnTo>
                  <a:lnTo>
                    <a:pt x="1272313" y="1393371"/>
                  </a:lnTo>
                  <a:cubicBezTo>
                    <a:pt x="1379956" y="1393371"/>
                    <a:pt x="1467218" y="1306109"/>
                    <a:pt x="1467218" y="1198466"/>
                  </a:cubicBezTo>
                  <a:close/>
                </a:path>
              </a:pathLst>
            </a:custGeom>
            <a:solidFill>
              <a:srgbClr val="F15117"/>
            </a:solidFill>
          </p:spPr>
          <p:txBody>
            <a:bodyPr lIns="612000" rIns="90000"/>
            <a:lstStyle/>
            <a:p>
              <a:pPr algn="ctr">
                <a:lnSpc>
                  <a:spcPct val="130000"/>
                </a:lnSpc>
                <a:defRPr/>
              </a:pPr>
              <a:r>
                <a:rPr lang="en-US" altLang="zh-CN" sz="4000" b="1" dirty="0">
                  <a:solidFill>
                    <a:srgbClr val="FFFFFF"/>
                  </a:solidFill>
                </a:rPr>
                <a:t>B</a:t>
              </a:r>
              <a:endParaRPr lang="zh-CN" altLang="en-US" sz="4000" b="1" dirty="0" err="1">
                <a:solidFill>
                  <a:srgbClr val="FFFFFF"/>
                </a:solidFill>
              </a:endParaRPr>
            </a:p>
          </p:txBody>
        </p:sp>
        <p:sp>
          <p:nvSpPr>
            <p:cNvPr id="11" name="MH_Other_3"/>
            <p:cNvSpPr/>
            <p:nvPr>
              <p:custDataLst>
                <p:tags r:id="rId7"/>
              </p:custDataLst>
            </p:nvPr>
          </p:nvSpPr>
          <p:spPr>
            <a:xfrm flipH="1">
              <a:off x="3043238" y="3927476"/>
              <a:ext cx="1466850" cy="1393825"/>
            </a:xfrm>
            <a:custGeom>
              <a:avLst/>
              <a:gdLst>
                <a:gd name="connsiteX0" fmla="*/ 1272313 w 1467218"/>
                <a:gd name="connsiteY0" fmla="*/ 0 h 1393371"/>
                <a:gd name="connsiteX1" fmla="*/ 1158617 w 1467218"/>
                <a:gd name="connsiteY1" fmla="*/ 0 h 1393371"/>
                <a:gd name="connsiteX2" fmla="*/ 0 w 1467218"/>
                <a:gd name="connsiteY2" fmla="*/ 1393371 h 1393371"/>
                <a:gd name="connsiteX3" fmla="*/ 1467218 w 1467218"/>
                <a:gd name="connsiteY3" fmla="*/ 1393371 h 1393371"/>
                <a:gd name="connsiteX4" fmla="*/ 1467218 w 1467218"/>
                <a:gd name="connsiteY4" fmla="*/ 194905 h 1393371"/>
                <a:gd name="connsiteX5" fmla="*/ 1272313 w 1467218"/>
                <a:gd name="connsiteY5" fmla="*/ 0 h 139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7218" h="1393371">
                  <a:moveTo>
                    <a:pt x="1272313" y="0"/>
                  </a:moveTo>
                  <a:lnTo>
                    <a:pt x="1158617" y="0"/>
                  </a:lnTo>
                  <a:lnTo>
                    <a:pt x="0" y="1393371"/>
                  </a:lnTo>
                  <a:lnTo>
                    <a:pt x="1467218" y="1393371"/>
                  </a:lnTo>
                  <a:lnTo>
                    <a:pt x="1467218" y="194905"/>
                  </a:lnTo>
                  <a:cubicBezTo>
                    <a:pt x="1467218" y="87262"/>
                    <a:pt x="1379956" y="0"/>
                    <a:pt x="1272313" y="0"/>
                  </a:cubicBezTo>
                  <a:close/>
                </a:path>
              </a:pathLst>
            </a:custGeom>
            <a:solidFill>
              <a:srgbClr val="F15117"/>
            </a:solidFill>
          </p:spPr>
          <p:txBody>
            <a:bodyPr rIns="612000" anchor="b"/>
            <a:lstStyle/>
            <a:p>
              <a:pPr algn="ctr">
                <a:lnSpc>
                  <a:spcPct val="130000"/>
                </a:lnSpc>
                <a:defRPr/>
              </a:pPr>
              <a:r>
                <a:rPr lang="en-US" altLang="zh-CN" sz="4000" b="1">
                  <a:solidFill>
                    <a:srgbClr val="FFFFFF"/>
                  </a:solidFill>
                </a:rPr>
                <a:t>D</a:t>
              </a:r>
              <a:endParaRPr lang="zh-CN" altLang="en-US" sz="4000" b="1" dirty="0" err="1">
                <a:solidFill>
                  <a:srgbClr val="FFFFFF"/>
                </a:solidFill>
              </a:endParaRPr>
            </a:p>
          </p:txBody>
        </p:sp>
        <p:sp>
          <p:nvSpPr>
            <p:cNvPr id="12" name="MH_Other_4"/>
            <p:cNvSpPr/>
            <p:nvPr>
              <p:custDataLst>
                <p:tags r:id="rId8"/>
              </p:custDataLst>
            </p:nvPr>
          </p:nvSpPr>
          <p:spPr>
            <a:xfrm>
              <a:off x="7681913" y="3927476"/>
              <a:ext cx="1466850" cy="1393825"/>
            </a:xfrm>
            <a:custGeom>
              <a:avLst/>
              <a:gdLst>
                <a:gd name="connsiteX0" fmla="*/ 1158617 w 1467218"/>
                <a:gd name="connsiteY0" fmla="*/ 0 h 1393371"/>
                <a:gd name="connsiteX1" fmla="*/ 1272313 w 1467218"/>
                <a:gd name="connsiteY1" fmla="*/ 0 h 1393371"/>
                <a:gd name="connsiteX2" fmla="*/ 1467218 w 1467218"/>
                <a:gd name="connsiteY2" fmla="*/ 194905 h 1393371"/>
                <a:gd name="connsiteX3" fmla="*/ 1467218 w 1467218"/>
                <a:gd name="connsiteY3" fmla="*/ 1393371 h 1393371"/>
                <a:gd name="connsiteX4" fmla="*/ 0 w 1467218"/>
                <a:gd name="connsiteY4" fmla="*/ 1393371 h 139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218" h="1393371">
                  <a:moveTo>
                    <a:pt x="1158617" y="0"/>
                  </a:moveTo>
                  <a:lnTo>
                    <a:pt x="1272313" y="0"/>
                  </a:lnTo>
                  <a:cubicBezTo>
                    <a:pt x="1379956" y="0"/>
                    <a:pt x="1467218" y="87262"/>
                    <a:pt x="1467218" y="194905"/>
                  </a:cubicBezTo>
                  <a:lnTo>
                    <a:pt x="1467218" y="1393371"/>
                  </a:lnTo>
                  <a:lnTo>
                    <a:pt x="0" y="1393371"/>
                  </a:lnTo>
                  <a:close/>
                </a:path>
              </a:pathLst>
            </a:custGeom>
            <a:solidFill>
              <a:srgbClr val="F15117"/>
            </a:solidFill>
          </p:spPr>
          <p:txBody>
            <a:bodyPr lIns="612000" rIns="90000" anchor="b"/>
            <a:lstStyle/>
            <a:p>
              <a:pPr algn="ctr">
                <a:lnSpc>
                  <a:spcPct val="130000"/>
                </a:lnSpc>
                <a:defRPr/>
              </a:pPr>
              <a:r>
                <a:rPr lang="en-US" altLang="zh-CN" sz="4000" b="1">
                  <a:solidFill>
                    <a:srgbClr val="FFFFFF"/>
                  </a:solidFill>
                </a:rPr>
                <a:t>C</a:t>
              </a:r>
              <a:endParaRPr lang="zh-CN" altLang="en-US" sz="4000" b="1" dirty="0" err="1">
                <a:solidFill>
                  <a:srgbClr val="FFFFFF"/>
                </a:solidFill>
              </a:endParaRPr>
            </a:p>
          </p:txBody>
        </p:sp>
      </p:grpSp>
      <p:sp>
        <p:nvSpPr>
          <p:cNvPr id="14" name="矩形 13"/>
          <p:cNvSpPr/>
          <p:nvPr/>
        </p:nvSpPr>
        <p:spPr>
          <a:xfrm>
            <a:off x="2883012" y="2157113"/>
            <a:ext cx="2550748" cy="1537857"/>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在项目实施前，对整个项目的风险进行识别和评估制定严格的实施方案。</a:t>
            </a:r>
          </a:p>
        </p:txBody>
      </p:sp>
      <p:sp>
        <p:nvSpPr>
          <p:cNvPr id="15" name="矩形 14"/>
          <p:cNvSpPr/>
          <p:nvPr/>
        </p:nvSpPr>
        <p:spPr>
          <a:xfrm>
            <a:off x="2894058" y="4178362"/>
            <a:ext cx="2980961" cy="1537857"/>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总结该类项目的风险管理的经验，为项目的完成提供保证的同时也为该类项目提供风险管理的经验。</a:t>
            </a:r>
          </a:p>
        </p:txBody>
      </p:sp>
      <p:sp>
        <p:nvSpPr>
          <p:cNvPr id="16" name="矩形 15"/>
          <p:cNvSpPr/>
          <p:nvPr/>
        </p:nvSpPr>
        <p:spPr>
          <a:xfrm>
            <a:off x="6434234" y="2157112"/>
            <a:ext cx="2550748" cy="1537857"/>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在项目实施过程中，制定一系列的风险控制方法，为项目实施提供指导。</a:t>
            </a:r>
          </a:p>
        </p:txBody>
      </p:sp>
      <p:sp>
        <p:nvSpPr>
          <p:cNvPr id="17" name="矩形 16"/>
          <p:cNvSpPr/>
          <p:nvPr/>
        </p:nvSpPr>
        <p:spPr>
          <a:xfrm>
            <a:off x="6434234" y="4178360"/>
            <a:ext cx="2863708" cy="1537857"/>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在项目应用阶段，制定一套运营的风险控制方案，为运营人员的应急预案制定提供依据。</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工作进度</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MH_Other_5"/>
          <p:cNvSpPr/>
          <p:nvPr>
            <p:custDataLst>
              <p:tags r:id="rId1"/>
            </p:custDataLst>
          </p:nvPr>
        </p:nvSpPr>
        <p:spPr bwMode="auto">
          <a:xfrm>
            <a:off x="1568906" y="2217627"/>
            <a:ext cx="2465972" cy="3128151"/>
          </a:xfrm>
          <a:custGeom>
            <a:avLst/>
            <a:gdLst>
              <a:gd name="T0" fmla="*/ 0 w 341"/>
              <a:gd name="T1" fmla="*/ 2147483646 h 337"/>
              <a:gd name="T2" fmla="*/ 1501414503 w 341"/>
              <a:gd name="T3" fmla="*/ 2147483646 h 337"/>
              <a:gd name="T4" fmla="*/ 2147483646 w 341"/>
              <a:gd name="T5" fmla="*/ 2147483646 h 337"/>
              <a:gd name="T6" fmla="*/ 2147483646 w 341"/>
              <a:gd name="T7" fmla="*/ 2147483646 h 337"/>
              <a:gd name="T8" fmla="*/ 2147483646 w 341"/>
              <a:gd name="T9" fmla="*/ 2147483646 h 337"/>
              <a:gd name="T10" fmla="*/ 2147483646 w 341"/>
              <a:gd name="T11" fmla="*/ 2147483646 h 337"/>
              <a:gd name="T12" fmla="*/ 0 w 341"/>
              <a:gd name="T13" fmla="*/ 2147483646 h 3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F15117"/>
          </a:solidFill>
          <a:ln>
            <a:noFill/>
          </a:ln>
        </p:spPr>
        <p:txBody>
          <a:bodyPr>
            <a:normAutofit/>
          </a:bodyPr>
          <a:lstStyle/>
          <a:p>
            <a:r>
              <a:rPr lang="zh-CN" altLang="en-US" sz="2000" dirty="0"/>
              <a:t>文献检索，撰写开题报告</a:t>
            </a:r>
          </a:p>
        </p:txBody>
      </p:sp>
      <p:sp>
        <p:nvSpPr>
          <p:cNvPr id="8" name="MH_Other_4"/>
          <p:cNvSpPr/>
          <p:nvPr>
            <p:custDataLst>
              <p:tags r:id="rId2"/>
            </p:custDataLst>
          </p:nvPr>
        </p:nvSpPr>
        <p:spPr bwMode="auto">
          <a:xfrm>
            <a:off x="3136911" y="3396579"/>
            <a:ext cx="2483657" cy="1941340"/>
          </a:xfrm>
          <a:custGeom>
            <a:avLst/>
            <a:gdLst>
              <a:gd name="T0" fmla="*/ 0 w 344"/>
              <a:gd name="T1" fmla="*/ 2147483646 h 268"/>
              <a:gd name="T2" fmla="*/ 0 w 344"/>
              <a:gd name="T3" fmla="*/ 2147483646 h 268"/>
              <a:gd name="T4" fmla="*/ 2109665742 w 344"/>
              <a:gd name="T5" fmla="*/ 2147483646 h 268"/>
              <a:gd name="T6" fmla="*/ 2147483646 w 344"/>
              <a:gd name="T7" fmla="*/ 2147483646 h 268"/>
              <a:gd name="T8" fmla="*/ 2147483646 w 344"/>
              <a:gd name="T9" fmla="*/ 2021041464 h 268"/>
              <a:gd name="T10" fmla="*/ 2147483646 w 344"/>
              <a:gd name="T11" fmla="*/ 2147483646 h 268"/>
              <a:gd name="T12" fmla="*/ 2147483646 w 344"/>
              <a:gd name="T13" fmla="*/ 2147483646 h 268"/>
              <a:gd name="T14" fmla="*/ 0 w 344"/>
              <a:gd name="T15" fmla="*/ 2147483646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68">
                <a:moveTo>
                  <a:pt x="0" y="268"/>
                </a:moveTo>
                <a:cubicBezTo>
                  <a:pt x="0" y="265"/>
                  <a:pt x="0" y="265"/>
                  <a:pt x="0" y="265"/>
                </a:cubicBezTo>
                <a:cubicBezTo>
                  <a:pt x="27" y="268"/>
                  <a:pt x="49" y="251"/>
                  <a:pt x="62" y="222"/>
                </a:cubicBezTo>
                <a:cubicBezTo>
                  <a:pt x="80" y="185"/>
                  <a:pt x="103" y="106"/>
                  <a:pt x="120" y="69"/>
                </a:cubicBezTo>
                <a:cubicBezTo>
                  <a:pt x="148" y="6"/>
                  <a:pt x="185" y="0"/>
                  <a:pt x="215" y="59"/>
                </a:cubicBezTo>
                <a:cubicBezTo>
                  <a:pt x="230" y="87"/>
                  <a:pt x="257" y="144"/>
                  <a:pt x="269" y="173"/>
                </a:cubicBezTo>
                <a:cubicBezTo>
                  <a:pt x="295" y="235"/>
                  <a:pt x="317" y="264"/>
                  <a:pt x="344" y="268"/>
                </a:cubicBezTo>
                <a:lnTo>
                  <a:pt x="0" y="268"/>
                </a:lnTo>
                <a:close/>
              </a:path>
            </a:pathLst>
          </a:custGeom>
          <a:solidFill>
            <a:schemeClr val="tx1">
              <a:lumMod val="85000"/>
              <a:lumOff val="15000"/>
              <a:alpha val="79999"/>
            </a:schemeClr>
          </a:solidFill>
          <a:ln>
            <a:noFill/>
          </a:ln>
        </p:spPr>
        <p:txBody>
          <a:bodyPr/>
          <a:lstStyle/>
          <a:p>
            <a:r>
              <a:rPr lang="zh-CN" altLang="en-US" sz="2000" dirty="0"/>
              <a:t>收集资料、整理、分析</a:t>
            </a:r>
          </a:p>
        </p:txBody>
      </p:sp>
      <p:sp>
        <p:nvSpPr>
          <p:cNvPr id="7" name="MH_Other_3"/>
          <p:cNvSpPr/>
          <p:nvPr>
            <p:custDataLst>
              <p:tags r:id="rId3"/>
            </p:custDataLst>
          </p:nvPr>
        </p:nvSpPr>
        <p:spPr bwMode="auto">
          <a:xfrm>
            <a:off x="4724565" y="2901419"/>
            <a:ext cx="2465972" cy="2436499"/>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F15117"/>
          </a:solidFill>
          <a:ln>
            <a:noFill/>
          </a:ln>
        </p:spPr>
        <p:txBody>
          <a:bodyPr>
            <a:normAutofit/>
          </a:bodyPr>
          <a:lstStyle/>
          <a:p>
            <a:r>
              <a:rPr lang="zh-CN" altLang="en-US" sz="2000" dirty="0"/>
              <a:t>撰写论文</a:t>
            </a:r>
          </a:p>
        </p:txBody>
      </p:sp>
      <p:sp>
        <p:nvSpPr>
          <p:cNvPr id="10" name="MH_SubTitle_1"/>
          <p:cNvSpPr/>
          <p:nvPr>
            <p:custDataLst>
              <p:tags r:id="rId4"/>
            </p:custDataLst>
          </p:nvPr>
        </p:nvSpPr>
        <p:spPr>
          <a:xfrm>
            <a:off x="2132838" y="1512222"/>
            <a:ext cx="1247724" cy="565897"/>
          </a:xfrm>
          <a:prstGeom prst="wedgeRoundRectCallout">
            <a:avLst>
              <a:gd name="adj1" fmla="val -11329"/>
              <a:gd name="adj2" fmla="val 107964"/>
              <a:gd name="adj3" fmla="val 16667"/>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FF"/>
                </a:solidFill>
              </a:rPr>
              <a:t>18</a:t>
            </a:r>
            <a:r>
              <a:rPr lang="zh-CN" altLang="en-US" dirty="0">
                <a:solidFill>
                  <a:srgbClr val="FFFFFF"/>
                </a:solidFill>
              </a:rPr>
              <a:t>年</a:t>
            </a:r>
            <a:r>
              <a:rPr lang="en-US" altLang="zh-CN" dirty="0">
                <a:solidFill>
                  <a:srgbClr val="FFFFFF"/>
                </a:solidFill>
              </a:rPr>
              <a:t>6</a:t>
            </a:r>
            <a:r>
              <a:rPr lang="zh-CN" altLang="en-US" dirty="0">
                <a:solidFill>
                  <a:srgbClr val="FFFFFF"/>
                </a:solidFill>
              </a:rPr>
              <a:t>月</a:t>
            </a:r>
            <a:r>
              <a:rPr lang="en-US" altLang="zh-CN" dirty="0">
                <a:solidFill>
                  <a:srgbClr val="FFFFFF"/>
                </a:solidFill>
              </a:rPr>
              <a:t>-9</a:t>
            </a:r>
            <a:r>
              <a:rPr lang="zh-CN" altLang="en-US" dirty="0">
                <a:solidFill>
                  <a:srgbClr val="FFFFFF"/>
                </a:solidFill>
              </a:rPr>
              <a:t>月</a:t>
            </a:r>
          </a:p>
        </p:txBody>
      </p:sp>
      <p:sp>
        <p:nvSpPr>
          <p:cNvPr id="11" name="MH_SubTitle_2"/>
          <p:cNvSpPr/>
          <p:nvPr>
            <p:custDataLst>
              <p:tags r:id="rId5"/>
            </p:custDataLst>
          </p:nvPr>
        </p:nvSpPr>
        <p:spPr>
          <a:xfrm>
            <a:off x="3755861" y="2451453"/>
            <a:ext cx="1247724" cy="565897"/>
          </a:xfrm>
          <a:prstGeom prst="wedgeRoundRectCallout">
            <a:avLst>
              <a:gd name="adj1" fmla="val -11329"/>
              <a:gd name="adj2" fmla="val 107964"/>
              <a:gd name="adj3" fmla="val 1666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FF"/>
                </a:solidFill>
              </a:rPr>
              <a:t>18</a:t>
            </a:r>
            <a:r>
              <a:rPr lang="zh-CN" altLang="en-US" dirty="0">
                <a:solidFill>
                  <a:srgbClr val="FFFFFF"/>
                </a:solidFill>
              </a:rPr>
              <a:t>年</a:t>
            </a:r>
            <a:r>
              <a:rPr lang="en-US" altLang="zh-CN" dirty="0">
                <a:solidFill>
                  <a:srgbClr val="FFFFFF"/>
                </a:solidFill>
              </a:rPr>
              <a:t>9</a:t>
            </a:r>
            <a:r>
              <a:rPr lang="zh-CN" altLang="en-US" dirty="0">
                <a:solidFill>
                  <a:srgbClr val="FFFFFF"/>
                </a:solidFill>
              </a:rPr>
              <a:t>月</a:t>
            </a:r>
            <a:r>
              <a:rPr lang="en-US" altLang="zh-CN" dirty="0">
                <a:solidFill>
                  <a:srgbClr val="FFFFFF"/>
                </a:solidFill>
              </a:rPr>
              <a:t>-10</a:t>
            </a:r>
            <a:r>
              <a:rPr lang="zh-CN" altLang="en-US" dirty="0">
                <a:solidFill>
                  <a:srgbClr val="FFFFFF"/>
                </a:solidFill>
              </a:rPr>
              <a:t>月</a:t>
            </a:r>
          </a:p>
        </p:txBody>
      </p:sp>
      <p:sp>
        <p:nvSpPr>
          <p:cNvPr id="12" name="MH_SubTitle_3"/>
          <p:cNvSpPr/>
          <p:nvPr>
            <p:custDataLst>
              <p:tags r:id="rId6"/>
            </p:custDataLst>
          </p:nvPr>
        </p:nvSpPr>
        <p:spPr>
          <a:xfrm>
            <a:off x="5333690" y="2078119"/>
            <a:ext cx="1247723" cy="565897"/>
          </a:xfrm>
          <a:prstGeom prst="wedgeRoundRectCallout">
            <a:avLst>
              <a:gd name="adj1" fmla="val -11329"/>
              <a:gd name="adj2" fmla="val 107964"/>
              <a:gd name="adj3" fmla="val 16667"/>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FF"/>
                </a:solidFill>
              </a:rPr>
              <a:t>18</a:t>
            </a:r>
            <a:r>
              <a:rPr lang="zh-CN" altLang="en-US" dirty="0">
                <a:solidFill>
                  <a:srgbClr val="FFFFFF"/>
                </a:solidFill>
              </a:rPr>
              <a:t>年</a:t>
            </a:r>
            <a:r>
              <a:rPr lang="en-US" altLang="zh-CN" dirty="0">
                <a:solidFill>
                  <a:srgbClr val="FFFFFF"/>
                </a:solidFill>
              </a:rPr>
              <a:t>11</a:t>
            </a:r>
            <a:r>
              <a:rPr lang="zh-CN" altLang="en-US" dirty="0">
                <a:solidFill>
                  <a:srgbClr val="FFFFFF"/>
                </a:solidFill>
              </a:rPr>
              <a:t>月</a:t>
            </a:r>
          </a:p>
        </p:txBody>
      </p:sp>
      <p:sp>
        <p:nvSpPr>
          <p:cNvPr id="13" name="MH_SubTitle_4"/>
          <p:cNvSpPr/>
          <p:nvPr>
            <p:custDataLst>
              <p:tags r:id="rId7"/>
            </p:custDataLst>
          </p:nvPr>
        </p:nvSpPr>
        <p:spPr>
          <a:xfrm>
            <a:off x="7082468" y="1641907"/>
            <a:ext cx="1247723" cy="565897"/>
          </a:xfrm>
          <a:prstGeom prst="wedgeRoundRectCallout">
            <a:avLst>
              <a:gd name="adj1" fmla="val -11329"/>
              <a:gd name="adj2" fmla="val 107964"/>
              <a:gd name="adj3" fmla="val 1666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FF"/>
                </a:solidFill>
              </a:rPr>
              <a:t>18</a:t>
            </a:r>
            <a:r>
              <a:rPr lang="zh-CN" altLang="en-US" dirty="0">
                <a:solidFill>
                  <a:srgbClr val="FFFFFF"/>
                </a:solidFill>
              </a:rPr>
              <a:t>年</a:t>
            </a:r>
            <a:r>
              <a:rPr lang="en-US" altLang="zh-CN" dirty="0">
                <a:solidFill>
                  <a:srgbClr val="FFFFFF"/>
                </a:solidFill>
              </a:rPr>
              <a:t>12</a:t>
            </a:r>
            <a:r>
              <a:rPr lang="zh-CN" altLang="en-US" dirty="0">
                <a:solidFill>
                  <a:srgbClr val="FFFFFF"/>
                </a:solidFill>
              </a:rPr>
              <a:t>月</a:t>
            </a:r>
            <a:r>
              <a:rPr lang="en-US" altLang="zh-CN" dirty="0">
                <a:solidFill>
                  <a:srgbClr val="FFFFFF"/>
                </a:solidFill>
              </a:rPr>
              <a:t>-19</a:t>
            </a:r>
            <a:r>
              <a:rPr lang="zh-CN" altLang="en-US" dirty="0">
                <a:solidFill>
                  <a:srgbClr val="FFFFFF"/>
                </a:solidFill>
              </a:rPr>
              <a:t>年</a:t>
            </a:r>
            <a:r>
              <a:rPr lang="en-US" altLang="zh-CN" dirty="0">
                <a:solidFill>
                  <a:srgbClr val="FFFFFF"/>
                </a:solidFill>
              </a:rPr>
              <a:t>1</a:t>
            </a:r>
            <a:r>
              <a:rPr lang="zh-CN" altLang="en-US" dirty="0">
                <a:solidFill>
                  <a:srgbClr val="FFFFFF"/>
                </a:solidFill>
              </a:rPr>
              <a:t>月</a:t>
            </a:r>
          </a:p>
        </p:txBody>
      </p:sp>
      <p:sp>
        <p:nvSpPr>
          <p:cNvPr id="14" name="MH_SubTitle_5"/>
          <p:cNvSpPr/>
          <p:nvPr>
            <p:custDataLst>
              <p:tags r:id="rId8"/>
            </p:custDataLst>
          </p:nvPr>
        </p:nvSpPr>
        <p:spPr>
          <a:xfrm>
            <a:off x="8829281" y="2197978"/>
            <a:ext cx="1247724" cy="565897"/>
          </a:xfrm>
          <a:prstGeom prst="wedgeRoundRectCallout">
            <a:avLst>
              <a:gd name="adj1" fmla="val -11329"/>
              <a:gd name="adj2" fmla="val 107964"/>
              <a:gd name="adj3" fmla="val 16667"/>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FFFF"/>
                </a:solidFill>
              </a:rPr>
              <a:t>19</a:t>
            </a:r>
            <a:r>
              <a:rPr lang="zh-CN" altLang="en-US" dirty="0">
                <a:solidFill>
                  <a:srgbClr val="FFFFFF"/>
                </a:solidFill>
              </a:rPr>
              <a:t>年</a:t>
            </a:r>
            <a:r>
              <a:rPr lang="en-US" altLang="zh-CN" dirty="0">
                <a:solidFill>
                  <a:srgbClr val="FFFFFF"/>
                </a:solidFill>
              </a:rPr>
              <a:t>4</a:t>
            </a:r>
            <a:r>
              <a:rPr lang="zh-CN" altLang="en-US" dirty="0">
                <a:solidFill>
                  <a:srgbClr val="FFFFFF"/>
                </a:solidFill>
              </a:rPr>
              <a:t>月</a:t>
            </a:r>
          </a:p>
        </p:txBody>
      </p:sp>
      <p:sp>
        <p:nvSpPr>
          <p:cNvPr id="6" name="MH_Other_2"/>
          <p:cNvSpPr/>
          <p:nvPr>
            <p:custDataLst>
              <p:tags r:id="rId9"/>
            </p:custDataLst>
          </p:nvPr>
        </p:nvSpPr>
        <p:spPr bwMode="auto">
          <a:xfrm>
            <a:off x="6294535" y="2439664"/>
            <a:ext cx="2931659" cy="2898255"/>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chemeClr val="tx1">
              <a:lumMod val="85000"/>
              <a:lumOff val="15000"/>
              <a:alpha val="80000"/>
            </a:schemeClr>
          </a:solidFill>
          <a:ln>
            <a:noFill/>
          </a:ln>
        </p:spPr>
        <p:txBody>
          <a:bodyPr>
            <a:normAutofit/>
          </a:bodyPr>
          <a:lstStyle/>
          <a:p>
            <a:pPr>
              <a:defRPr/>
            </a:pPr>
            <a:r>
              <a:rPr lang="zh-CN" altLang="en-US" sz="2000" dirty="0"/>
              <a:t>完成中期工作、</a:t>
            </a:r>
            <a:endParaRPr lang="en-US" altLang="zh-CN" sz="2000" dirty="0"/>
          </a:p>
          <a:p>
            <a:pPr>
              <a:defRPr/>
            </a:pPr>
            <a:r>
              <a:rPr lang="zh-CN" altLang="en-US" sz="2000" dirty="0"/>
              <a:t>并通过考核</a:t>
            </a:r>
          </a:p>
        </p:txBody>
      </p:sp>
      <p:sp>
        <p:nvSpPr>
          <p:cNvPr id="5" name="MH_Other_1"/>
          <p:cNvSpPr/>
          <p:nvPr>
            <p:custDataLst>
              <p:tags r:id="rId10"/>
            </p:custDataLst>
          </p:nvPr>
        </p:nvSpPr>
        <p:spPr bwMode="auto">
          <a:xfrm>
            <a:off x="8330192" y="3054684"/>
            <a:ext cx="2308780" cy="2283236"/>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F15117"/>
          </a:solidFill>
          <a:ln>
            <a:noFill/>
          </a:ln>
        </p:spPr>
        <p:txBody>
          <a:bodyPr>
            <a:normAutofit/>
          </a:bodyPr>
          <a:lstStyle/>
          <a:p>
            <a:pPr>
              <a:defRPr/>
            </a:pPr>
            <a:r>
              <a:rPr lang="zh-CN" altLang="en-US" sz="2000" dirty="0"/>
              <a:t>论文修改和定稿，参加答辩</a:t>
            </a:r>
          </a:p>
        </p:txBody>
      </p:sp>
    </p:spTree>
    <p:extLst>
      <p:ext uri="{BB962C8B-B14F-4D97-AF65-F5344CB8AC3E}">
        <p14:creationId xmlns:p14="http://schemas.microsoft.com/office/powerpoint/2010/main" val="430803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ppt_h/2"/>
                                          </p:val>
                                        </p:tav>
                                        <p:tav tm="100000">
                                          <p:val>
                                            <p:strVal val="#ppt_y"/>
                                          </p:val>
                                        </p:tav>
                                      </p:tavLst>
                                    </p:anim>
                                    <p:anim calcmode="lin" valueType="num">
                                      <p:cBhvr>
                                        <p:cTn id="15" dur="500" fill="hold"/>
                                        <p:tgtEl>
                                          <p:spTgt spid="8"/>
                                        </p:tgtEl>
                                        <p:attrNameLst>
                                          <p:attrName>ppt_w</p:attrName>
                                        </p:attrNameLst>
                                      </p:cBhvr>
                                      <p:tavLst>
                                        <p:tav tm="0">
                                          <p:val>
                                            <p:strVal val="#ppt_w"/>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par>
                                <p:cTn id="17" presetID="17"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ppt_h/2"/>
                                          </p:val>
                                        </p:tav>
                                        <p:tav tm="100000">
                                          <p:val>
                                            <p:strVal val="#ppt_y"/>
                                          </p:val>
                                        </p:tav>
                                      </p:tavLst>
                                    </p:anim>
                                    <p:anim calcmode="lin" valueType="num">
                                      <p:cBhvr>
                                        <p:cTn id="21" dur="500" fill="hold"/>
                                        <p:tgtEl>
                                          <p:spTgt spid="7"/>
                                        </p:tgtEl>
                                        <p:attrNameLst>
                                          <p:attrName>ppt_w</p:attrName>
                                        </p:attrNameLst>
                                      </p:cBhvr>
                                      <p:tavLst>
                                        <p:tav tm="0">
                                          <p:val>
                                            <p:strVal val="#ppt_w"/>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ppt_h/2"/>
                                          </p:val>
                                        </p:tav>
                                        <p:tav tm="100000">
                                          <p:val>
                                            <p:strVal val="#ppt_y"/>
                                          </p:val>
                                        </p:tav>
                                      </p:tavLst>
                                    </p:anim>
                                    <p:anim calcmode="lin" valueType="num">
                                      <p:cBhvr>
                                        <p:cTn id="27" dur="500" fill="hold"/>
                                        <p:tgtEl>
                                          <p:spTgt spid="6"/>
                                        </p:tgtEl>
                                        <p:attrNameLst>
                                          <p:attrName>ppt_w</p:attrName>
                                        </p:attrNameLst>
                                      </p:cBhvr>
                                      <p:tavLst>
                                        <p:tav tm="0">
                                          <p:val>
                                            <p:strVal val="#ppt_w"/>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childTnLst>
                                </p:cTn>
                              </p:par>
                              <p:par>
                                <p:cTn id="29" presetID="17"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ppt_h/2"/>
                                          </p:val>
                                        </p:tav>
                                        <p:tav tm="100000">
                                          <p:val>
                                            <p:strVal val="#ppt_y"/>
                                          </p:val>
                                        </p:tav>
                                      </p:tavLst>
                                    </p:anim>
                                    <p:anim calcmode="lin" valueType="num">
                                      <p:cBhvr>
                                        <p:cTn id="33" dur="500" fill="hold"/>
                                        <p:tgtEl>
                                          <p:spTgt spid="5"/>
                                        </p:tgtEl>
                                        <p:attrNameLst>
                                          <p:attrName>ppt_w</p:attrName>
                                        </p:attrNameLst>
                                      </p:cBhvr>
                                      <p:tavLst>
                                        <p:tav tm="0">
                                          <p:val>
                                            <p:strVal val="#ppt_w"/>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10" grpId="0" animBg="1"/>
      <p:bldP spid="11" grpId="0" animBg="1"/>
      <p:bldP spid="12" grpId="0" animBg="1"/>
      <p:bldP spid="13" grpId="0" animBg="1"/>
      <p:bldP spid="14" grpId="0" animBg="1"/>
      <p:bldP spid="6"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653178" y="959437"/>
            <a:ext cx="7925162" cy="3353363"/>
            <a:chOff x="3557815" y="703256"/>
            <a:chExt cx="4394440" cy="2725744"/>
          </a:xfrm>
        </p:grpSpPr>
        <p:grpSp>
          <p:nvGrpSpPr>
            <p:cNvPr id="25" name="组合 24"/>
            <p:cNvGrpSpPr/>
            <p:nvPr/>
          </p:nvGrpSpPr>
          <p:grpSpPr>
            <a:xfrm>
              <a:off x="3557815" y="703256"/>
              <a:ext cx="1743075" cy="1731962"/>
              <a:chOff x="9766300" y="580232"/>
              <a:chExt cx="1743075" cy="1731962"/>
            </a:xfrm>
          </p:grpSpPr>
          <p:sp>
            <p:nvSpPr>
              <p:cNvPr id="17" name="矩形 6"/>
              <p:cNvSpPr/>
              <p:nvPr/>
            </p:nvSpPr>
            <p:spPr>
              <a:xfrm>
                <a:off x="9766300" y="580232"/>
                <a:ext cx="1743075" cy="750094"/>
              </a:xfrm>
              <a:custGeom>
                <a:avLst/>
                <a:gdLst>
                  <a:gd name="connsiteX0" fmla="*/ 0 w 165100"/>
                  <a:gd name="connsiteY0" fmla="*/ 0 h 288925"/>
                  <a:gd name="connsiteX1" fmla="*/ 165100 w 165100"/>
                  <a:gd name="connsiteY1" fmla="*/ 0 h 288925"/>
                  <a:gd name="connsiteX2" fmla="*/ 165100 w 165100"/>
                  <a:gd name="connsiteY2" fmla="*/ 288925 h 288925"/>
                  <a:gd name="connsiteX3" fmla="*/ 0 w 165100"/>
                  <a:gd name="connsiteY3" fmla="*/ 288925 h 288925"/>
                  <a:gd name="connsiteX4" fmla="*/ 0 w 165100"/>
                  <a:gd name="connsiteY4" fmla="*/ 0 h 288925"/>
                  <a:gd name="connsiteX0-1" fmla="*/ 0 w 165100"/>
                  <a:gd name="connsiteY0-2" fmla="*/ 0 h 288925"/>
                  <a:gd name="connsiteX1-3" fmla="*/ 165100 w 165100"/>
                  <a:gd name="connsiteY1-4" fmla="*/ 0 h 288925"/>
                  <a:gd name="connsiteX2-5" fmla="*/ 139700 w 165100"/>
                  <a:gd name="connsiteY2-6" fmla="*/ 276225 h 288925"/>
                  <a:gd name="connsiteX3-7" fmla="*/ 0 w 165100"/>
                  <a:gd name="connsiteY3-8" fmla="*/ 288925 h 288925"/>
                  <a:gd name="connsiteX4-9" fmla="*/ 0 w 165100"/>
                  <a:gd name="connsiteY4-10" fmla="*/ 0 h 288925"/>
                  <a:gd name="connsiteX0-11" fmla="*/ 0 w 942975"/>
                  <a:gd name="connsiteY0-12" fmla="*/ 238125 h 527050"/>
                  <a:gd name="connsiteX1-13" fmla="*/ 942975 w 942975"/>
                  <a:gd name="connsiteY1-14" fmla="*/ 0 h 527050"/>
                  <a:gd name="connsiteX2-15" fmla="*/ 139700 w 942975"/>
                  <a:gd name="connsiteY2-16" fmla="*/ 514350 h 527050"/>
                  <a:gd name="connsiteX3-17" fmla="*/ 0 w 942975"/>
                  <a:gd name="connsiteY3-18" fmla="*/ 527050 h 527050"/>
                  <a:gd name="connsiteX4-19" fmla="*/ 0 w 942975"/>
                  <a:gd name="connsiteY4-20" fmla="*/ 238125 h 527050"/>
                  <a:gd name="connsiteX0-21" fmla="*/ 781050 w 1724025"/>
                  <a:gd name="connsiteY0-22" fmla="*/ 238125 h 771525"/>
                  <a:gd name="connsiteX1-23" fmla="*/ 1724025 w 1724025"/>
                  <a:gd name="connsiteY1-24" fmla="*/ 0 h 771525"/>
                  <a:gd name="connsiteX2-25" fmla="*/ 920750 w 1724025"/>
                  <a:gd name="connsiteY2-26" fmla="*/ 514350 h 771525"/>
                  <a:gd name="connsiteX3-27" fmla="*/ 0 w 1724025"/>
                  <a:gd name="connsiteY3-28" fmla="*/ 771525 h 771525"/>
                  <a:gd name="connsiteX4-29" fmla="*/ 781050 w 1724025"/>
                  <a:gd name="connsiteY4-30" fmla="*/ 238125 h 771525"/>
                  <a:gd name="connsiteX0-31" fmla="*/ 781050 w 1724025"/>
                  <a:gd name="connsiteY0-32" fmla="*/ 238125 h 771525"/>
                  <a:gd name="connsiteX1-33" fmla="*/ 1724025 w 1724025"/>
                  <a:gd name="connsiteY1-34" fmla="*/ 0 h 771525"/>
                  <a:gd name="connsiteX2-35" fmla="*/ 911225 w 1724025"/>
                  <a:gd name="connsiteY2-36" fmla="*/ 530225 h 771525"/>
                  <a:gd name="connsiteX3-37" fmla="*/ 0 w 1724025"/>
                  <a:gd name="connsiteY3-38" fmla="*/ 771525 h 771525"/>
                  <a:gd name="connsiteX4-39" fmla="*/ 781050 w 1724025"/>
                  <a:gd name="connsiteY4-40" fmla="*/ 238125 h 771525"/>
                  <a:gd name="connsiteX0-41" fmla="*/ 781050 w 1743075"/>
                  <a:gd name="connsiteY0-42" fmla="*/ 216694 h 750094"/>
                  <a:gd name="connsiteX1-43" fmla="*/ 1743075 w 1743075"/>
                  <a:gd name="connsiteY1-44" fmla="*/ 0 h 750094"/>
                  <a:gd name="connsiteX2-45" fmla="*/ 911225 w 1743075"/>
                  <a:gd name="connsiteY2-46" fmla="*/ 508794 h 750094"/>
                  <a:gd name="connsiteX3-47" fmla="*/ 0 w 1743075"/>
                  <a:gd name="connsiteY3-48" fmla="*/ 750094 h 750094"/>
                  <a:gd name="connsiteX4-49" fmla="*/ 781050 w 1743075"/>
                  <a:gd name="connsiteY4-50" fmla="*/ 216694 h 7500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43075" h="750094">
                    <a:moveTo>
                      <a:pt x="781050" y="216694"/>
                    </a:moveTo>
                    <a:lnTo>
                      <a:pt x="1743075" y="0"/>
                    </a:lnTo>
                    <a:lnTo>
                      <a:pt x="911225" y="508794"/>
                    </a:lnTo>
                    <a:lnTo>
                      <a:pt x="0" y="750094"/>
                    </a:lnTo>
                    <a:lnTo>
                      <a:pt x="781050" y="216694"/>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任意多边形: 形状 22"/>
              <p:cNvSpPr/>
              <p:nvPr/>
            </p:nvSpPr>
            <p:spPr>
              <a:xfrm rot="18821652" flipH="1">
                <a:off x="10183223" y="876325"/>
                <a:ext cx="1041841" cy="584550"/>
              </a:xfrm>
              <a:custGeom>
                <a:avLst/>
                <a:gdLst>
                  <a:gd name="connsiteX0" fmla="*/ 10397 w 1041841"/>
                  <a:gd name="connsiteY0" fmla="*/ 368650 h 584550"/>
                  <a:gd name="connsiteX1" fmla="*/ 13572 w 1041841"/>
                  <a:gd name="connsiteY1" fmla="*/ 584550 h 584550"/>
                  <a:gd name="connsiteX2" fmla="*/ 604122 w 1041841"/>
                  <a:gd name="connsiteY2" fmla="*/ 552800 h 584550"/>
                  <a:gd name="connsiteX3" fmla="*/ 603518 w 1041841"/>
                  <a:gd name="connsiteY3" fmla="*/ 551343 h 584550"/>
                  <a:gd name="connsiteX4" fmla="*/ 1041841 w 1041841"/>
                  <a:gd name="connsiteY4" fmla="*/ 153537 h 584550"/>
                  <a:gd name="connsiteX5" fmla="*/ 890021 w 1041841"/>
                  <a:gd name="connsiteY5" fmla="*/ 0 h 584550"/>
                  <a:gd name="connsiteX6" fmla="*/ 480355 w 1041841"/>
                  <a:gd name="connsiteY6" fmla="*/ 254489 h 584550"/>
                  <a:gd name="connsiteX7" fmla="*/ 480297 w 1041841"/>
                  <a:gd name="connsiteY7" fmla="*/ 254350 h 58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841" h="584550">
                    <a:moveTo>
                      <a:pt x="10397" y="368650"/>
                    </a:moveTo>
                    <a:cubicBezTo>
                      <a:pt x="-7595" y="472367"/>
                      <a:pt x="608" y="530046"/>
                      <a:pt x="13572" y="584550"/>
                    </a:cubicBezTo>
                    <a:lnTo>
                      <a:pt x="604122" y="552800"/>
                    </a:lnTo>
                    <a:lnTo>
                      <a:pt x="603518" y="551343"/>
                    </a:lnTo>
                    <a:lnTo>
                      <a:pt x="1041841" y="153537"/>
                    </a:lnTo>
                    <a:cubicBezTo>
                      <a:pt x="1012036" y="106098"/>
                      <a:pt x="976629" y="59832"/>
                      <a:pt x="890021" y="0"/>
                    </a:cubicBezTo>
                    <a:lnTo>
                      <a:pt x="480355" y="254489"/>
                    </a:lnTo>
                    <a:lnTo>
                      <a:pt x="480297" y="254350"/>
                    </a:lnTo>
                    <a:close/>
                  </a:path>
                </a:pathLst>
              </a:cu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0" name="直接连接符 19"/>
              <p:cNvCxnSpPr/>
              <p:nvPr/>
            </p:nvCxnSpPr>
            <p:spPr>
              <a:xfrm>
                <a:off x="9967913" y="1269206"/>
                <a:ext cx="0" cy="1042988"/>
              </a:xfrm>
              <a:prstGeom prst="line">
                <a:avLst/>
              </a:prstGeom>
              <a:ln w="38100" cap="rnd">
                <a:solidFill>
                  <a:srgbClr val="F15117"/>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67913" y="2040730"/>
                <a:ext cx="0" cy="254793"/>
              </a:xfrm>
              <a:prstGeom prst="line">
                <a:avLst/>
              </a:prstGeom>
              <a:ln w="82550" cap="rnd">
                <a:solidFill>
                  <a:srgbClr val="F15117"/>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9906000" y="1697433"/>
                <a:ext cx="123826" cy="123826"/>
              </a:xfrm>
              <a:prstGeom prst="ellipse">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33" name="直接连接符 32"/>
            <p:cNvCxnSpPr/>
            <p:nvPr/>
          </p:nvCxnSpPr>
          <p:spPr>
            <a:xfrm>
              <a:off x="5186075" y="1342540"/>
              <a:ext cx="2758440" cy="0"/>
            </a:xfrm>
            <a:prstGeom prst="line">
              <a:avLst/>
            </a:prstGeom>
            <a:ln w="8255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71675" y="1755182"/>
              <a:ext cx="0" cy="1090722"/>
            </a:xfrm>
            <a:prstGeom prst="line">
              <a:avLst/>
            </a:prstGeom>
            <a:ln w="8255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271675" y="2846061"/>
              <a:ext cx="3672840" cy="0"/>
            </a:xfrm>
            <a:prstGeom prst="line">
              <a:avLst/>
            </a:prstGeom>
            <a:ln w="82550" cap="sq">
              <a:solidFill>
                <a:schemeClr val="tx1"/>
              </a:solidFill>
              <a:beve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952255" y="1342540"/>
              <a:ext cx="0" cy="1504800"/>
            </a:xfrm>
            <a:prstGeom prst="line">
              <a:avLst/>
            </a:prstGeom>
            <a:ln w="82550" cap="sq">
              <a:solidFill>
                <a:schemeClr val="tx1"/>
              </a:solidFill>
              <a:beve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525535" y="2993224"/>
              <a:ext cx="426720" cy="157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1" name="矩形 40"/>
            <p:cNvSpPr/>
            <p:nvPr/>
          </p:nvSpPr>
          <p:spPr>
            <a:xfrm>
              <a:off x="7357019" y="3189287"/>
              <a:ext cx="294641" cy="1087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2" name="矩形 41"/>
            <p:cNvSpPr/>
            <p:nvPr/>
          </p:nvSpPr>
          <p:spPr>
            <a:xfrm>
              <a:off x="7232790" y="3336607"/>
              <a:ext cx="250355" cy="923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9" name="文本框 18"/>
          <p:cNvSpPr txBox="1"/>
          <p:nvPr/>
        </p:nvSpPr>
        <p:spPr>
          <a:xfrm>
            <a:off x="4327758" y="2220621"/>
            <a:ext cx="3877985" cy="830997"/>
          </a:xfrm>
          <a:prstGeom prst="rect">
            <a:avLst/>
          </a:prstGeom>
          <a:noFill/>
        </p:spPr>
        <p:txBody>
          <a:bodyPr wrap="square" rtlCol="0">
            <a:spAutoFit/>
          </a:bodyPr>
          <a:lstStyle/>
          <a:p>
            <a:pPr algn="ctr"/>
            <a:r>
              <a:rPr lang="zh-CN" altLang="en-US" sz="4800" dirty="0">
                <a:latin typeface="方正兰亭中黑_GBK" panose="02000000000000000000" pitchFamily="2" charset="-122"/>
                <a:ea typeface="方正兰亭中黑_GBK" panose="02000000000000000000" pitchFamily="2" charset="-122"/>
              </a:rPr>
              <a:t>请您批评指正</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383115"/>
            <a:ext cx="4304284" cy="1583842"/>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320883" y="2752083"/>
            <a:ext cx="2395528" cy="746358"/>
          </a:xfrm>
          <a:prstGeom prst="rect">
            <a:avLst/>
          </a:prstGeom>
          <a:noFill/>
        </p:spPr>
        <p:txBody>
          <a:bodyPr wrap="none" lIns="68580" tIns="34290" rIns="68580" bIns="34290" rtlCol="0">
            <a:spAutoFit/>
          </a:bodyPr>
          <a:lstStyle/>
          <a:p>
            <a:r>
              <a:rPr lang="zh-CN" altLang="en-US" sz="4400" dirty="0">
                <a:solidFill>
                  <a:prstClr val="white"/>
                </a:solidFill>
                <a:latin typeface="方正兰亭中黑_GBK" panose="02000000000000000000" pitchFamily="2" charset="-122"/>
                <a:ea typeface="方正兰亭中黑_GBK" panose="02000000000000000000" pitchFamily="2" charset="-122"/>
              </a:rPr>
              <a:t>第一部分</a:t>
            </a:r>
          </a:p>
        </p:txBody>
      </p:sp>
      <p:sp>
        <p:nvSpPr>
          <p:cNvPr id="15" name="TextBox 23"/>
          <p:cNvSpPr txBox="1"/>
          <p:nvPr/>
        </p:nvSpPr>
        <p:spPr>
          <a:xfrm>
            <a:off x="5043075" y="3184553"/>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选题背景</a:t>
            </a:r>
          </a:p>
        </p:txBody>
      </p:sp>
      <p:sp>
        <p:nvSpPr>
          <p:cNvPr id="16" name="TextBox 24"/>
          <p:cNvSpPr txBox="1"/>
          <p:nvPr/>
        </p:nvSpPr>
        <p:spPr>
          <a:xfrm>
            <a:off x="5043075" y="3651226"/>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研究意义</a:t>
            </a:r>
          </a:p>
        </p:txBody>
      </p:sp>
      <p:sp>
        <p:nvSpPr>
          <p:cNvPr id="20" name="TextBox 4"/>
          <p:cNvSpPr txBox="1"/>
          <p:nvPr/>
        </p:nvSpPr>
        <p:spPr>
          <a:xfrm>
            <a:off x="5030377" y="2321528"/>
            <a:ext cx="2966197" cy="746358"/>
          </a:xfrm>
          <a:prstGeom prst="rect">
            <a:avLst/>
          </a:prstGeom>
          <a:noFill/>
        </p:spPr>
        <p:txBody>
          <a:bodyPr wrap="none" lIns="68580" tIns="34290" rIns="68580" bIns="34290" rtlCol="0">
            <a:spAutoFit/>
          </a:bodyPr>
          <a:lstStyle/>
          <a:p>
            <a:r>
              <a:rPr lang="en-US" altLang="zh-CN" sz="4400" b="1" dirty="0">
                <a:solidFill>
                  <a:srgbClr val="F14124"/>
                </a:solidFill>
                <a:latin typeface="Agency FB" panose="020B0503020202020204" pitchFamily="34" charset="0"/>
                <a:ea typeface="宋体" panose="02010600030101010101" pitchFamily="2" charset="-122"/>
              </a:rPr>
              <a:t>Project review</a:t>
            </a:r>
            <a:endParaRPr lang="zh-CN" altLang="en-US" sz="4400" b="1" dirty="0">
              <a:solidFill>
                <a:srgbClr val="F14124"/>
              </a:solidFill>
              <a:latin typeface="Agency FB" panose="020B0503020202020204" pitchFamily="34" charset="0"/>
              <a:ea typeface="微软雅黑" panose="020B0503020204020204" pitchFamily="34" charset="-122"/>
              <a:cs typeface="Segoe UI Light" panose="020B0502040204020203" pitchFamily="34" charset="0"/>
            </a:endParaRPr>
          </a:p>
        </p:txBody>
      </p:sp>
      <p:sp>
        <p:nvSpPr>
          <p:cNvPr id="21" name="文本框 20"/>
          <p:cNvSpPr txBox="1"/>
          <p:nvPr/>
        </p:nvSpPr>
        <p:spPr>
          <a:xfrm>
            <a:off x="8216280" y="2444638"/>
            <a:ext cx="1985159" cy="623248"/>
          </a:xfrm>
          <a:prstGeom prst="rect">
            <a:avLst/>
          </a:prstGeom>
          <a:noFill/>
        </p:spPr>
        <p:txBody>
          <a:bodyPr wrap="none" lIns="68580" tIns="34290" rIns="68580" bIns="34290" rtlCol="0">
            <a:spAutoFit/>
          </a:bodyPr>
          <a:lstStyle/>
          <a:p>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课题综述</a:t>
            </a:r>
          </a:p>
        </p:txBody>
      </p:sp>
      <p:sp>
        <p:nvSpPr>
          <p:cNvPr id="22" name="矩形 21"/>
          <p:cNvSpPr/>
          <p:nvPr/>
        </p:nvSpPr>
        <p:spPr>
          <a:xfrm>
            <a:off x="0" y="2014217"/>
            <a:ext cx="12192000" cy="267260"/>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4402749" y="2383115"/>
            <a:ext cx="407922" cy="1583842"/>
          </a:xfrm>
          <a:prstGeom prst="rect">
            <a:avLst/>
          </a:prstGeom>
          <a:solidFill>
            <a:srgbClr val="F14124"/>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研究背景</a:t>
            </a:r>
            <a:endParaRPr lang="en-US" altLang="zh-CN" sz="2800" dirty="0">
              <a:solidFill>
                <a:prstClr val="white"/>
              </a:solidFill>
              <a:latin typeface="方正兰亭中黑_GBK" panose="02000000000000000000" pitchFamily="2" charset="-122"/>
              <a:ea typeface="方正兰亭中黑_GBK" panose="02000000000000000000" pitchFamily="2" charset="-122"/>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5" name="MH_Other_1"/>
          <p:cNvCxnSpPr/>
          <p:nvPr>
            <p:custDataLst>
              <p:tags r:id="rId1"/>
            </p:custDataLst>
          </p:nvPr>
        </p:nvCxnSpPr>
        <p:spPr>
          <a:xfrm rot="19980000">
            <a:off x="1432552" y="6204431"/>
            <a:ext cx="2268537" cy="0"/>
          </a:xfrm>
          <a:prstGeom prst="line">
            <a:avLst/>
          </a:prstGeom>
          <a:ln>
            <a:solidFill>
              <a:srgbClr val="F15117"/>
            </a:solidFill>
          </a:ln>
        </p:spPr>
        <p:style>
          <a:lnRef idx="1">
            <a:schemeClr val="accent1"/>
          </a:lnRef>
          <a:fillRef idx="0">
            <a:schemeClr val="accent1"/>
          </a:fillRef>
          <a:effectRef idx="0">
            <a:schemeClr val="accent1"/>
          </a:effectRef>
          <a:fontRef idx="minor">
            <a:schemeClr val="tx1"/>
          </a:fontRef>
        </p:style>
      </p:cxnSp>
      <p:cxnSp>
        <p:nvCxnSpPr>
          <p:cNvPr id="6" name="MH_Other_2"/>
          <p:cNvCxnSpPr/>
          <p:nvPr>
            <p:custDataLst>
              <p:tags r:id="rId2"/>
            </p:custDataLst>
          </p:nvPr>
        </p:nvCxnSpPr>
        <p:spPr>
          <a:xfrm rot="19980000">
            <a:off x="1724568" y="6269294"/>
            <a:ext cx="1982787" cy="0"/>
          </a:xfrm>
          <a:prstGeom prst="line">
            <a:avLst/>
          </a:prstGeom>
          <a:ln>
            <a:solidFill>
              <a:srgbClr val="F15117"/>
            </a:solidFill>
          </a:ln>
        </p:spPr>
        <p:style>
          <a:lnRef idx="1">
            <a:schemeClr val="accent1"/>
          </a:lnRef>
          <a:fillRef idx="0">
            <a:schemeClr val="accent1"/>
          </a:fillRef>
          <a:effectRef idx="0">
            <a:schemeClr val="accent1"/>
          </a:effectRef>
          <a:fontRef idx="minor">
            <a:schemeClr val="tx1"/>
          </a:fontRef>
        </p:style>
      </p:cxnSp>
      <p:cxnSp>
        <p:nvCxnSpPr>
          <p:cNvPr id="7" name="MH_Other_3"/>
          <p:cNvCxnSpPr/>
          <p:nvPr>
            <p:custDataLst>
              <p:tags r:id="rId3"/>
            </p:custDataLst>
          </p:nvPr>
        </p:nvCxnSpPr>
        <p:spPr>
          <a:xfrm rot="19980000">
            <a:off x="8289350" y="1638741"/>
            <a:ext cx="1700212" cy="0"/>
          </a:xfrm>
          <a:prstGeom prst="line">
            <a:avLst/>
          </a:prstGeom>
          <a:ln>
            <a:solidFill>
              <a:srgbClr val="F15117"/>
            </a:solidFill>
          </a:ln>
        </p:spPr>
        <p:style>
          <a:lnRef idx="1">
            <a:schemeClr val="accent1"/>
          </a:lnRef>
          <a:fillRef idx="0">
            <a:schemeClr val="accent1"/>
          </a:fillRef>
          <a:effectRef idx="0">
            <a:schemeClr val="accent1"/>
          </a:effectRef>
          <a:fontRef idx="minor">
            <a:schemeClr val="tx1"/>
          </a:fontRef>
        </p:style>
      </p:cxnSp>
      <p:cxnSp>
        <p:nvCxnSpPr>
          <p:cNvPr id="8" name="MH_Other_4"/>
          <p:cNvCxnSpPr/>
          <p:nvPr>
            <p:custDataLst>
              <p:tags r:id="rId4"/>
            </p:custDataLst>
          </p:nvPr>
        </p:nvCxnSpPr>
        <p:spPr>
          <a:xfrm rot="19980000">
            <a:off x="8327934" y="1638740"/>
            <a:ext cx="992187" cy="0"/>
          </a:xfrm>
          <a:prstGeom prst="line">
            <a:avLst/>
          </a:prstGeom>
          <a:ln>
            <a:solidFill>
              <a:srgbClr val="F15117"/>
            </a:solidFill>
          </a:ln>
        </p:spPr>
        <p:style>
          <a:lnRef idx="1">
            <a:schemeClr val="accent1"/>
          </a:lnRef>
          <a:fillRef idx="0">
            <a:schemeClr val="accent1"/>
          </a:fillRef>
          <a:effectRef idx="0">
            <a:schemeClr val="accent1"/>
          </a:effectRef>
          <a:fontRef idx="minor">
            <a:schemeClr val="tx1"/>
          </a:fontRef>
        </p:style>
      </p:cxnSp>
      <p:sp>
        <p:nvSpPr>
          <p:cNvPr id="9" name="MH_Desc_1"/>
          <p:cNvSpPr/>
          <p:nvPr>
            <p:custDataLst>
              <p:tags r:id="rId5"/>
            </p:custDataLst>
          </p:nvPr>
        </p:nvSpPr>
        <p:spPr>
          <a:xfrm>
            <a:off x="3621140" y="1729694"/>
            <a:ext cx="4675505" cy="4259626"/>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rgbClr val="F15117"/>
          </a:solidFill>
        </p:spPr>
        <p:txBody>
          <a:bodyPr lIns="180000" tIns="144000" rIns="180000" anchor="ctr">
            <a:normAutofit/>
          </a:bodyPr>
          <a:lstStyle/>
          <a:p>
            <a:pPr algn="just">
              <a:lnSpc>
                <a:spcPct val="120000"/>
              </a:lnSpc>
              <a:defRPr/>
            </a:pPr>
            <a:endParaRPr lang="zh-CN" altLang="en-US" dirty="0" err="1">
              <a:solidFill>
                <a:schemeClr val="tx1">
                  <a:lumMod val="65000"/>
                  <a:lumOff val="35000"/>
                </a:schemeClr>
              </a:solidFill>
            </a:endParaRPr>
          </a:p>
        </p:txBody>
      </p:sp>
      <p:sp>
        <p:nvSpPr>
          <p:cNvPr id="10" name="MH_SubTitle_1"/>
          <p:cNvSpPr/>
          <p:nvPr>
            <p:custDataLst>
              <p:tags r:id="rId6"/>
            </p:custDataLst>
          </p:nvPr>
        </p:nvSpPr>
        <p:spPr>
          <a:xfrm>
            <a:off x="4706939" y="1729695"/>
            <a:ext cx="2833687" cy="1028700"/>
          </a:xfrm>
          <a:prstGeom prst="rect">
            <a:avLst/>
          </a:prstGeom>
        </p:spPr>
        <p:txBody>
          <a:bodyPr lIns="0" tIns="0" rIns="0" bIns="0" anchor="ctr">
            <a:normAutofit/>
          </a:bodyPr>
          <a:lstStyle/>
          <a:p>
            <a:pPr algn="ctr">
              <a:defRPr/>
            </a:pPr>
            <a:endParaRPr lang="zh-CN" altLang="en-US" sz="2800" b="1" dirty="0">
              <a:solidFill>
                <a:schemeClr val="accent1"/>
              </a:solidFill>
            </a:endParaRPr>
          </a:p>
        </p:txBody>
      </p:sp>
      <p:sp>
        <p:nvSpPr>
          <p:cNvPr id="11" name="矩形 10"/>
          <p:cNvSpPr/>
          <p:nvPr/>
        </p:nvSpPr>
        <p:spPr>
          <a:xfrm>
            <a:off x="4083446" y="2162601"/>
            <a:ext cx="3836254" cy="3384516"/>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长期以来银行被</a:t>
            </a:r>
            <a:r>
              <a:rPr lang="en-US" altLang="zh-CN" sz="2000" dirty="0">
                <a:solidFill>
                  <a:schemeClr val="tx1">
                    <a:lumMod val="85000"/>
                    <a:lumOff val="15000"/>
                  </a:schemeClr>
                </a:solidFill>
              </a:rPr>
              <a:t>IOE</a:t>
            </a:r>
            <a:r>
              <a:rPr lang="zh-CN" altLang="en-US" sz="2000" dirty="0">
                <a:solidFill>
                  <a:schemeClr val="tx1">
                    <a:lumMod val="85000"/>
                    <a:lumOff val="15000"/>
                  </a:schemeClr>
                </a:solidFill>
              </a:rPr>
              <a:t>把持，居高不下的</a:t>
            </a:r>
            <a:r>
              <a:rPr lang="en-US" altLang="zh-CN" sz="2000" dirty="0">
                <a:solidFill>
                  <a:schemeClr val="tx1">
                    <a:lumMod val="85000"/>
                    <a:lumOff val="15000"/>
                  </a:schemeClr>
                </a:solidFill>
              </a:rPr>
              <a:t>IT</a:t>
            </a:r>
            <a:r>
              <a:rPr lang="zh-CN" altLang="en-US" sz="2000" dirty="0">
                <a:solidFill>
                  <a:schemeClr val="tx1">
                    <a:lumMod val="85000"/>
                    <a:lumOff val="15000"/>
                  </a:schemeClr>
                </a:solidFill>
              </a:rPr>
              <a:t>成本，为了满足突然增加的交易量</a:t>
            </a:r>
            <a:r>
              <a:rPr lang="en-US" altLang="zh-CN" sz="2000" dirty="0">
                <a:solidFill>
                  <a:schemeClr val="tx1">
                    <a:lumMod val="85000"/>
                    <a:lumOff val="15000"/>
                  </a:schemeClr>
                </a:solidFill>
              </a:rPr>
              <a:t>M</a:t>
            </a:r>
            <a:r>
              <a:rPr lang="zh-CN" altLang="en-US" sz="2000" dirty="0">
                <a:solidFill>
                  <a:schemeClr val="tx1">
                    <a:lumMod val="85000"/>
                    <a:lumOff val="15000"/>
                  </a:schemeClr>
                </a:solidFill>
              </a:rPr>
              <a:t>银行信息中心一直运行大量的硬件资源，而其中有很多资源在交易量不大时都是闲置状态。而云计算具有弹性计算的能力，同时能够减少对</a:t>
            </a:r>
            <a:r>
              <a:rPr lang="en-US" altLang="zh-CN" sz="2000" dirty="0">
                <a:solidFill>
                  <a:schemeClr val="tx1">
                    <a:lumMod val="85000"/>
                    <a:lumOff val="15000"/>
                  </a:schemeClr>
                </a:solidFill>
              </a:rPr>
              <a:t>IOE</a:t>
            </a:r>
            <a:r>
              <a:rPr lang="zh-CN" altLang="en-US" sz="2000" dirty="0">
                <a:solidFill>
                  <a:schemeClr val="tx1">
                    <a:lumMod val="85000"/>
                    <a:lumOff val="15000"/>
                  </a:schemeClr>
                </a:solidFill>
              </a:rPr>
              <a:t>的依赖。因此，</a:t>
            </a:r>
            <a:r>
              <a:rPr lang="en-US" altLang="zh-CN" sz="2000" dirty="0">
                <a:solidFill>
                  <a:schemeClr val="tx1">
                    <a:lumMod val="85000"/>
                    <a:lumOff val="15000"/>
                  </a:schemeClr>
                </a:solidFill>
              </a:rPr>
              <a:t>M</a:t>
            </a:r>
            <a:r>
              <a:rPr lang="zh-CN" altLang="en-US" sz="2000" dirty="0">
                <a:solidFill>
                  <a:schemeClr val="tx1">
                    <a:lumMod val="85000"/>
                    <a:lumOff val="15000"/>
                  </a:schemeClr>
                </a:solidFill>
              </a:rPr>
              <a:t>银行提出在</a:t>
            </a:r>
            <a:r>
              <a:rPr lang="en-US" altLang="zh-CN" sz="2000" dirty="0">
                <a:solidFill>
                  <a:schemeClr val="tx1">
                    <a:lumMod val="85000"/>
                    <a:lumOff val="15000"/>
                  </a:schemeClr>
                </a:solidFill>
              </a:rPr>
              <a:t>3</a:t>
            </a:r>
            <a:r>
              <a:rPr lang="zh-CN" altLang="en-US" sz="2000" dirty="0">
                <a:solidFill>
                  <a:schemeClr val="tx1">
                    <a:lumMod val="85000"/>
                    <a:lumOff val="15000"/>
                  </a:schemeClr>
                </a:solidFill>
              </a:rPr>
              <a:t>年内核心系统上云。</a:t>
            </a:r>
          </a:p>
        </p:txBody>
      </p:sp>
      <p:sp>
        <p:nvSpPr>
          <p:cNvPr id="12" name="矩形 11"/>
          <p:cNvSpPr/>
          <p:nvPr/>
        </p:nvSpPr>
        <p:spPr>
          <a:xfrm>
            <a:off x="4601468" y="1413518"/>
            <a:ext cx="2800209" cy="632353"/>
          </a:xfrm>
          <a:prstGeom prst="rect">
            <a:avLst/>
          </a:prstGeom>
        </p:spPr>
        <p:txBody>
          <a:bodyPr wrap="square">
            <a:spAutoFit/>
          </a:bodyPr>
          <a:lstStyle/>
          <a:p>
            <a:pPr algn="ctr">
              <a:lnSpc>
                <a:spcPct val="120000"/>
              </a:lnSpc>
            </a:pPr>
            <a:r>
              <a:rPr lang="zh-CN" altLang="en-US" sz="3200" b="1" dirty="0">
                <a:solidFill>
                  <a:schemeClr val="tx1">
                    <a:lumMod val="85000"/>
                    <a:lumOff val="15000"/>
                  </a:schemeClr>
                </a:solidFill>
              </a:rPr>
              <a:t>研究背景</a:t>
            </a:r>
            <a:endParaRPr lang="en-US" altLang="zh-CN" sz="3200" b="1" dirty="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par>
                                <p:cTn id="32" presetID="53" presetClass="entr" presetSubtype="16"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研究意义</a:t>
            </a:r>
            <a:endParaRPr lang="en-US" altLang="zh-CN" sz="2800" dirty="0">
              <a:solidFill>
                <a:prstClr val="white"/>
              </a:solidFill>
              <a:latin typeface="方正兰亭中黑_GBK" panose="02000000000000000000" pitchFamily="2" charset="-122"/>
              <a:ea typeface="方正兰亭中黑_GBK" panose="02000000000000000000" pitchFamily="2" charset="-122"/>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MH_Other_1"/>
          <p:cNvCxnSpPr>
            <a:cxnSpLocks noChangeShapeType="1"/>
          </p:cNvCxnSpPr>
          <p:nvPr>
            <p:custDataLst>
              <p:tags r:id="rId1"/>
            </p:custDataLst>
          </p:nvPr>
        </p:nvCxnSpPr>
        <p:spPr bwMode="auto">
          <a:xfrm>
            <a:off x="6318813" y="2495190"/>
            <a:ext cx="2358943" cy="0"/>
          </a:xfrm>
          <a:prstGeom prst="line">
            <a:avLst/>
          </a:prstGeom>
          <a:noFill/>
          <a:ln w="22225" algn="ctr">
            <a:solidFill>
              <a:srgbClr val="F1511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811531" y="4722864"/>
            <a:ext cx="5284470" cy="1907189"/>
          </a:xfrm>
          <a:prstGeom prst="rect">
            <a:avLst/>
          </a:prstGeom>
        </p:spPr>
        <p:txBody>
          <a:bodyPr wrap="square">
            <a:spAutoFit/>
          </a:bodyPr>
          <a:lstStyle/>
          <a:p>
            <a:pPr algn="r">
              <a:lnSpc>
                <a:spcPct val="120000"/>
              </a:lnSpc>
            </a:pPr>
            <a:r>
              <a:rPr lang="zh-CN" altLang="en-US" sz="2000" dirty="0">
                <a:solidFill>
                  <a:schemeClr val="tx1">
                    <a:lumMod val="85000"/>
                    <a:lumOff val="15000"/>
                  </a:schemeClr>
                </a:solidFill>
              </a:rPr>
              <a:t>银行业对风险是非常敏感的行业，而且银行的核心系统需要</a:t>
            </a:r>
            <a:r>
              <a:rPr lang="en-US" altLang="zh-CN" sz="2000" dirty="0">
                <a:solidFill>
                  <a:schemeClr val="tx1">
                    <a:lumMod val="85000"/>
                    <a:lumOff val="15000"/>
                  </a:schemeClr>
                </a:solidFill>
              </a:rPr>
              <a:t>7</a:t>
            </a:r>
            <a:r>
              <a:rPr lang="zh-CN" altLang="en-US" sz="2000" dirty="0">
                <a:solidFill>
                  <a:schemeClr val="tx1">
                    <a:lumMod val="85000"/>
                    <a:lumOff val="15000"/>
                  </a:schemeClr>
                </a:solidFill>
              </a:rPr>
              <a:t>*</a:t>
            </a:r>
            <a:r>
              <a:rPr lang="en-US" altLang="zh-CN" sz="2000" dirty="0">
                <a:solidFill>
                  <a:schemeClr val="tx1">
                    <a:lumMod val="85000"/>
                    <a:lumOff val="15000"/>
                  </a:schemeClr>
                </a:solidFill>
              </a:rPr>
              <a:t>24</a:t>
            </a:r>
            <a:r>
              <a:rPr lang="zh-CN" altLang="en-US" sz="2000" dirty="0">
                <a:solidFill>
                  <a:schemeClr val="tx1">
                    <a:lumMod val="85000"/>
                    <a:lumOff val="15000"/>
                  </a:schemeClr>
                </a:solidFill>
              </a:rPr>
              <a:t>小时的运行指标。系统上云涉及到开发、部署、运营影响范围广泛，且上云过程中数据的安全和服务的不能中断。所以对项目的风险进行识别、评估和控制是必要的。</a:t>
            </a:r>
          </a:p>
        </p:txBody>
      </p:sp>
      <p:pic>
        <p:nvPicPr>
          <p:cNvPr id="18" name="图片 17">
            <a:extLst>
              <a:ext uri="{FF2B5EF4-FFF2-40B4-BE49-F238E27FC236}">
                <a16:creationId xmlns:a16="http://schemas.microsoft.com/office/drawing/2014/main" id="{4F82934B-BC3B-4815-91E9-5E5A6A0B4B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07121" y="2042746"/>
            <a:ext cx="2566737" cy="1925053"/>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pic>
        <p:nvPicPr>
          <p:cNvPr id="20" name="图片 19">
            <a:extLst>
              <a:ext uri="{FF2B5EF4-FFF2-40B4-BE49-F238E27FC236}">
                <a16:creationId xmlns:a16="http://schemas.microsoft.com/office/drawing/2014/main" id="{F68915AA-8A98-41AF-8D7F-8A5A0BFEA2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782" y="1483878"/>
            <a:ext cx="4206624" cy="3042791"/>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pic>
        <p:nvPicPr>
          <p:cNvPr id="22" name="图片 21">
            <a:extLst>
              <a:ext uri="{FF2B5EF4-FFF2-40B4-BE49-F238E27FC236}">
                <a16:creationId xmlns:a16="http://schemas.microsoft.com/office/drawing/2014/main" id="{4354205C-824C-4AA7-B095-87764DC49A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0679" y="3666235"/>
            <a:ext cx="2273169" cy="25831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383115"/>
            <a:ext cx="4304284" cy="1583842"/>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320883" y="2752083"/>
            <a:ext cx="2395528" cy="746358"/>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第二部分</a:t>
            </a:r>
          </a:p>
        </p:txBody>
      </p:sp>
      <p:sp>
        <p:nvSpPr>
          <p:cNvPr id="15" name="TextBox 23"/>
          <p:cNvSpPr txBox="1"/>
          <p:nvPr/>
        </p:nvSpPr>
        <p:spPr>
          <a:xfrm>
            <a:off x="5043075" y="3184553"/>
            <a:ext cx="2676054" cy="377026"/>
          </a:xfrm>
          <a:prstGeom prst="rect">
            <a:avLst/>
          </a:prstGeom>
          <a:noFill/>
        </p:spPr>
        <p:txBody>
          <a:bodyPr wrap="none" lIns="68580" tIns="34290" rIns="68580" bIns="34290" rtlCol="0">
            <a:spAutoFit/>
          </a:bodyPr>
          <a:lstStyle/>
          <a:p>
            <a:pPr marL="214630" lvl="0" indent="-214630">
              <a:buFont typeface="Wingdings" panose="05000000000000000000" pitchFamily="2" charset="2"/>
              <a:buChar char="p"/>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国内外研究现状综述</a:t>
            </a:r>
          </a:p>
        </p:txBody>
      </p:sp>
      <p:sp>
        <p:nvSpPr>
          <p:cNvPr id="16" name="TextBox 24"/>
          <p:cNvSpPr txBox="1"/>
          <p:nvPr/>
        </p:nvSpPr>
        <p:spPr>
          <a:xfrm>
            <a:off x="5043075" y="3651226"/>
            <a:ext cx="1906612" cy="377026"/>
          </a:xfrm>
          <a:prstGeom prst="rect">
            <a:avLst/>
          </a:prstGeom>
          <a:noFill/>
        </p:spPr>
        <p:txBody>
          <a:bodyPr wrap="none" lIns="68580" tIns="34290" rIns="68580" bIns="34290" rtlCol="0">
            <a:spAutoFit/>
          </a:bodyPr>
          <a:lstStyle/>
          <a:p>
            <a:pPr marL="214630" lvl="0" indent="-214630">
              <a:buFont typeface="Wingdings" panose="05000000000000000000" pitchFamily="2" charset="2"/>
              <a:buChar char="p"/>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国外研究现状</a:t>
            </a:r>
          </a:p>
        </p:txBody>
      </p:sp>
      <p:sp>
        <p:nvSpPr>
          <p:cNvPr id="17" name="TextBox 25"/>
          <p:cNvSpPr txBox="1"/>
          <p:nvPr/>
        </p:nvSpPr>
        <p:spPr>
          <a:xfrm>
            <a:off x="5043076" y="4117899"/>
            <a:ext cx="1906612" cy="377026"/>
          </a:xfrm>
          <a:prstGeom prst="rect">
            <a:avLst/>
          </a:prstGeom>
          <a:noFill/>
        </p:spPr>
        <p:txBody>
          <a:bodyPr wrap="none" lIns="68580" tIns="34290" rIns="68580" bIns="34290" rtlCol="0">
            <a:spAutoFit/>
          </a:bodyPr>
          <a:lstStyle/>
          <a:p>
            <a:pPr marL="214630" lvl="0" indent="-214630">
              <a:buFont typeface="Wingdings" panose="05000000000000000000" pitchFamily="2" charset="2"/>
              <a:buChar char="p"/>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国内研究现状</a:t>
            </a:r>
          </a:p>
        </p:txBody>
      </p:sp>
      <p:sp>
        <p:nvSpPr>
          <p:cNvPr id="20" name="TextBox 4"/>
          <p:cNvSpPr txBox="1"/>
          <p:nvPr/>
        </p:nvSpPr>
        <p:spPr>
          <a:xfrm>
            <a:off x="5030377" y="2321528"/>
            <a:ext cx="3451907" cy="746358"/>
          </a:xfrm>
          <a:prstGeom prst="rect">
            <a:avLst/>
          </a:prstGeom>
          <a:noFill/>
        </p:spPr>
        <p:txBody>
          <a:bodyPr wrap="none" lIns="68580" tIns="34290" rIns="68580" bIns="34290" rtlCol="0">
            <a:spAutoFit/>
          </a:bodyPr>
          <a:lstStyle/>
          <a:p>
            <a:pPr lvl="0"/>
            <a:r>
              <a:rPr lang="en-US" altLang="zh-CN" sz="4400" b="1" dirty="0">
                <a:solidFill>
                  <a:srgbClr val="F14124"/>
                </a:solidFill>
                <a:latin typeface="Agency FB" panose="020B0503020202020204" pitchFamily="34" charset="0"/>
                <a:ea typeface="宋体" panose="02010600030101010101" pitchFamily="2" charset="-122"/>
              </a:rPr>
              <a:t>Current situation</a:t>
            </a:r>
          </a:p>
        </p:txBody>
      </p:sp>
      <p:sp>
        <p:nvSpPr>
          <p:cNvPr id="21" name="文本框 20"/>
          <p:cNvSpPr txBox="1"/>
          <p:nvPr/>
        </p:nvSpPr>
        <p:spPr>
          <a:xfrm>
            <a:off x="8482284" y="2444638"/>
            <a:ext cx="1985159" cy="623248"/>
          </a:xfrm>
          <a:prstGeom prst="rect">
            <a:avLst/>
          </a:prstGeom>
          <a:noFill/>
        </p:spPr>
        <p:txBody>
          <a:bodyPr wrap="none" lIns="68580" tIns="34290" rIns="68580" bIns="34290" rtlCol="0">
            <a:spAutoFit/>
          </a:bodyPr>
          <a:lstStyle/>
          <a:p>
            <a:pPr lvl="0"/>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当前现状</a:t>
            </a:r>
          </a:p>
        </p:txBody>
      </p:sp>
      <p:sp>
        <p:nvSpPr>
          <p:cNvPr id="22" name="矩形 21"/>
          <p:cNvSpPr/>
          <p:nvPr/>
        </p:nvSpPr>
        <p:spPr>
          <a:xfrm>
            <a:off x="0" y="2014217"/>
            <a:ext cx="12192000" cy="267260"/>
          </a:xfrm>
          <a:prstGeom prst="rect">
            <a:avLst/>
          </a:prstGeom>
          <a:solidFill>
            <a:srgbClr val="F14124"/>
          </a:solidFill>
          <a:ln w="25400" cap="flat" cmpd="sng" algn="ctr">
            <a:noFill/>
            <a:prstDash val="solid"/>
          </a:ln>
          <a:effectLst/>
        </p:spPr>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4402749" y="2383115"/>
            <a:ext cx="407922" cy="1583842"/>
          </a:xfrm>
          <a:prstGeom prst="rect">
            <a:avLst/>
          </a:prstGeom>
          <a:solidFill>
            <a:srgbClr val="F14124"/>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现状综述</a:t>
            </a:r>
            <a:endPar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endParaRP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MH_Picture_1"/>
          <p:cNvSpPr/>
          <p:nvPr>
            <p:custDataLst>
              <p:tags r:id="rId1"/>
            </p:custDataLst>
          </p:nvPr>
        </p:nvSpPr>
        <p:spPr bwMode="auto">
          <a:xfrm>
            <a:off x="1235075" y="2108202"/>
            <a:ext cx="1584423" cy="1855356"/>
          </a:xfrm>
          <a:prstGeom prst="rect">
            <a:avLst/>
          </a:prstGeom>
          <a:blipFill dpi="0" rotWithShape="1">
            <a:blip r:embed="rId7"/>
            <a:srcRect/>
            <a:tile tx="0" ty="0" sx="50000" sy="50000" flip="none" algn="ctr"/>
          </a:blipFill>
          <a:ln>
            <a:noFill/>
          </a:ln>
          <a:effectLst/>
        </p:spPr>
        <p:txBody>
          <a:bodyPr rtlCol="0" anchor="ctr"/>
          <a:lstStyle/>
          <a:p>
            <a:pPr algn="ctr" eaLnBrk="1" hangingPunct="1">
              <a:spcBef>
                <a:spcPct val="0"/>
              </a:spcBef>
              <a:buFontTx/>
              <a:buNone/>
            </a:pPr>
            <a:endParaRPr lang="zh-CN" altLang="en-US">
              <a:solidFill>
                <a:srgbClr val="FFFFFF"/>
              </a:solidFill>
            </a:endParaRPr>
          </a:p>
        </p:txBody>
      </p:sp>
      <p:sp>
        <p:nvSpPr>
          <p:cNvPr id="6" name="MH_Picture_2"/>
          <p:cNvSpPr/>
          <p:nvPr>
            <p:custDataLst>
              <p:tags r:id="rId2"/>
            </p:custDataLst>
          </p:nvPr>
        </p:nvSpPr>
        <p:spPr bwMode="auto">
          <a:xfrm>
            <a:off x="2849967" y="2108202"/>
            <a:ext cx="1584423" cy="1855356"/>
          </a:xfrm>
          <a:prstGeom prst="rect">
            <a:avLst/>
          </a:prstGeom>
          <a:blipFill dpi="0" rotWithShape="1">
            <a:blip r:embed="rId8"/>
            <a:srcRect/>
            <a:tile tx="0" ty="0" sx="60000" sy="60000" flip="none" algn="ctr"/>
          </a:blipFill>
          <a:ln>
            <a:noFill/>
          </a:ln>
          <a:effectLst/>
        </p:spPr>
        <p:txBody>
          <a:bodyPr rtlCol="0" anchor="ctr"/>
          <a:lstStyle/>
          <a:p>
            <a:pPr algn="ctr" eaLnBrk="1" hangingPunct="1">
              <a:spcBef>
                <a:spcPct val="0"/>
              </a:spcBef>
              <a:buFontTx/>
              <a:buNone/>
            </a:pPr>
            <a:endParaRPr lang="zh-CN" altLang="en-US">
              <a:solidFill>
                <a:srgbClr val="FFFFFF"/>
              </a:solidFill>
            </a:endParaRPr>
          </a:p>
        </p:txBody>
      </p:sp>
      <p:sp>
        <p:nvSpPr>
          <p:cNvPr id="7" name="MH_Picture_3"/>
          <p:cNvSpPr/>
          <p:nvPr>
            <p:custDataLst>
              <p:tags r:id="rId3"/>
            </p:custDataLst>
          </p:nvPr>
        </p:nvSpPr>
        <p:spPr bwMode="auto">
          <a:xfrm>
            <a:off x="1235075" y="3992324"/>
            <a:ext cx="1584423" cy="1423308"/>
          </a:xfrm>
          <a:prstGeom prst="rect">
            <a:avLst/>
          </a:prstGeom>
          <a:blipFill dpi="0" rotWithShape="1">
            <a:blip r:embed="rId9"/>
            <a:srcRect/>
            <a:tile tx="0" ty="0" sx="20000" sy="20000" flip="none" algn="ctr"/>
          </a:blipFill>
          <a:ln>
            <a:noFill/>
          </a:ln>
          <a:effectLst/>
        </p:spPr>
        <p:txBody>
          <a:bodyPr rtlCol="0" anchor="ctr"/>
          <a:lstStyle/>
          <a:p>
            <a:pPr algn="ctr" eaLnBrk="1" hangingPunct="1">
              <a:spcBef>
                <a:spcPct val="0"/>
              </a:spcBef>
              <a:buFontTx/>
              <a:buNone/>
            </a:pPr>
            <a:endParaRPr lang="zh-CN" altLang="en-US">
              <a:solidFill>
                <a:srgbClr val="FFFFFF"/>
              </a:solidFill>
            </a:endParaRPr>
          </a:p>
        </p:txBody>
      </p:sp>
      <p:sp>
        <p:nvSpPr>
          <p:cNvPr id="10" name="矩形 9"/>
          <p:cNvSpPr/>
          <p:nvPr/>
        </p:nvSpPr>
        <p:spPr>
          <a:xfrm>
            <a:off x="4597399" y="2324916"/>
            <a:ext cx="6359525" cy="1537857"/>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国内云计算技术发展的历程较短，</a:t>
            </a:r>
            <a:r>
              <a:rPr lang="en-US" altLang="zh-CN" sz="2000" dirty="0">
                <a:solidFill>
                  <a:schemeClr val="tx1">
                    <a:lumMod val="85000"/>
                    <a:lumOff val="15000"/>
                  </a:schemeClr>
                </a:solidFill>
              </a:rPr>
              <a:t>2008</a:t>
            </a:r>
            <a:r>
              <a:rPr lang="zh-CN" altLang="en-US" sz="2000" dirty="0">
                <a:solidFill>
                  <a:schemeClr val="tx1">
                    <a:lumMod val="85000"/>
                    <a:lumOff val="15000"/>
                  </a:schemeClr>
                </a:solidFill>
              </a:rPr>
              <a:t>年</a:t>
            </a:r>
            <a:r>
              <a:rPr lang="en-US" altLang="zh-CN" sz="2000" dirty="0">
                <a:solidFill>
                  <a:schemeClr val="tx1">
                    <a:lumMod val="85000"/>
                    <a:lumOff val="15000"/>
                  </a:schemeClr>
                </a:solidFill>
              </a:rPr>
              <a:t>IBM</a:t>
            </a:r>
            <a:r>
              <a:rPr lang="zh-CN" altLang="en-US" sz="2000" dirty="0">
                <a:solidFill>
                  <a:schemeClr val="tx1">
                    <a:lumMod val="85000"/>
                    <a:lumOff val="15000"/>
                  </a:schemeClr>
                </a:solidFill>
              </a:rPr>
              <a:t>在中国建立首个云计算中心，引进了云计算的概念。云计算真正进入大众视野并且得到大家重视阿里巴巴起到了关键性的作用，</a:t>
            </a:r>
            <a:r>
              <a:rPr lang="en-US" altLang="zh-CN" sz="2000" dirty="0">
                <a:solidFill>
                  <a:schemeClr val="tx1">
                    <a:lumMod val="85000"/>
                    <a:lumOff val="15000"/>
                  </a:schemeClr>
                </a:solidFill>
              </a:rPr>
              <a:t>2009</a:t>
            </a:r>
            <a:r>
              <a:rPr lang="zh-CN" altLang="en-US" sz="2000" dirty="0">
                <a:solidFill>
                  <a:schemeClr val="tx1">
                    <a:lumMod val="85000"/>
                    <a:lumOff val="15000"/>
                  </a:schemeClr>
                </a:solidFill>
              </a:rPr>
              <a:t>年阿里巴巴在南京建立首个”阿里云“。</a:t>
            </a:r>
          </a:p>
        </p:txBody>
      </p:sp>
      <p:grpSp>
        <p:nvGrpSpPr>
          <p:cNvPr id="12" name="组合 11"/>
          <p:cNvGrpSpPr/>
          <p:nvPr/>
        </p:nvGrpSpPr>
        <p:grpSpPr>
          <a:xfrm>
            <a:off x="2849965" y="3992324"/>
            <a:ext cx="8106960" cy="1423308"/>
            <a:chOff x="2849965" y="3992324"/>
            <a:chExt cx="8106960" cy="1423308"/>
          </a:xfrm>
        </p:grpSpPr>
        <p:sp>
          <p:nvSpPr>
            <p:cNvPr id="8" name="MH_Text_1"/>
            <p:cNvSpPr/>
            <p:nvPr>
              <p:custDataLst>
                <p:tags r:id="rId4"/>
              </p:custDataLst>
            </p:nvPr>
          </p:nvSpPr>
          <p:spPr bwMode="auto">
            <a:xfrm>
              <a:off x="2849965" y="3992324"/>
              <a:ext cx="8106960" cy="1423308"/>
            </a:xfrm>
            <a:prstGeom prst="rect">
              <a:avLst/>
            </a:prstGeom>
            <a:solidFill>
              <a:srgbClr val="F15117"/>
            </a:solidFill>
          </p:spPr>
          <p:txBody>
            <a:bodyPr wrap="square" lIns="180000" tIns="46800" rIns="36000" rtlCol="0" anchor="ctr" anchorCtr="0">
              <a:normAutofit/>
            </a:bodyPr>
            <a:lstStyle/>
            <a:p>
              <a:pPr>
                <a:lnSpc>
                  <a:spcPct val="150000"/>
                </a:lnSpc>
                <a:spcBef>
                  <a:spcPts val="600"/>
                </a:spcBef>
                <a:buClr>
                  <a:schemeClr val="bg1"/>
                </a:buClr>
                <a:buSzPct val="80000"/>
              </a:pPr>
              <a:endParaRPr lang="zh-CN" altLang="en-US" sz="1200" dirty="0">
                <a:solidFill>
                  <a:srgbClr val="FFFFFF"/>
                </a:solidFill>
                <a:latin typeface="Calibri" panose="020F0502020204030204" pitchFamily="34" charset="0"/>
                <a:ea typeface="微软雅黑" panose="020B0503020204020204" pitchFamily="34" charset="-122"/>
              </a:endParaRPr>
            </a:p>
          </p:txBody>
        </p:sp>
        <p:sp>
          <p:nvSpPr>
            <p:cNvPr id="11" name="矩形 10"/>
            <p:cNvSpPr/>
            <p:nvPr/>
          </p:nvSpPr>
          <p:spPr>
            <a:xfrm>
              <a:off x="3174999" y="4136770"/>
              <a:ext cx="7620001" cy="1168525"/>
            </a:xfrm>
            <a:prstGeom prst="rect">
              <a:avLst/>
            </a:prstGeom>
          </p:spPr>
          <p:txBody>
            <a:bodyPr wrap="square">
              <a:spAutoFit/>
            </a:bodyPr>
            <a:lstStyle/>
            <a:p>
              <a:pPr>
                <a:lnSpc>
                  <a:spcPct val="120000"/>
                </a:lnSpc>
              </a:pPr>
              <a:r>
                <a:rPr lang="zh-CN" altLang="en-US" sz="2000" dirty="0">
                  <a:solidFill>
                    <a:schemeClr val="bg1"/>
                  </a:solidFill>
                </a:rPr>
                <a:t>目前多内外对云计算的风险研究都集中在数据安全上面，虽然云计算中的安全控制机制与传统的</a:t>
              </a:r>
              <a:r>
                <a:rPr lang="en-US" altLang="zh-CN" sz="2000" dirty="0">
                  <a:solidFill>
                    <a:schemeClr val="bg1"/>
                  </a:solidFill>
                </a:rPr>
                <a:t>IT</a:t>
              </a:r>
              <a:r>
                <a:rPr lang="zh-CN" altLang="en-US" sz="2000" dirty="0">
                  <a:solidFill>
                    <a:schemeClr val="bg1"/>
                  </a:solidFill>
                </a:rPr>
                <a:t>环境中的安全控制机制没有本质区别。不过云计算环境下有其特有的安全控制风险。</a:t>
              </a:r>
            </a:p>
          </p:txBody>
        </p:sp>
      </p:grpSp>
    </p:spTree>
    <p:extLst>
      <p:ext uri="{BB962C8B-B14F-4D97-AF65-F5344CB8AC3E}">
        <p14:creationId xmlns:p14="http://schemas.microsoft.com/office/powerpoint/2010/main" val="40777430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国内</a:t>
            </a: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现状</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8" name="组合 7"/>
          <p:cNvGrpSpPr/>
          <p:nvPr/>
        </p:nvGrpSpPr>
        <p:grpSpPr>
          <a:xfrm>
            <a:off x="1235075" y="1994127"/>
            <a:ext cx="2159000" cy="2914650"/>
            <a:chOff x="1235075" y="1994127"/>
            <a:chExt cx="2159000" cy="2914650"/>
          </a:xfrm>
        </p:grpSpPr>
        <p:sp>
          <p:nvSpPr>
            <p:cNvPr id="5" name="MH_Other_1"/>
            <p:cNvSpPr/>
            <p:nvPr>
              <p:custDataLst>
                <p:tags r:id="rId10"/>
              </p:custDataLst>
            </p:nvPr>
          </p:nvSpPr>
          <p:spPr>
            <a:xfrm>
              <a:off x="1235075" y="1994127"/>
              <a:ext cx="2159000" cy="2914650"/>
            </a:xfrm>
            <a:prstGeom prst="rect">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 name="MH_Other_2"/>
            <p:cNvSpPr/>
            <p:nvPr>
              <p:custDataLst>
                <p:tags r:id="rId11"/>
              </p:custDataLst>
            </p:nvPr>
          </p:nvSpPr>
          <p:spPr>
            <a:xfrm flipH="1">
              <a:off x="2727779" y="3998251"/>
              <a:ext cx="666296" cy="910525"/>
            </a:xfrm>
            <a:prstGeom prst="rtTriangle">
              <a:avLst/>
            </a:prstGeom>
            <a:pattFill prst="wdUpDiag">
              <a:fgClr>
                <a:srgbClr val="FFFFFF"/>
              </a:fgClr>
              <a:bgClr>
                <a:srgbClr val="F15117"/>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 name="MH_Other_3"/>
            <p:cNvSpPr/>
            <p:nvPr>
              <p:custDataLst>
                <p:tags r:id="rId12"/>
              </p:custDataLst>
            </p:nvPr>
          </p:nvSpPr>
          <p:spPr>
            <a:xfrm>
              <a:off x="1693864" y="2098902"/>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2500" lnSpcReduction="10000"/>
            </a:bodyPr>
            <a:lstStyle/>
            <a:p>
              <a:pPr algn="ctr">
                <a:defRPr/>
              </a:pPr>
              <a:r>
                <a:rPr lang="en-US" altLang="zh-CN" sz="2700">
                  <a:solidFill>
                    <a:srgbClr val="FFFFFF"/>
                  </a:solidFill>
                </a:rPr>
                <a:t>01</a:t>
              </a:r>
              <a:endParaRPr lang="zh-CN" altLang="en-US" sz="2700" dirty="0">
                <a:solidFill>
                  <a:srgbClr val="FFFFFF"/>
                </a:solidFill>
              </a:endParaRPr>
            </a:p>
          </p:txBody>
        </p:sp>
        <p:sp>
          <p:nvSpPr>
            <p:cNvPr id="25" name="矩形 24"/>
            <p:cNvSpPr/>
            <p:nvPr/>
          </p:nvSpPr>
          <p:spPr>
            <a:xfrm>
              <a:off x="1434646" y="3493382"/>
              <a:ext cx="1845583" cy="953274"/>
            </a:xfrm>
            <a:prstGeom prst="rect">
              <a:avLst/>
            </a:prstGeom>
          </p:spPr>
          <p:txBody>
            <a:bodyPr wrap="square">
              <a:spAutoFit/>
            </a:bodyPr>
            <a:lstStyle/>
            <a:p>
              <a:pPr>
                <a:lnSpc>
                  <a:spcPct val="120000"/>
                </a:lnSpc>
              </a:pPr>
              <a:r>
                <a:rPr lang="en-US" altLang="zh-CN" sz="1600" dirty="0">
                  <a:solidFill>
                    <a:schemeClr val="bg1"/>
                  </a:solidFill>
                </a:rPr>
                <a:t>《</a:t>
              </a:r>
              <a:r>
                <a:rPr lang="zh-CN" altLang="en-US" sz="1600" dirty="0">
                  <a:solidFill>
                    <a:schemeClr val="bg1"/>
                  </a:solidFill>
                </a:rPr>
                <a:t>云计算服务安全指南</a:t>
              </a:r>
              <a:r>
                <a:rPr lang="en-US" altLang="zh-CN" sz="1600" dirty="0">
                  <a:solidFill>
                    <a:schemeClr val="bg1"/>
                  </a:solidFill>
                </a:rPr>
                <a:t>》</a:t>
              </a:r>
              <a:r>
                <a:rPr lang="zh-CN" altLang="en-US" sz="1600" dirty="0">
                  <a:solidFill>
                    <a:schemeClr val="bg1"/>
                  </a:solidFill>
                </a:rPr>
                <a:t>和</a:t>
              </a:r>
              <a:r>
                <a:rPr lang="en-US" altLang="zh-CN" sz="1600" dirty="0">
                  <a:solidFill>
                    <a:schemeClr val="bg1"/>
                  </a:solidFill>
                </a:rPr>
                <a:t>《</a:t>
              </a:r>
              <a:r>
                <a:rPr lang="zh-CN" altLang="en-US" sz="1600" dirty="0">
                  <a:solidFill>
                    <a:schemeClr val="bg1"/>
                  </a:solidFill>
                </a:rPr>
                <a:t>云计算服务安全能力要求</a:t>
              </a:r>
              <a:r>
                <a:rPr lang="en-US" altLang="zh-CN" sz="1600" dirty="0">
                  <a:solidFill>
                    <a:schemeClr val="bg1"/>
                  </a:solidFill>
                </a:rPr>
                <a:t>》</a:t>
              </a:r>
              <a:endParaRPr lang="zh-CN" altLang="en-US" sz="1600" dirty="0">
                <a:solidFill>
                  <a:schemeClr val="bg1"/>
                </a:solidFill>
              </a:endParaRPr>
            </a:p>
          </p:txBody>
        </p:sp>
      </p:grpSp>
      <p:grpSp>
        <p:nvGrpSpPr>
          <p:cNvPr id="12" name="组合 11"/>
          <p:cNvGrpSpPr/>
          <p:nvPr/>
        </p:nvGrpSpPr>
        <p:grpSpPr>
          <a:xfrm>
            <a:off x="3749675" y="1994127"/>
            <a:ext cx="2159000" cy="2914650"/>
            <a:chOff x="3749675" y="1994127"/>
            <a:chExt cx="2159000" cy="2914650"/>
          </a:xfrm>
        </p:grpSpPr>
        <p:sp>
          <p:nvSpPr>
            <p:cNvPr id="9" name="MH_Other_4"/>
            <p:cNvSpPr/>
            <p:nvPr>
              <p:custDataLst>
                <p:tags r:id="rId7"/>
              </p:custDataLst>
            </p:nvPr>
          </p:nvSpPr>
          <p:spPr>
            <a:xfrm>
              <a:off x="3749675" y="1994127"/>
              <a:ext cx="2159000" cy="29146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MH_Other_5"/>
            <p:cNvSpPr/>
            <p:nvPr>
              <p:custDataLst>
                <p:tags r:id="rId8"/>
              </p:custDataLst>
            </p:nvPr>
          </p:nvSpPr>
          <p:spPr>
            <a:xfrm flipH="1">
              <a:off x="5230081" y="3998251"/>
              <a:ext cx="667482" cy="910526"/>
            </a:xfrm>
            <a:prstGeom prst="rtTriangle">
              <a:avLst/>
            </a:prstGeom>
            <a:pattFill prst="wdUpDiag">
              <a:fgClr>
                <a:srgbClr val="FFFFFF"/>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 name="MH_Other_6"/>
            <p:cNvSpPr/>
            <p:nvPr>
              <p:custDataLst>
                <p:tags r:id="rId9"/>
              </p:custDataLst>
            </p:nvPr>
          </p:nvSpPr>
          <p:spPr>
            <a:xfrm>
              <a:off x="4208464" y="2098902"/>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2500" lnSpcReduction="10000"/>
            </a:bodyPr>
            <a:lstStyle/>
            <a:p>
              <a:pPr algn="ctr">
                <a:defRPr/>
              </a:pPr>
              <a:r>
                <a:rPr lang="en-US" altLang="zh-CN" sz="2700">
                  <a:solidFill>
                    <a:srgbClr val="FFFFFF"/>
                  </a:solidFill>
                </a:rPr>
                <a:t>02</a:t>
              </a:r>
              <a:endParaRPr lang="zh-CN" altLang="en-US" sz="2700" dirty="0">
                <a:solidFill>
                  <a:srgbClr val="FFFFFF"/>
                </a:solidFill>
              </a:endParaRPr>
            </a:p>
          </p:txBody>
        </p:sp>
        <p:sp>
          <p:nvSpPr>
            <p:cNvPr id="26" name="矩形 25"/>
            <p:cNvSpPr/>
            <p:nvPr/>
          </p:nvSpPr>
          <p:spPr>
            <a:xfrm>
              <a:off x="3906383" y="3493382"/>
              <a:ext cx="1845583" cy="656077"/>
            </a:xfrm>
            <a:prstGeom prst="rect">
              <a:avLst/>
            </a:prstGeom>
          </p:spPr>
          <p:txBody>
            <a:bodyPr wrap="square">
              <a:spAutoFit/>
            </a:bodyPr>
            <a:lstStyle/>
            <a:p>
              <a:pPr>
                <a:lnSpc>
                  <a:spcPct val="120000"/>
                </a:lnSpc>
              </a:pPr>
              <a:r>
                <a:rPr lang="zh-CN" altLang="en-US" sz="1600" dirty="0">
                  <a:solidFill>
                    <a:schemeClr val="bg1"/>
                  </a:solidFill>
                </a:rPr>
                <a:t>冯登国等人提出参考框架</a:t>
              </a:r>
            </a:p>
          </p:txBody>
        </p:sp>
      </p:grpSp>
      <p:grpSp>
        <p:nvGrpSpPr>
          <p:cNvPr id="16" name="组合 15"/>
          <p:cNvGrpSpPr/>
          <p:nvPr/>
        </p:nvGrpSpPr>
        <p:grpSpPr>
          <a:xfrm>
            <a:off x="6273799" y="1994127"/>
            <a:ext cx="2159000" cy="2914650"/>
            <a:chOff x="6273799" y="1994127"/>
            <a:chExt cx="2159000" cy="2914650"/>
          </a:xfrm>
        </p:grpSpPr>
        <p:sp>
          <p:nvSpPr>
            <p:cNvPr id="13" name="MH_Other_7"/>
            <p:cNvSpPr/>
            <p:nvPr>
              <p:custDataLst>
                <p:tags r:id="rId4"/>
              </p:custDataLst>
            </p:nvPr>
          </p:nvSpPr>
          <p:spPr>
            <a:xfrm>
              <a:off x="6273799" y="1994127"/>
              <a:ext cx="2159000" cy="2914650"/>
            </a:xfrm>
            <a:prstGeom prst="rect">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MH_Other_8"/>
            <p:cNvSpPr/>
            <p:nvPr>
              <p:custDataLst>
                <p:tags r:id="rId5"/>
              </p:custDataLst>
            </p:nvPr>
          </p:nvSpPr>
          <p:spPr>
            <a:xfrm flipH="1">
              <a:off x="7766503" y="3998251"/>
              <a:ext cx="666296" cy="910525"/>
            </a:xfrm>
            <a:prstGeom prst="rtTriangle">
              <a:avLst/>
            </a:prstGeom>
            <a:pattFill prst="wdUpDiag">
              <a:fgClr>
                <a:srgbClr val="FFFFFF"/>
              </a:fgClr>
              <a:bgClr>
                <a:srgbClr val="F15117"/>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15" name="MH_Other_9"/>
            <p:cNvSpPr/>
            <p:nvPr>
              <p:custDataLst>
                <p:tags r:id="rId6"/>
              </p:custDataLst>
            </p:nvPr>
          </p:nvSpPr>
          <p:spPr>
            <a:xfrm>
              <a:off x="6732588" y="2098902"/>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2500" lnSpcReduction="10000"/>
            </a:bodyPr>
            <a:lstStyle/>
            <a:p>
              <a:pPr algn="ctr">
                <a:defRPr/>
              </a:pPr>
              <a:r>
                <a:rPr lang="en-US" altLang="zh-CN" sz="2700">
                  <a:solidFill>
                    <a:srgbClr val="FFFFFF"/>
                  </a:solidFill>
                </a:rPr>
                <a:t>03</a:t>
              </a:r>
              <a:endParaRPr lang="zh-CN" altLang="en-US" sz="2700" dirty="0">
                <a:solidFill>
                  <a:srgbClr val="FFFFFF"/>
                </a:solidFill>
              </a:endParaRPr>
            </a:p>
          </p:txBody>
        </p:sp>
        <p:sp>
          <p:nvSpPr>
            <p:cNvPr id="27" name="矩形 26"/>
            <p:cNvSpPr/>
            <p:nvPr/>
          </p:nvSpPr>
          <p:spPr>
            <a:xfrm>
              <a:off x="6430507" y="3493382"/>
              <a:ext cx="1845583" cy="951543"/>
            </a:xfrm>
            <a:prstGeom prst="rect">
              <a:avLst/>
            </a:prstGeom>
          </p:spPr>
          <p:txBody>
            <a:bodyPr wrap="square">
              <a:spAutoFit/>
            </a:bodyPr>
            <a:lstStyle/>
            <a:p>
              <a:pPr>
                <a:lnSpc>
                  <a:spcPct val="120000"/>
                </a:lnSpc>
              </a:pPr>
              <a:r>
                <a:rPr lang="zh-CN" altLang="en-US" sz="1600" dirty="0">
                  <a:solidFill>
                    <a:schemeClr val="bg1"/>
                  </a:solidFill>
                </a:rPr>
                <a:t>王兆成提出云计算风险评估的各项指标</a:t>
              </a:r>
            </a:p>
          </p:txBody>
        </p:sp>
      </p:grpSp>
      <p:grpSp>
        <p:nvGrpSpPr>
          <p:cNvPr id="17" name="组合 16"/>
          <p:cNvGrpSpPr/>
          <p:nvPr/>
        </p:nvGrpSpPr>
        <p:grpSpPr>
          <a:xfrm>
            <a:off x="8797924" y="1994127"/>
            <a:ext cx="2159000" cy="2914650"/>
            <a:chOff x="8797924" y="1994127"/>
            <a:chExt cx="2159000" cy="2914650"/>
          </a:xfrm>
        </p:grpSpPr>
        <p:sp>
          <p:nvSpPr>
            <p:cNvPr id="21" name="MH_Other_7"/>
            <p:cNvSpPr/>
            <p:nvPr>
              <p:custDataLst>
                <p:tags r:id="rId1"/>
              </p:custDataLst>
            </p:nvPr>
          </p:nvSpPr>
          <p:spPr>
            <a:xfrm>
              <a:off x="8797924" y="1994127"/>
              <a:ext cx="2159000" cy="29146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2" name="MH_Other_8"/>
            <p:cNvSpPr/>
            <p:nvPr>
              <p:custDataLst>
                <p:tags r:id="rId2"/>
              </p:custDataLst>
            </p:nvPr>
          </p:nvSpPr>
          <p:spPr>
            <a:xfrm flipH="1">
              <a:off x="10290628" y="3998251"/>
              <a:ext cx="666296" cy="910525"/>
            </a:xfrm>
            <a:prstGeom prst="rtTriangle">
              <a:avLst/>
            </a:prstGeom>
            <a:pattFill prst="wdUpDiag">
              <a:fgClr>
                <a:srgbClr val="FFFFFF"/>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23" name="MH_Other_9"/>
            <p:cNvSpPr/>
            <p:nvPr>
              <p:custDataLst>
                <p:tags r:id="rId3"/>
              </p:custDataLst>
            </p:nvPr>
          </p:nvSpPr>
          <p:spPr>
            <a:xfrm>
              <a:off x="9256713" y="2098902"/>
              <a:ext cx="1241425" cy="1071562"/>
            </a:xfrm>
            <a:prstGeom prst="triangl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44000" anchor="ctr">
              <a:normAutofit fontScale="92500" lnSpcReduction="10000"/>
            </a:bodyPr>
            <a:lstStyle/>
            <a:p>
              <a:pPr algn="ctr">
                <a:defRPr/>
              </a:pPr>
              <a:r>
                <a:rPr lang="en-US" altLang="zh-CN" sz="2700" dirty="0">
                  <a:solidFill>
                    <a:srgbClr val="FFFFFF"/>
                  </a:solidFill>
                </a:rPr>
                <a:t>04</a:t>
              </a:r>
              <a:endParaRPr lang="zh-CN" altLang="en-US" sz="2700" dirty="0">
                <a:solidFill>
                  <a:srgbClr val="FFFFFF"/>
                </a:solidFill>
              </a:endParaRPr>
            </a:p>
          </p:txBody>
        </p:sp>
        <p:sp>
          <p:nvSpPr>
            <p:cNvPr id="28" name="矩形 27"/>
            <p:cNvSpPr/>
            <p:nvPr/>
          </p:nvSpPr>
          <p:spPr>
            <a:xfrm>
              <a:off x="8954632" y="3493382"/>
              <a:ext cx="1845583" cy="951543"/>
            </a:xfrm>
            <a:prstGeom prst="rect">
              <a:avLst/>
            </a:prstGeom>
          </p:spPr>
          <p:txBody>
            <a:bodyPr wrap="square">
              <a:spAutoFit/>
            </a:bodyPr>
            <a:lstStyle/>
            <a:p>
              <a:pPr>
                <a:lnSpc>
                  <a:spcPct val="120000"/>
                </a:lnSpc>
              </a:pPr>
              <a:r>
                <a:rPr lang="zh-CN" altLang="en-US" sz="1600" dirty="0">
                  <a:solidFill>
                    <a:schemeClr val="bg1"/>
                  </a:solidFill>
                </a:rPr>
                <a:t>韩起云采用</a:t>
              </a:r>
              <a:r>
                <a:rPr lang="en-US" altLang="zh-CN" sz="1600" dirty="0">
                  <a:solidFill>
                    <a:schemeClr val="bg1"/>
                  </a:solidFill>
                </a:rPr>
                <a:t>AHP</a:t>
              </a:r>
              <a:r>
                <a:rPr lang="zh-CN" altLang="en-US" sz="1600" dirty="0">
                  <a:solidFill>
                    <a:schemeClr val="bg1"/>
                  </a:solidFill>
                </a:rPr>
                <a:t>总结出</a:t>
              </a:r>
              <a:r>
                <a:rPr lang="en-US" altLang="zh-CN" sz="1600" dirty="0">
                  <a:solidFill>
                    <a:schemeClr val="bg1"/>
                  </a:solidFill>
                </a:rPr>
                <a:t>8</a:t>
              </a:r>
              <a:r>
                <a:rPr lang="zh-CN" altLang="en-US" sz="1600" dirty="0">
                  <a:solidFill>
                    <a:schemeClr val="bg1"/>
                  </a:solidFill>
                </a:rPr>
                <a:t>种威胁和影响因素</a:t>
              </a:r>
            </a:p>
          </p:txBody>
        </p:sp>
      </p:grpSp>
      <p:sp>
        <p:nvSpPr>
          <p:cNvPr id="29" name="矩形 28"/>
          <p:cNvSpPr/>
          <p:nvPr/>
        </p:nvSpPr>
        <p:spPr>
          <a:xfrm>
            <a:off x="1235075" y="5083937"/>
            <a:ext cx="9721849" cy="799193"/>
          </a:xfrm>
          <a:prstGeom prst="rect">
            <a:avLst/>
          </a:prstGeom>
        </p:spPr>
        <p:txBody>
          <a:bodyPr wrap="square">
            <a:spAutoFit/>
          </a:bodyPr>
          <a:lstStyle/>
          <a:p>
            <a:pPr>
              <a:lnSpc>
                <a:spcPct val="120000"/>
              </a:lnSpc>
            </a:pPr>
            <a:r>
              <a:rPr lang="zh-CN" altLang="en-US" sz="2000" dirty="0">
                <a:solidFill>
                  <a:schemeClr val="tx1">
                    <a:lumMod val="85000"/>
                    <a:lumOff val="15000"/>
                  </a:schemeClr>
                </a:solidFill>
              </a:rPr>
              <a:t>国内研究对云计算风险主要集中在云计算安全的标准制定上，</a:t>
            </a:r>
            <a:r>
              <a:rPr lang="en-US" altLang="zh-CN" sz="2000" dirty="0">
                <a:solidFill>
                  <a:schemeClr val="tx1">
                    <a:lumMod val="85000"/>
                    <a:lumOff val="15000"/>
                  </a:schemeClr>
                </a:solidFill>
              </a:rPr>
              <a:t>01</a:t>
            </a:r>
            <a:r>
              <a:rPr lang="zh-CN" altLang="en-US" sz="2000" dirty="0">
                <a:solidFill>
                  <a:schemeClr val="tx1">
                    <a:lumMod val="85000"/>
                    <a:lumOff val="15000"/>
                  </a:schemeClr>
                </a:solidFill>
              </a:rPr>
              <a:t>是全国信息标准化委员会研究并制定的标准，</a:t>
            </a:r>
            <a:r>
              <a:rPr lang="en-US" altLang="zh-CN" sz="2000" dirty="0">
                <a:solidFill>
                  <a:schemeClr val="tx1">
                    <a:lumMod val="85000"/>
                    <a:lumOff val="15000"/>
                  </a:schemeClr>
                </a:solidFill>
              </a:rPr>
              <a:t>02-04</a:t>
            </a:r>
            <a:r>
              <a:rPr lang="zh-CN" altLang="en-US" sz="2000" dirty="0">
                <a:solidFill>
                  <a:schemeClr val="tx1">
                    <a:lumMod val="85000"/>
                    <a:lumOff val="15000"/>
                  </a:schemeClr>
                </a:solidFill>
              </a:rPr>
              <a:t>是相关专家的研究成果。</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7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0" y="368300"/>
            <a:ext cx="4445000" cy="508000"/>
          </a:xfrm>
          <a:prstGeom prst="homePlate">
            <a:avLst>
              <a:gd name="adj" fmla="val 53125"/>
            </a:avLst>
          </a:prstGeom>
          <a:solidFill>
            <a:srgbClr val="F151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617675" y="365125"/>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方正兰亭中黑_GBK" panose="02000000000000000000" pitchFamily="2" charset="-122"/>
                <a:ea typeface="方正兰亭中黑_GBK" panose="02000000000000000000" pitchFamily="2" charset="-122"/>
              </a:rPr>
              <a:t>国外</a:t>
            </a:r>
            <a:r>
              <a:rPr kumimoji="0" lang="zh-CN" altLang="en-US" sz="2800" b="0" i="0" u="none" strike="noStrike" kern="120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cs typeface="+mn-cs"/>
              </a:rPr>
              <a:t>现状</a:t>
            </a:r>
          </a:p>
        </p:txBody>
      </p:sp>
      <p:sp>
        <p:nvSpPr>
          <p:cNvPr id="4" name="椭圆 3"/>
          <p:cNvSpPr/>
          <p:nvPr/>
        </p:nvSpPr>
        <p:spPr>
          <a:xfrm>
            <a:off x="4083446" y="542270"/>
            <a:ext cx="149880" cy="149880"/>
          </a:xfrm>
          <a:prstGeom prst="ellipse">
            <a:avLst/>
          </a:prstGeom>
          <a:solidFill>
            <a:schemeClr val="bg1"/>
          </a:solidFill>
          <a:ln>
            <a:solidFill>
              <a:srgbClr val="F15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48" name="组合 47"/>
          <p:cNvGrpSpPr/>
          <p:nvPr/>
        </p:nvGrpSpPr>
        <p:grpSpPr>
          <a:xfrm>
            <a:off x="4368800" y="2082752"/>
            <a:ext cx="3454400" cy="3299752"/>
            <a:chOff x="4597400" y="2301118"/>
            <a:chExt cx="2997200" cy="2863020"/>
          </a:xfrm>
        </p:grpSpPr>
        <p:grpSp>
          <p:nvGrpSpPr>
            <p:cNvPr id="23" name="组合 22"/>
            <p:cNvGrpSpPr/>
            <p:nvPr/>
          </p:nvGrpSpPr>
          <p:grpSpPr>
            <a:xfrm>
              <a:off x="4597400" y="2301118"/>
              <a:ext cx="2997200" cy="2863020"/>
              <a:chOff x="3065829" y="2668267"/>
              <a:chExt cx="1872107" cy="1761728"/>
            </a:xfrm>
          </p:grpSpPr>
          <p:sp>
            <p:nvSpPr>
              <p:cNvPr id="24" name="椭圆 23"/>
              <p:cNvSpPr/>
              <p:nvPr/>
            </p:nvSpPr>
            <p:spPr>
              <a:xfrm>
                <a:off x="3115072" y="2668267"/>
                <a:ext cx="1761728" cy="1761728"/>
              </a:xfrm>
              <a:prstGeom prst="ellipse">
                <a:avLst/>
              </a:prstGeom>
              <a:noFill/>
              <a:ln w="25400" cap="flat" cmpd="sng" algn="ctr">
                <a:solidFill>
                  <a:srgbClr val="F1511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4442509" y="2761135"/>
                <a:ext cx="119507" cy="119507"/>
              </a:xfrm>
              <a:prstGeom prst="ellipse">
                <a:avLst/>
              </a:prstGeom>
              <a:solidFill>
                <a:sysClr val="window" lastClr="FFFFFF"/>
              </a:solidFill>
              <a:ln w="25400" cap="flat" cmpd="sng" algn="ctr">
                <a:solidFill>
                  <a:srgbClr val="F1511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black">
                      <a:lumMod val="85000"/>
                      <a:lumOff val="15000"/>
                    </a:prstClr>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439209" y="2761135"/>
                <a:ext cx="119507" cy="119507"/>
              </a:xfrm>
              <a:prstGeom prst="ellipse">
                <a:avLst/>
              </a:prstGeom>
              <a:solidFill>
                <a:sysClr val="window" lastClr="FFFFFF"/>
              </a:solidFill>
              <a:ln w="25400" cap="flat" cmpd="sng" algn="ctr">
                <a:solidFill>
                  <a:srgbClr val="F1511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black">
                      <a:lumMod val="85000"/>
                      <a:lumOff val="15000"/>
                    </a:prstClr>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065829" y="3492655"/>
                <a:ext cx="119507" cy="119507"/>
              </a:xfrm>
              <a:prstGeom prst="ellipse">
                <a:avLst/>
              </a:prstGeom>
              <a:solidFill>
                <a:sysClr val="window" lastClr="FFFFFF"/>
              </a:solidFill>
              <a:ln w="25400" cap="flat" cmpd="sng" algn="ctr">
                <a:solidFill>
                  <a:srgbClr val="F1511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black">
                      <a:lumMod val="85000"/>
                      <a:lumOff val="15000"/>
                    </a:prstClr>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4818429" y="3492655"/>
                <a:ext cx="119507" cy="119507"/>
              </a:xfrm>
              <a:prstGeom prst="ellipse">
                <a:avLst/>
              </a:prstGeom>
              <a:solidFill>
                <a:sysClr val="window" lastClr="FFFFFF"/>
              </a:solidFill>
              <a:ln w="25400" cap="flat" cmpd="sng" algn="ctr">
                <a:solidFill>
                  <a:srgbClr val="F1511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black">
                      <a:lumMod val="85000"/>
                      <a:lumOff val="15000"/>
                    </a:prstClr>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4442509" y="4224175"/>
                <a:ext cx="119507" cy="119507"/>
              </a:xfrm>
              <a:prstGeom prst="ellipse">
                <a:avLst/>
              </a:prstGeom>
              <a:solidFill>
                <a:sysClr val="window" lastClr="FFFFFF"/>
              </a:solidFill>
              <a:ln w="25400" cap="flat" cmpd="sng" algn="ctr">
                <a:solidFill>
                  <a:srgbClr val="F1511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black">
                      <a:lumMod val="85000"/>
                      <a:lumOff val="15000"/>
                    </a:prstClr>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439209" y="4201315"/>
                <a:ext cx="119507" cy="119507"/>
              </a:xfrm>
              <a:prstGeom prst="ellipse">
                <a:avLst/>
              </a:prstGeom>
              <a:solidFill>
                <a:sysClr val="window" lastClr="FFFFFF"/>
              </a:solidFill>
              <a:ln w="25400" cap="flat" cmpd="sng" algn="ctr">
                <a:solidFill>
                  <a:srgbClr val="F1511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black">
                      <a:lumMod val="85000"/>
                      <a:lumOff val="15000"/>
                    </a:prstClr>
                  </a:solidFill>
                  <a:effectLst/>
                  <a:uLnTx/>
                  <a:uFillTx/>
                  <a:latin typeface="Calibri" panose="020F0502020204030204"/>
                  <a:ea typeface="宋体" panose="02010600030101010101" pitchFamily="2" charset="-122"/>
                  <a:cs typeface="+mn-cs"/>
                </a:endParaRPr>
              </a:p>
            </p:txBody>
          </p:sp>
          <p:grpSp>
            <p:nvGrpSpPr>
              <p:cNvPr id="31" name="组合 30"/>
              <p:cNvGrpSpPr/>
              <p:nvPr/>
            </p:nvGrpSpPr>
            <p:grpSpPr>
              <a:xfrm>
                <a:off x="3269293" y="2943616"/>
                <a:ext cx="1465545" cy="1202499"/>
                <a:chOff x="3269293" y="2943616"/>
                <a:chExt cx="1465545" cy="1202499"/>
              </a:xfrm>
            </p:grpSpPr>
            <p:sp>
              <p:nvSpPr>
                <p:cNvPr id="32" name="任意多边形 10"/>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cap="flat" cmpd="sng" algn="ctr">
                  <a:solidFill>
                    <a:srgbClr val="F15117"/>
                  </a:solidFill>
                  <a:prstDash val="solid"/>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任意多边形 11"/>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cap="flat" cmpd="sng" algn="ctr">
                  <a:solidFill>
                    <a:srgbClr val="F15117"/>
                  </a:solidFill>
                  <a:prstDash val="solid"/>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任意多边形 12"/>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cap="flat" cmpd="sng" algn="ctr">
                  <a:solidFill>
                    <a:srgbClr val="F15117"/>
                  </a:solidFill>
                  <a:prstDash val="solid"/>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任意多边形 13"/>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cap="flat" cmpd="sng" algn="ctr">
                  <a:solidFill>
                    <a:srgbClr val="F15117"/>
                  </a:solidFill>
                  <a:prstDash val="solid"/>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任意多边形 14"/>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cap="flat" cmpd="sng" algn="ctr">
                  <a:solidFill>
                    <a:srgbClr val="F15117"/>
                  </a:solidFill>
                  <a:prstDash val="solid"/>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任意多边形 15"/>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cap="flat" cmpd="sng" algn="ctr">
                  <a:solidFill>
                    <a:srgbClr val="F15117"/>
                  </a:solidFill>
                  <a:prstDash val="solid"/>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38" name="组合 37"/>
            <p:cNvGrpSpPr/>
            <p:nvPr/>
          </p:nvGrpSpPr>
          <p:grpSpPr>
            <a:xfrm>
              <a:off x="5337143" y="2971987"/>
              <a:ext cx="1498682" cy="1521283"/>
              <a:chOff x="3254772" y="2872916"/>
              <a:chExt cx="936104" cy="936104"/>
            </a:xfrm>
          </p:grpSpPr>
          <p:sp>
            <p:nvSpPr>
              <p:cNvPr id="39" name="椭圆 38"/>
              <p:cNvSpPr/>
              <p:nvPr/>
            </p:nvSpPr>
            <p:spPr>
              <a:xfrm>
                <a:off x="3254772" y="2872916"/>
                <a:ext cx="936104" cy="936104"/>
              </a:xfrm>
              <a:prstGeom prst="ellipse">
                <a:avLst/>
              </a:prstGeom>
              <a:solidFill>
                <a:srgbClr val="F1511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0" name="矩形 39"/>
              <p:cNvSpPr/>
              <p:nvPr/>
            </p:nvSpPr>
            <p:spPr>
              <a:xfrm>
                <a:off x="3349349" y="3230656"/>
                <a:ext cx="767275" cy="2464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u="none" strike="noStrike" kern="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rPr>
                  <a:t>国外研究</a:t>
                </a:r>
                <a:endParaRPr kumimoji="0" lang="en-US" altLang="zh-CN" sz="2400" u="none" strike="noStrike" kern="0" cap="none" spc="0" normalizeH="0" baseline="0" noProof="0" dirty="0">
                  <a:ln>
                    <a:noFill/>
                  </a:ln>
                  <a:solidFill>
                    <a:prstClr val="white"/>
                  </a:solidFill>
                  <a:effectLst/>
                  <a:uLnTx/>
                  <a:uFillTx/>
                  <a:latin typeface="方正兰亭中黑_GBK" panose="02000000000000000000" pitchFamily="2" charset="-122"/>
                  <a:ea typeface="方正兰亭中黑_GBK" panose="02000000000000000000" pitchFamily="2" charset="-122"/>
                </a:endParaRPr>
              </a:p>
            </p:txBody>
          </p:sp>
        </p:grpSp>
      </p:grpSp>
      <p:sp>
        <p:nvSpPr>
          <p:cNvPr id="49" name="矩形 48"/>
          <p:cNvSpPr/>
          <p:nvPr/>
        </p:nvSpPr>
        <p:spPr>
          <a:xfrm>
            <a:off x="7286171" y="1573432"/>
            <a:ext cx="3773715" cy="1468607"/>
          </a:xfrm>
          <a:prstGeom prst="rect">
            <a:avLst/>
          </a:prstGeom>
        </p:spPr>
        <p:txBody>
          <a:bodyPr wrap="square">
            <a:spAutoFit/>
          </a:bodyPr>
          <a:lstStyle/>
          <a:p>
            <a:pPr algn="r">
              <a:lnSpc>
                <a:spcPct val="120000"/>
              </a:lnSpc>
            </a:pPr>
            <a:r>
              <a:rPr lang="en-US" altLang="zh-CN" sz="2000" dirty="0">
                <a:solidFill>
                  <a:schemeClr val="tx1">
                    <a:lumMod val="85000"/>
                    <a:lumOff val="15000"/>
                  </a:schemeClr>
                </a:solidFill>
              </a:rPr>
              <a:t>2009</a:t>
            </a:r>
            <a:r>
              <a:rPr lang="zh-CN" altLang="en-US" sz="2000" dirty="0">
                <a:solidFill>
                  <a:schemeClr val="tx1">
                    <a:lumMod val="85000"/>
                    <a:lumOff val="15000"/>
                  </a:schemeClr>
                </a:solidFill>
              </a:rPr>
              <a:t>年，</a:t>
            </a:r>
            <a:r>
              <a:rPr lang="en-US" altLang="zh-CN" sz="2000" dirty="0">
                <a:solidFill>
                  <a:schemeClr val="tx1">
                    <a:lumMod val="85000"/>
                    <a:lumOff val="15000"/>
                  </a:schemeClr>
                </a:solidFill>
              </a:rPr>
              <a:t>ENISA</a:t>
            </a:r>
            <a:r>
              <a:rPr lang="zh-CN" altLang="en-US" sz="2000" dirty="0">
                <a:solidFill>
                  <a:schemeClr val="tx1">
                    <a:lumMod val="85000"/>
                    <a:lumOff val="15000"/>
                  </a:schemeClr>
                </a:solidFill>
              </a:rPr>
              <a:t>发布指导文件</a:t>
            </a:r>
            <a:r>
              <a:rPr lang="en-US" altLang="zh-CN" sz="2000" dirty="0">
                <a:solidFill>
                  <a:schemeClr val="tx1">
                    <a:lumMod val="85000"/>
                    <a:lumOff val="15000"/>
                  </a:schemeClr>
                </a:solidFill>
              </a:rPr>
              <a:t>《Cloud Computing Risk Assessment》</a:t>
            </a:r>
            <a:r>
              <a:rPr lang="zh-CN" altLang="en-US" sz="2000" dirty="0">
                <a:solidFill>
                  <a:schemeClr val="tx1">
                    <a:lumMod val="85000"/>
                    <a:lumOff val="15000"/>
                  </a:schemeClr>
                </a:solidFill>
              </a:rPr>
              <a:t>。）</a:t>
            </a:r>
          </a:p>
          <a:p>
            <a:pPr algn="r">
              <a:lnSpc>
                <a:spcPct val="120000"/>
              </a:lnSpc>
            </a:pPr>
            <a:endParaRPr lang="zh-CN" altLang="en-US" sz="1600" dirty="0">
              <a:solidFill>
                <a:schemeClr val="tx1">
                  <a:lumMod val="85000"/>
                  <a:lumOff val="15000"/>
                </a:schemeClr>
              </a:solidFill>
            </a:endParaRPr>
          </a:p>
        </p:txBody>
      </p:sp>
      <p:sp>
        <p:nvSpPr>
          <p:cNvPr id="50" name="矩形 49"/>
          <p:cNvSpPr/>
          <p:nvPr/>
        </p:nvSpPr>
        <p:spPr>
          <a:xfrm>
            <a:off x="1205735" y="1573432"/>
            <a:ext cx="3773715" cy="799193"/>
          </a:xfrm>
          <a:prstGeom prst="rect">
            <a:avLst/>
          </a:prstGeom>
        </p:spPr>
        <p:txBody>
          <a:bodyPr wrap="square">
            <a:spAutoFit/>
          </a:bodyPr>
          <a:lstStyle/>
          <a:p>
            <a:pPr algn="r">
              <a:lnSpc>
                <a:spcPct val="120000"/>
              </a:lnSpc>
            </a:pPr>
            <a:r>
              <a:rPr lang="en-US" altLang="zh-CN" sz="2000" dirty="0">
                <a:solidFill>
                  <a:schemeClr val="tx1">
                    <a:lumMod val="85000"/>
                    <a:lumOff val="15000"/>
                  </a:schemeClr>
                </a:solidFill>
              </a:rPr>
              <a:t>2008</a:t>
            </a:r>
            <a:r>
              <a:rPr lang="zh-CN" altLang="en-US" sz="2000" dirty="0">
                <a:solidFill>
                  <a:schemeClr val="tx1">
                    <a:lumMod val="85000"/>
                    <a:lumOff val="15000"/>
                  </a:schemeClr>
                </a:solidFill>
              </a:rPr>
              <a:t>年，</a:t>
            </a:r>
            <a:r>
              <a:rPr lang="en-US" altLang="zh-CN" sz="2000" dirty="0">
                <a:solidFill>
                  <a:schemeClr val="tx1">
                    <a:lumMod val="85000"/>
                    <a:lumOff val="15000"/>
                  </a:schemeClr>
                </a:solidFill>
              </a:rPr>
              <a:t>Google</a:t>
            </a:r>
            <a:r>
              <a:rPr lang="zh-CN" altLang="en-US" sz="2000" dirty="0">
                <a:solidFill>
                  <a:schemeClr val="tx1">
                    <a:lumMod val="85000"/>
                    <a:lumOff val="15000"/>
                  </a:schemeClr>
                </a:solidFill>
              </a:rPr>
              <a:t>首先提出”云计算“的概念。</a:t>
            </a:r>
          </a:p>
        </p:txBody>
      </p:sp>
      <p:sp>
        <p:nvSpPr>
          <p:cNvPr id="51" name="矩形 50"/>
          <p:cNvSpPr/>
          <p:nvPr/>
        </p:nvSpPr>
        <p:spPr>
          <a:xfrm>
            <a:off x="7286171" y="5000459"/>
            <a:ext cx="3773715" cy="1168525"/>
          </a:xfrm>
          <a:prstGeom prst="rect">
            <a:avLst/>
          </a:prstGeom>
        </p:spPr>
        <p:txBody>
          <a:bodyPr wrap="square">
            <a:spAutoFit/>
          </a:bodyPr>
          <a:lstStyle/>
          <a:p>
            <a:pPr>
              <a:lnSpc>
                <a:spcPct val="120000"/>
              </a:lnSpc>
            </a:pPr>
            <a:r>
              <a:rPr lang="en-US" altLang="zh-CN" sz="2000" dirty="0">
                <a:solidFill>
                  <a:schemeClr val="tx1">
                    <a:lumMod val="85000"/>
                    <a:lumOff val="15000"/>
                  </a:schemeClr>
                </a:solidFill>
              </a:rPr>
              <a:t>Hussain</a:t>
            </a:r>
            <a:r>
              <a:rPr lang="zh-CN" altLang="en-US" sz="2000" dirty="0">
                <a:solidFill>
                  <a:schemeClr val="tx1">
                    <a:lumMod val="85000"/>
                    <a:lumOff val="15000"/>
                  </a:schemeClr>
                </a:solidFill>
              </a:rPr>
              <a:t>在前人基础上提出“</a:t>
            </a:r>
            <a:r>
              <a:rPr lang="en-US" altLang="zh-CN" sz="2000" dirty="0" err="1">
                <a:solidFill>
                  <a:schemeClr val="tx1">
                    <a:lumMod val="85000"/>
                    <a:lumOff val="15000"/>
                  </a:schemeClr>
                </a:solidFill>
              </a:rPr>
              <a:t>SECaas</a:t>
            </a:r>
            <a:r>
              <a:rPr lang="zh-CN" altLang="en-US" sz="2000" dirty="0">
                <a:solidFill>
                  <a:schemeClr val="tx1">
                    <a:lumMod val="85000"/>
                    <a:lumOff val="15000"/>
                  </a:schemeClr>
                </a:solidFill>
              </a:rPr>
              <a:t>”</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安全即服务</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的理论框架。</a:t>
            </a:r>
          </a:p>
        </p:txBody>
      </p:sp>
      <p:sp>
        <p:nvSpPr>
          <p:cNvPr id="52" name="矩形 51"/>
          <p:cNvSpPr/>
          <p:nvPr/>
        </p:nvSpPr>
        <p:spPr>
          <a:xfrm>
            <a:off x="1110169" y="4859509"/>
            <a:ext cx="3773715" cy="1907189"/>
          </a:xfrm>
          <a:prstGeom prst="rect">
            <a:avLst/>
          </a:prstGeom>
        </p:spPr>
        <p:txBody>
          <a:bodyPr wrap="square">
            <a:spAutoFit/>
          </a:bodyPr>
          <a:lstStyle/>
          <a:p>
            <a:pPr>
              <a:lnSpc>
                <a:spcPct val="120000"/>
              </a:lnSpc>
            </a:pPr>
            <a:r>
              <a:rPr lang="en-US" altLang="zh-CN" sz="2000" dirty="0">
                <a:solidFill>
                  <a:schemeClr val="tx1">
                    <a:lumMod val="85000"/>
                    <a:lumOff val="15000"/>
                  </a:schemeClr>
                </a:solidFill>
              </a:rPr>
              <a:t>Burton S. </a:t>
            </a:r>
            <a:r>
              <a:rPr lang="en-US" altLang="zh-CN" sz="2000" dirty="0" err="1">
                <a:solidFill>
                  <a:schemeClr val="tx1">
                    <a:lumMod val="85000"/>
                    <a:lumOff val="15000"/>
                  </a:schemeClr>
                </a:solidFill>
              </a:rPr>
              <a:t>Kalishi</a:t>
            </a:r>
            <a:r>
              <a:rPr lang="en-US" altLang="zh-CN" sz="2000" dirty="0">
                <a:solidFill>
                  <a:schemeClr val="tx1">
                    <a:lumMod val="85000"/>
                    <a:lumOff val="15000"/>
                  </a:schemeClr>
                </a:solidFill>
              </a:rPr>
              <a:t> Jr.</a:t>
            </a:r>
            <a:r>
              <a:rPr lang="zh-CN" altLang="en-US" sz="2000" dirty="0">
                <a:solidFill>
                  <a:schemeClr val="tx1">
                    <a:lumMod val="85000"/>
                    <a:lumOff val="15000"/>
                  </a:schemeClr>
                </a:solidFill>
              </a:rPr>
              <a:t>分析云计算的五大特征指出传统评估工具在云计算环境难以准确有效，并提出了一种”</a:t>
            </a:r>
            <a:r>
              <a:rPr lang="en-US" altLang="zh-CN" sz="2000" dirty="0" err="1">
                <a:solidFill>
                  <a:schemeClr val="tx1">
                    <a:lumMod val="85000"/>
                    <a:lumOff val="15000"/>
                  </a:schemeClr>
                </a:solidFill>
              </a:rPr>
              <a:t>RAaaS</a:t>
            </a:r>
            <a:r>
              <a:rPr lang="zh-CN" altLang="en-US" sz="2000" dirty="0">
                <a:solidFill>
                  <a:schemeClr val="tx1">
                    <a:lumMod val="85000"/>
                    <a:lumOff val="15000"/>
                  </a:schemeClr>
                </a:solidFill>
              </a:rPr>
              <a:t>“（风险即评估的思想）。</a:t>
            </a:r>
            <a:endParaRPr lang="en-US" altLang="zh-CN" sz="2000" dirty="0">
              <a:solidFill>
                <a:schemeClr val="tx1">
                  <a:lumMod val="85000"/>
                  <a:lumOff val="15000"/>
                </a:schemeClr>
              </a:solidFill>
            </a:endParaRPr>
          </a:p>
        </p:txBody>
      </p:sp>
      <p:sp>
        <p:nvSpPr>
          <p:cNvPr id="53" name="矩形 52"/>
          <p:cNvSpPr/>
          <p:nvPr/>
        </p:nvSpPr>
        <p:spPr>
          <a:xfrm>
            <a:off x="7984837" y="3211813"/>
            <a:ext cx="2979483" cy="1468607"/>
          </a:xfrm>
          <a:prstGeom prst="rect">
            <a:avLst/>
          </a:prstGeom>
        </p:spPr>
        <p:txBody>
          <a:bodyPr wrap="square">
            <a:spAutoFit/>
          </a:bodyPr>
          <a:lstStyle/>
          <a:p>
            <a:pPr>
              <a:lnSpc>
                <a:spcPct val="120000"/>
              </a:lnSpc>
            </a:pPr>
            <a:r>
              <a:rPr lang="en-US" altLang="zh-CN" sz="2000" dirty="0">
                <a:solidFill>
                  <a:schemeClr val="tx1">
                    <a:lumMod val="85000"/>
                    <a:lumOff val="15000"/>
                  </a:schemeClr>
                </a:solidFill>
              </a:rPr>
              <a:t>2010</a:t>
            </a:r>
            <a:r>
              <a:rPr lang="zh-CN" altLang="en-US" sz="2000" dirty="0">
                <a:solidFill>
                  <a:schemeClr val="tx1">
                    <a:lumMod val="85000"/>
                    <a:lumOff val="15000"/>
                  </a:schemeClr>
                </a:solidFill>
              </a:rPr>
              <a:t>年，</a:t>
            </a:r>
            <a:r>
              <a:rPr lang="en-US" altLang="zh-CN" sz="2000" dirty="0">
                <a:solidFill>
                  <a:schemeClr val="tx1">
                    <a:lumMod val="85000"/>
                    <a:lumOff val="15000"/>
                  </a:schemeClr>
                </a:solidFill>
              </a:rPr>
              <a:t>NASA</a:t>
            </a:r>
            <a:r>
              <a:rPr lang="zh-CN" altLang="en-US" sz="2000" dirty="0">
                <a:solidFill>
                  <a:schemeClr val="tx1">
                    <a:lumMod val="85000"/>
                    <a:lumOff val="15000"/>
                  </a:schemeClr>
                </a:solidFill>
              </a:rPr>
              <a:t>开源</a:t>
            </a:r>
            <a:r>
              <a:rPr lang="en-US" altLang="zh-CN" sz="2000" dirty="0">
                <a:solidFill>
                  <a:schemeClr val="tx1">
                    <a:lumMod val="85000"/>
                    <a:lumOff val="15000"/>
                  </a:schemeClr>
                </a:solidFill>
              </a:rPr>
              <a:t>OpenStack</a:t>
            </a:r>
            <a:r>
              <a:rPr lang="zh-CN" altLang="en-US" sz="2000" dirty="0">
                <a:solidFill>
                  <a:schemeClr val="tx1">
                    <a:lumMod val="85000"/>
                    <a:lumOff val="15000"/>
                  </a:schemeClr>
                </a:solidFill>
              </a:rPr>
              <a:t>（云计算管理的项目）</a:t>
            </a:r>
          </a:p>
          <a:p>
            <a:pPr>
              <a:lnSpc>
                <a:spcPct val="120000"/>
              </a:lnSpc>
            </a:pPr>
            <a:endParaRPr lang="zh-CN" altLang="en-US" sz="1600" dirty="0">
              <a:solidFill>
                <a:schemeClr val="tx1">
                  <a:lumMod val="85000"/>
                  <a:lumOff val="15000"/>
                </a:schemeClr>
              </a:solidFill>
            </a:endParaRPr>
          </a:p>
        </p:txBody>
      </p:sp>
      <p:sp>
        <p:nvSpPr>
          <p:cNvPr id="54" name="矩形 53"/>
          <p:cNvSpPr/>
          <p:nvPr/>
        </p:nvSpPr>
        <p:spPr>
          <a:xfrm>
            <a:off x="1276560" y="2779033"/>
            <a:ext cx="2979483" cy="1907189"/>
          </a:xfrm>
          <a:prstGeom prst="rect">
            <a:avLst/>
          </a:prstGeom>
        </p:spPr>
        <p:txBody>
          <a:bodyPr wrap="square">
            <a:spAutoFit/>
          </a:bodyPr>
          <a:lstStyle/>
          <a:p>
            <a:pPr algn="r">
              <a:lnSpc>
                <a:spcPct val="120000"/>
              </a:lnSpc>
            </a:pPr>
            <a:r>
              <a:rPr lang="en-US" altLang="zh-CN" sz="2000" dirty="0">
                <a:solidFill>
                  <a:schemeClr val="tx1">
                    <a:lumMod val="85000"/>
                    <a:lumOff val="15000"/>
                  </a:schemeClr>
                </a:solidFill>
              </a:rPr>
              <a:t>Ping Wang</a:t>
            </a:r>
            <a:r>
              <a:rPr lang="zh-CN" altLang="en-US" sz="2000" dirty="0">
                <a:solidFill>
                  <a:schemeClr val="tx1">
                    <a:lumMod val="85000"/>
                    <a:lumOff val="15000"/>
                  </a:schemeClr>
                </a:solidFill>
              </a:rPr>
              <a:t>等人提出了攻击和防御成本的攻防树模型从而对云安全的管理演化过程提出有效的风险分析</a:t>
            </a:r>
            <a:endParaRPr lang="en-US" altLang="zh-CN" sz="2000" dirty="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 calcmode="lin" valueType="num">
                                      <p:cBhvr>
                                        <p:cTn id="9" dur="1000" fill="hold"/>
                                        <p:tgtEl>
                                          <p:spTgt spid="48"/>
                                        </p:tgtEl>
                                        <p:attrNameLst>
                                          <p:attrName>style.rotation</p:attrName>
                                        </p:attrNameLst>
                                      </p:cBhvr>
                                      <p:tavLst>
                                        <p:tav tm="0">
                                          <p:val>
                                            <p:fltVal val="90"/>
                                          </p:val>
                                        </p:tav>
                                        <p:tav tm="100000">
                                          <p:val>
                                            <p:fltVal val="0"/>
                                          </p:val>
                                        </p:tav>
                                      </p:tavLst>
                                    </p:anim>
                                    <p:animEffect transition="in" filter="fade">
                                      <p:cBhvr>
                                        <p:cTn id="10" dur="1000"/>
                                        <p:tgtEl>
                                          <p:spTgt spid="48"/>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0-#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1+#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0-#ppt_w/2"/>
                                          </p:val>
                                        </p:tav>
                                        <p:tav tm="100000">
                                          <p:val>
                                            <p:strVal val="#ppt_x"/>
                                          </p:val>
                                        </p:tav>
                                      </p:tavLst>
                                    </p:anim>
                                    <p:anim calcmode="lin" valueType="num">
                                      <p:cBhvr additive="base">
                                        <p:cTn id="25" dur="500" fill="hold"/>
                                        <p:tgtEl>
                                          <p:spTgt spid="54"/>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500" fill="hold"/>
                                        <p:tgtEl>
                                          <p:spTgt spid="53"/>
                                        </p:tgtEl>
                                        <p:attrNameLst>
                                          <p:attrName>ppt_x</p:attrName>
                                        </p:attrNameLst>
                                      </p:cBhvr>
                                      <p:tavLst>
                                        <p:tav tm="0">
                                          <p:val>
                                            <p:strVal val="1+#ppt_w/2"/>
                                          </p:val>
                                        </p:tav>
                                        <p:tav tm="100000">
                                          <p:val>
                                            <p:strVal val="#ppt_x"/>
                                          </p:val>
                                        </p:tav>
                                      </p:tavLst>
                                    </p:anim>
                                    <p:anim calcmode="lin" valueType="num">
                                      <p:cBhvr additive="base">
                                        <p:cTn id="30" dur="500" fill="hold"/>
                                        <p:tgtEl>
                                          <p:spTgt spid="53"/>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2"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1+#ppt_w/2"/>
                                          </p:val>
                                        </p:tav>
                                        <p:tav tm="100000">
                                          <p:val>
                                            <p:strVal val="#ppt_x"/>
                                          </p:val>
                                        </p:tav>
                                      </p:tavLst>
                                    </p:anim>
                                    <p:anim calcmode="lin" valueType="num">
                                      <p:cBhvr additive="base">
                                        <p:cTn id="4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AUTOCOLOR" val="FALSE"/>
  <p:tag name="MH_TYPE" val="CONTENTS"/>
  <p:tag name="ID" val="626775"/>
</p:tagLst>
</file>

<file path=ppt/tags/tag10.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ENTRY"/>
  <p:tag name="ID" val="626775"/>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NUMBER"/>
  <p:tag name="ID" val="626775"/>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406170936"/>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406170936"/>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70406170936"/>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406170936"/>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70406170936"/>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406170936"/>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406171829"/>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406171926"/>
  <p:tag name="MH_LIBRARY" val="GRAPHIC"/>
  <p:tag name="MH_TYPE" val="Pictur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OTHERS"/>
  <p:tag name="ID" val="626775"/>
</p:tagLst>
</file>

<file path=ppt/tags/tag20.xml><?xml version="1.0" encoding="utf-8"?>
<p:tagLst xmlns:a="http://schemas.openxmlformats.org/drawingml/2006/main" xmlns:r="http://schemas.openxmlformats.org/officeDocument/2006/relationships" xmlns:p="http://schemas.openxmlformats.org/presentationml/2006/main">
  <p:tag name="MH" val="20170406171926"/>
  <p:tag name="MH_LIBRARY" val="GRAPHIC"/>
  <p:tag name="MH_TYPE" val="Pictur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70406171926"/>
  <p:tag name="MH_LIBRARY" val="GRAPHIC"/>
  <p:tag name="MH_TYPE" val="Pictur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70406171926"/>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OTHERS"/>
  <p:tag name="ID" val="626775"/>
</p:tagLst>
</file>

<file path=ppt/tags/tag30.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6"/>
</p:tagLst>
</file>

<file path=ppt/tags/tag32.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406170759"/>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406171114"/>
  <p:tag name="MH_LIBRARY" val="GRAPHIC"/>
  <p:tag name="MH_TYPE" val="Pictur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406171114"/>
  <p:tag name="MH_LIBRARY" val="GRAPHIC"/>
  <p:tag name="MH_TYPE" val="Other"/>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406171114"/>
  <p:tag name="MH_LIBRARY" val="GRAPHIC"/>
  <p:tag name="MH_TYPE" val="Other"/>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0406171719"/>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40617171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ENTRY"/>
  <p:tag name="ID" val="626775"/>
  <p:tag name="MH_ORDER" val="4"/>
</p:tagLst>
</file>

<file path=ppt/tags/tag40.xml><?xml version="1.0" encoding="utf-8"?>
<p:tagLst xmlns:a="http://schemas.openxmlformats.org/drawingml/2006/main" xmlns:r="http://schemas.openxmlformats.org/officeDocument/2006/relationships" xmlns:p="http://schemas.openxmlformats.org/presentationml/2006/main">
  <p:tag name="MH" val="20170406171719"/>
  <p:tag name="MH_LIBRARY" val="GRAPHIC"/>
  <p:tag name="MH_TYPE" val="Other"/>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70406171719"/>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406171719"/>
  <p:tag name="MH_LIBRARY" val="GRAPHIC"/>
  <p:tag name="MH_TYPE" val="Other"/>
  <p:tag name="MH_ORDER" val="3"/>
</p:tagLst>
</file>

<file path=ppt/tags/tag43.xml><?xml version="1.0" encoding="utf-8"?>
<p:tagLst xmlns:a="http://schemas.openxmlformats.org/drawingml/2006/main" xmlns:r="http://schemas.openxmlformats.org/officeDocument/2006/relationships" xmlns:p="http://schemas.openxmlformats.org/presentationml/2006/main">
  <p:tag name="MH" val="20170406171719"/>
  <p:tag name="MH_LIBRARY" val="GRAPHIC"/>
  <p:tag name="MH_TYPE" val="SubTitle"/>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7"/>
</p:tagLst>
</file>

<file path=ppt/tags/tag45.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SubTitle"/>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8"/>
</p:tagLst>
</file>

<file path=ppt/tags/tag47.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SubTitle"/>
  <p:tag name="MH_ORDER" val="3"/>
</p:tagLst>
</file>

<file path=ppt/tags/tag49.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NUMBER"/>
  <p:tag name="ID" val="626775"/>
  <p:tag name="MH_ORDER" val="4"/>
</p:tagLst>
</file>

<file path=ppt/tags/tag50.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SubTitle"/>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406171219"/>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ENTRY"/>
  <p:tag name="ID" val="626775"/>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Other"/>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4"/>
</p:tagLst>
</file>

<file path=ppt/tags/tag67.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3"/>
</p:tagLst>
</file>

<file path=ppt/tags/tag68.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406172012"/>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NUMBER"/>
  <p:tag name="ID" val="626775"/>
  <p:tag name="MH_ORDER" val="3"/>
</p:tagLst>
</file>

<file path=ppt/tags/tag70.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3"/>
</p:tagLst>
</file>

<file path=ppt/tags/tag73.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8"/>
</p:tagLst>
</file>

<file path=ppt/tags/tag75.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9"/>
</p:tagLst>
</file>

<file path=ppt/tags/tag76.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406170210"/>
  <p:tag name="MH_LIBRARY" val="GRAPHIC"/>
  <p:tag name="MH_TYPE" val="Other"/>
  <p:tag name="MH_ORDER" val="3"/>
</p:tagLst>
</file>

<file path=ppt/tags/tag79.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ENTRY"/>
  <p:tag name="ID" val="626775"/>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SubTitle"/>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Other"/>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SubTitle"/>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Other"/>
  <p:tag name="MH_ORDER" val="3"/>
</p:tagLst>
</file>

<file path=ppt/tags/tag86.xml><?xml version="1.0" encoding="utf-8"?>
<p:tagLst xmlns:a="http://schemas.openxmlformats.org/drawingml/2006/main" xmlns:r="http://schemas.openxmlformats.org/officeDocument/2006/relationships" xmlns:p="http://schemas.openxmlformats.org/presentationml/2006/main">
  <p:tag name="MH" val="20170406171427"/>
  <p:tag name="MH_LIBRARY" val="GRAPHIC"/>
  <p:tag name="MH_TYPE" val="Other"/>
  <p:tag name="MH_ORDER" val="4"/>
</p:tagLst>
</file>

<file path=ppt/tags/tag87.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Other"/>
  <p:tag name="MH_ORDER" val="5"/>
</p:tagLst>
</file>

<file path=ppt/tags/tag88.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406164459"/>
  <p:tag name="MH_LIBRARY" val="CONTENTS"/>
  <p:tag name="MH_TYPE" val="NUMBER"/>
  <p:tag name="ID" val="626775"/>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SubTitle"/>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SubTitle"/>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SubTitle"/>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SubTitle"/>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SubTitle"/>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Other"/>
  <p:tag name="MH_ORDER" val="2"/>
</p:tagLst>
</file>

<file path=ppt/tags/tag96.xml><?xml version="1.0" encoding="utf-8"?>
<p:tagLst xmlns:a="http://schemas.openxmlformats.org/drawingml/2006/main" xmlns:r="http://schemas.openxmlformats.org/officeDocument/2006/relationships" xmlns:p="http://schemas.openxmlformats.org/presentationml/2006/main">
  <p:tag name="MH" val="20170406170626"/>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1378</Words>
  <Application>Microsoft Office PowerPoint</Application>
  <PresentationFormat>宽屏</PresentationFormat>
  <Paragraphs>180</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等线</vt:lpstr>
      <vt:lpstr>方正兰亭中黑_GBK</vt:lpstr>
      <vt:lpstr>华文细黑</vt:lpstr>
      <vt:lpstr>宋体</vt:lpstr>
      <vt:lpstr>微软雅黑</vt:lpstr>
      <vt:lpstr>Agency FB</vt:lpstr>
      <vt:lpstr>Arial</vt:lpstr>
      <vt:lpstr>Calibri</vt:lpstr>
      <vt:lpstr>Cambria Math</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Ke Qingyuan</cp:lastModifiedBy>
  <cp:revision>132</cp:revision>
  <dcterms:created xsi:type="dcterms:W3CDTF">2017-04-06T08:09:00Z</dcterms:created>
  <dcterms:modified xsi:type="dcterms:W3CDTF">2018-11-11T17:03:29Z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