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36"/>
  </p:notesMasterIdLst>
  <p:sldIdLst>
    <p:sldId id="1506" r:id="rId5"/>
    <p:sldId id="1507" r:id="rId6"/>
    <p:sldId id="1513" r:id="rId7"/>
    <p:sldId id="1509" r:id="rId8"/>
    <p:sldId id="1510" r:id="rId9"/>
    <p:sldId id="1517" r:id="rId10"/>
    <p:sldId id="1514" r:id="rId11"/>
    <p:sldId id="1524" r:id="rId12"/>
    <p:sldId id="1536" r:id="rId13"/>
    <p:sldId id="1511" r:id="rId14"/>
    <p:sldId id="1543" r:id="rId15"/>
    <p:sldId id="1515" r:id="rId16"/>
    <p:sldId id="1508" r:id="rId17"/>
    <p:sldId id="1512" r:id="rId18"/>
    <p:sldId id="1516" r:id="rId19"/>
    <p:sldId id="1529" r:id="rId20"/>
    <p:sldId id="1548" r:id="rId21"/>
    <p:sldId id="1530" r:id="rId22"/>
    <p:sldId id="1549" r:id="rId23"/>
    <p:sldId id="1533" r:id="rId24"/>
    <p:sldId id="1518" r:id="rId25"/>
    <p:sldId id="1527" r:id="rId26"/>
    <p:sldId id="1535" r:id="rId27"/>
    <p:sldId id="1532" r:id="rId28"/>
    <p:sldId id="1526" r:id="rId29"/>
    <p:sldId id="1537" r:id="rId30"/>
    <p:sldId id="1538" r:id="rId31"/>
    <p:sldId id="1539" r:id="rId32"/>
    <p:sldId id="1540" r:id="rId33"/>
    <p:sldId id="1541" r:id="rId34"/>
    <p:sldId id="15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74C8349-44A4-4312-865E-228A87DF90E4}">
          <p14:sldIdLst>
            <p14:sldId id="1506"/>
            <p14:sldId id="1507"/>
            <p14:sldId id="1513"/>
            <p14:sldId id="1509"/>
            <p14:sldId id="1510"/>
            <p14:sldId id="1517"/>
            <p14:sldId id="1514"/>
            <p14:sldId id="1524"/>
            <p14:sldId id="1536"/>
            <p14:sldId id="1511"/>
            <p14:sldId id="1543"/>
            <p14:sldId id="1515"/>
            <p14:sldId id="1508"/>
            <p14:sldId id="1512"/>
            <p14:sldId id="1516"/>
            <p14:sldId id="1529"/>
            <p14:sldId id="1548"/>
            <p14:sldId id="1530"/>
            <p14:sldId id="1549"/>
            <p14:sldId id="1533"/>
            <p14:sldId id="1518"/>
          </p14:sldIdLst>
        </p14:section>
        <p14:section name="backup" id="{F4A71228-D9E9-495B-ACCB-57103C9C4A25}">
          <p14:sldIdLst>
            <p14:sldId id="1527"/>
            <p14:sldId id="1535"/>
            <p14:sldId id="1532"/>
            <p14:sldId id="1526"/>
            <p14:sldId id="1537"/>
            <p14:sldId id="1538"/>
            <p14:sldId id="1539"/>
            <p14:sldId id="1540"/>
            <p14:sldId id="1541"/>
            <p14:sldId id="15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DC849B-69F0-7F0D-F23F-873CC3323E85}" name="Quach, K. (Keven)" initials="QK(" userId="Quach, K. (Keven)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echt, S.D. de (Sicco)" initials="KSd(" lastIdx="1" clrIdx="0">
    <p:extLst>
      <p:ext uri="{19B8F6BF-5375-455C-9EA6-DF929625EA0E}">
        <p15:presenceInfo xmlns:p15="http://schemas.microsoft.com/office/powerpoint/2012/main" userId="S::s.d.deknecht@uu.nl::13cb3b27-f1e6-46a7-bb98-be520cc3d1c3" providerId="AD"/>
      </p:ext>
    </p:extLst>
  </p:cmAuthor>
  <p:cmAuthor id="2" name="Holtkuile, J.H. (Johan)" initials="H(" lastIdx="1" clrIdx="1">
    <p:extLst>
      <p:ext uri="{19B8F6BF-5375-455C-9EA6-DF929625EA0E}">
        <p15:presenceInfo xmlns:p15="http://schemas.microsoft.com/office/powerpoint/2012/main" userId="S::j.h.holtkuile@uu.nl::1ded0c65-b187-48cb-b366-1c502f92705e" providerId="AD"/>
      </p:ext>
    </p:extLst>
  </p:cmAuthor>
  <p:cmAuthor id="3" name="Quach, K. (Keven)" initials="Q(" lastIdx="4" clrIdx="2">
    <p:extLst>
      <p:ext uri="{19B8F6BF-5375-455C-9EA6-DF929625EA0E}">
        <p15:presenceInfo xmlns:p15="http://schemas.microsoft.com/office/powerpoint/2012/main" userId="S::k.quach@uu.nl::51517f62-f083-4fec-b6f6-247e9018adf9" providerId="AD"/>
      </p:ext>
    </p:extLst>
  </p:cmAuthor>
  <p:cmAuthor id="4" name="Lamprecht, A.L. (Anna-Lena)" initials="L(" lastIdx="6" clrIdx="3">
    <p:extLst>
      <p:ext uri="{19B8F6BF-5375-455C-9EA6-DF929625EA0E}">
        <p15:presenceInfo xmlns:p15="http://schemas.microsoft.com/office/powerpoint/2012/main" userId="S::a.l.lamprecht@uu.nl::06081751-ee23-4236-a6ec-131c099f7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ABD1F-7666-4EBD-BC4F-0E1A44DC0909}" v="56" dt="2022-09-11T14:04:22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87449" autoAdjust="0"/>
  </p:normalViewPr>
  <p:slideViewPr>
    <p:cSldViewPr snapToGrid="0">
      <p:cViewPr varScale="1">
        <p:scale>
          <a:sx n="100" d="100"/>
          <a:sy n="100" d="100"/>
        </p:scale>
        <p:origin x="1146" y="30"/>
      </p:cViewPr>
      <p:guideLst/>
    </p:cSldViewPr>
  </p:slideViewPr>
  <p:outlineViewPr>
    <p:cViewPr>
      <p:scale>
        <a:sx n="33" d="100"/>
        <a:sy n="33" d="100"/>
      </p:scale>
      <p:origin x="0" y="-236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31FCE-977D-4800-8F2F-43133FD3FB1E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C33FACCA-FC81-463C-893E-852424235DE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users</a:t>
          </a:r>
          <a:endParaRPr lang="en-US" b="1" dirty="0">
            <a:solidFill>
              <a:schemeClr val="tx1"/>
            </a:solidFill>
          </a:endParaRPr>
        </a:p>
      </dgm:t>
    </dgm:pt>
    <dgm:pt modelId="{DB1714D6-9BEB-4CD7-8BD3-5C27C62B92F7}" type="parTrans" cxnId="{9E06A360-65BF-40E8-84B1-9F205BF74337}">
      <dgm:prSet/>
      <dgm:spPr/>
      <dgm:t>
        <a:bodyPr/>
        <a:lstStyle/>
        <a:p>
          <a:endParaRPr lang="en-DE"/>
        </a:p>
      </dgm:t>
    </dgm:pt>
    <dgm:pt modelId="{A737341E-2B2F-45B0-9652-6569FAEE367E}" type="sibTrans" cxnId="{9E06A360-65BF-40E8-84B1-9F205BF74337}">
      <dgm:prSet/>
      <dgm:spPr/>
      <dgm:t>
        <a:bodyPr/>
        <a:lstStyle/>
        <a:p>
          <a:endParaRPr lang="en-US"/>
        </a:p>
      </dgm:t>
    </dgm:pt>
    <dgm:pt modelId="{988BFA4D-036B-45FB-98C7-691C520862CE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repositories</a:t>
          </a:r>
          <a:endParaRPr lang="en-US" b="1" dirty="0">
            <a:solidFill>
              <a:schemeClr val="tx1"/>
            </a:solidFill>
          </a:endParaRPr>
        </a:p>
      </dgm:t>
    </dgm:pt>
    <dgm:pt modelId="{7F7316CC-3A52-4836-96C0-7965B3CDCEF9}" type="parTrans" cxnId="{97AF860A-7AD9-42D0-93FC-3F34EE7234FA}">
      <dgm:prSet/>
      <dgm:spPr/>
      <dgm:t>
        <a:bodyPr/>
        <a:lstStyle/>
        <a:p>
          <a:endParaRPr lang="en-DE"/>
        </a:p>
      </dgm:t>
    </dgm:pt>
    <dgm:pt modelId="{15A5E24E-8D8C-4F67-983C-549C42F50771}" type="sibTrans" cxnId="{97AF860A-7AD9-42D0-93FC-3F34EE7234FA}">
      <dgm:prSet/>
      <dgm:spPr/>
      <dgm:t>
        <a:bodyPr/>
        <a:lstStyle/>
        <a:p>
          <a:endParaRPr lang="en-US"/>
        </a:p>
      </dgm:t>
    </dgm:pt>
    <dgm:pt modelId="{455F1D13-E16E-49F2-85DA-4B3167742B10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variables</a:t>
          </a:r>
        </a:p>
      </dgm:t>
    </dgm:pt>
    <dgm:pt modelId="{30C92732-9966-482C-9393-7B55C3F08EFD}" type="parTrans" cxnId="{E207CC3F-BD14-4D59-B69D-30584868D0EF}">
      <dgm:prSet/>
      <dgm:spPr/>
      <dgm:t>
        <a:bodyPr/>
        <a:lstStyle/>
        <a:p>
          <a:endParaRPr lang="en-DE"/>
        </a:p>
      </dgm:t>
    </dgm:pt>
    <dgm:pt modelId="{F15AE5FC-9613-4172-84C0-43115C3C3BC9}" type="sibTrans" cxnId="{E207CC3F-BD14-4D59-B69D-30584868D0EF}">
      <dgm:prSet/>
      <dgm:spPr/>
      <dgm:t>
        <a:bodyPr/>
        <a:lstStyle/>
        <a:p>
          <a:endParaRPr lang="en-US"/>
        </a:p>
      </dgm:t>
    </dgm:pt>
    <dgm:pt modelId="{2C4F4C02-62EF-4550-B904-BF8BFD763D60}" type="pres">
      <dgm:prSet presAssocID="{56831FCE-977D-4800-8F2F-43133FD3FB1E}" presName="linearFlow" presStyleCnt="0">
        <dgm:presLayoutVars>
          <dgm:resizeHandles val="exact"/>
        </dgm:presLayoutVars>
      </dgm:prSet>
      <dgm:spPr/>
    </dgm:pt>
    <dgm:pt modelId="{314990BE-CC19-446C-8F46-E18D7750BDFA}" type="pres">
      <dgm:prSet presAssocID="{C33FACCA-FC81-463C-893E-852424235DEA}" presName="node" presStyleLbl="node1" presStyleIdx="0" presStyleCnt="3">
        <dgm:presLayoutVars>
          <dgm:bulletEnabled val="1"/>
        </dgm:presLayoutVars>
      </dgm:prSet>
      <dgm:spPr/>
    </dgm:pt>
    <dgm:pt modelId="{EC3BC28F-7261-4782-9C8F-944E7E230265}" type="pres">
      <dgm:prSet presAssocID="{A737341E-2B2F-45B0-9652-6569FAEE367E}" presName="sibTrans" presStyleLbl="sibTrans2D1" presStyleIdx="0" presStyleCnt="2"/>
      <dgm:spPr/>
    </dgm:pt>
    <dgm:pt modelId="{CC4BA890-0E1B-4A92-8576-0915DB587C27}" type="pres">
      <dgm:prSet presAssocID="{A737341E-2B2F-45B0-9652-6569FAEE367E}" presName="connectorText" presStyleLbl="sibTrans2D1" presStyleIdx="0" presStyleCnt="2"/>
      <dgm:spPr/>
    </dgm:pt>
    <dgm:pt modelId="{9E607F59-EAE0-497B-B24B-F7CEC01B399A}" type="pres">
      <dgm:prSet presAssocID="{988BFA4D-036B-45FB-98C7-691C520862CE}" presName="node" presStyleLbl="node1" presStyleIdx="1" presStyleCnt="3">
        <dgm:presLayoutVars>
          <dgm:bulletEnabled val="1"/>
        </dgm:presLayoutVars>
      </dgm:prSet>
      <dgm:spPr/>
    </dgm:pt>
    <dgm:pt modelId="{0F18BF4B-652C-4CD0-AB55-40D807B03984}" type="pres">
      <dgm:prSet presAssocID="{15A5E24E-8D8C-4F67-983C-549C42F50771}" presName="sibTrans" presStyleLbl="sibTrans2D1" presStyleIdx="1" presStyleCnt="2"/>
      <dgm:spPr/>
    </dgm:pt>
    <dgm:pt modelId="{550B8515-5038-49D3-B515-1E56D989A833}" type="pres">
      <dgm:prSet presAssocID="{15A5E24E-8D8C-4F67-983C-549C42F50771}" presName="connectorText" presStyleLbl="sibTrans2D1" presStyleIdx="1" presStyleCnt="2"/>
      <dgm:spPr/>
    </dgm:pt>
    <dgm:pt modelId="{160A18B7-8271-43B6-A8D5-BC3ADE4AC470}" type="pres">
      <dgm:prSet presAssocID="{455F1D13-E16E-49F2-85DA-4B3167742B10}" presName="node" presStyleLbl="node1" presStyleIdx="2" presStyleCnt="3">
        <dgm:presLayoutVars>
          <dgm:bulletEnabled val="1"/>
        </dgm:presLayoutVars>
      </dgm:prSet>
      <dgm:spPr/>
    </dgm:pt>
  </dgm:ptLst>
  <dgm:cxnLst>
    <dgm:cxn modelId="{97AF860A-7AD9-42D0-93FC-3F34EE7234FA}" srcId="{56831FCE-977D-4800-8F2F-43133FD3FB1E}" destId="{988BFA4D-036B-45FB-98C7-691C520862CE}" srcOrd="1" destOrd="0" parTransId="{7F7316CC-3A52-4836-96C0-7965B3CDCEF9}" sibTransId="{15A5E24E-8D8C-4F67-983C-549C42F50771}"/>
    <dgm:cxn modelId="{E0F20B31-F6EA-4349-8124-2418C37A1F7B}" type="presOf" srcId="{15A5E24E-8D8C-4F67-983C-549C42F50771}" destId="{0F18BF4B-652C-4CD0-AB55-40D807B03984}" srcOrd="0" destOrd="0" presId="urn:microsoft.com/office/officeart/2005/8/layout/process2"/>
    <dgm:cxn modelId="{E207CC3F-BD14-4D59-B69D-30584868D0EF}" srcId="{56831FCE-977D-4800-8F2F-43133FD3FB1E}" destId="{455F1D13-E16E-49F2-85DA-4B3167742B10}" srcOrd="2" destOrd="0" parTransId="{30C92732-9966-482C-9393-7B55C3F08EFD}" sibTransId="{F15AE5FC-9613-4172-84C0-43115C3C3BC9}"/>
    <dgm:cxn modelId="{9E06A360-65BF-40E8-84B1-9F205BF74337}" srcId="{56831FCE-977D-4800-8F2F-43133FD3FB1E}" destId="{C33FACCA-FC81-463C-893E-852424235DEA}" srcOrd="0" destOrd="0" parTransId="{DB1714D6-9BEB-4CD7-8BD3-5C27C62B92F7}" sibTransId="{A737341E-2B2F-45B0-9652-6569FAEE367E}"/>
    <dgm:cxn modelId="{E4864173-8BA6-4AF4-8296-0F176FBFD21F}" type="presOf" srcId="{455F1D13-E16E-49F2-85DA-4B3167742B10}" destId="{160A18B7-8271-43B6-A8D5-BC3ADE4AC470}" srcOrd="0" destOrd="0" presId="urn:microsoft.com/office/officeart/2005/8/layout/process2"/>
    <dgm:cxn modelId="{93C2D696-90C7-4CEC-A338-AE602324DCA7}" type="presOf" srcId="{988BFA4D-036B-45FB-98C7-691C520862CE}" destId="{9E607F59-EAE0-497B-B24B-F7CEC01B399A}" srcOrd="0" destOrd="0" presId="urn:microsoft.com/office/officeart/2005/8/layout/process2"/>
    <dgm:cxn modelId="{D2643BB9-307A-42C7-9A63-5946E57A0D07}" type="presOf" srcId="{C33FACCA-FC81-463C-893E-852424235DEA}" destId="{314990BE-CC19-446C-8F46-E18D7750BDFA}" srcOrd="0" destOrd="0" presId="urn:microsoft.com/office/officeart/2005/8/layout/process2"/>
    <dgm:cxn modelId="{A1D521C8-5466-45C0-902C-B940239E0C40}" type="presOf" srcId="{15A5E24E-8D8C-4F67-983C-549C42F50771}" destId="{550B8515-5038-49D3-B515-1E56D989A833}" srcOrd="1" destOrd="0" presId="urn:microsoft.com/office/officeart/2005/8/layout/process2"/>
    <dgm:cxn modelId="{E8C516D3-CC42-4C43-AD47-DD33755688FD}" type="presOf" srcId="{A737341E-2B2F-45B0-9652-6569FAEE367E}" destId="{CC4BA890-0E1B-4A92-8576-0915DB587C27}" srcOrd="1" destOrd="0" presId="urn:microsoft.com/office/officeart/2005/8/layout/process2"/>
    <dgm:cxn modelId="{C53F63E4-0D95-4516-A14A-705D7056FE16}" type="presOf" srcId="{A737341E-2B2F-45B0-9652-6569FAEE367E}" destId="{EC3BC28F-7261-4782-9C8F-944E7E230265}" srcOrd="0" destOrd="0" presId="urn:microsoft.com/office/officeart/2005/8/layout/process2"/>
    <dgm:cxn modelId="{4AB23BF7-B7FF-4532-AA72-15F45A2E3D46}" type="presOf" srcId="{56831FCE-977D-4800-8F2F-43133FD3FB1E}" destId="{2C4F4C02-62EF-4550-B904-BF8BFD763D60}" srcOrd="0" destOrd="0" presId="urn:microsoft.com/office/officeart/2005/8/layout/process2"/>
    <dgm:cxn modelId="{B15F7018-4221-4339-B08C-25BBFAE5E462}" type="presParOf" srcId="{2C4F4C02-62EF-4550-B904-BF8BFD763D60}" destId="{314990BE-CC19-446C-8F46-E18D7750BDFA}" srcOrd="0" destOrd="0" presId="urn:microsoft.com/office/officeart/2005/8/layout/process2"/>
    <dgm:cxn modelId="{EB4D12ED-0902-4710-84AA-AE8DE1166F00}" type="presParOf" srcId="{2C4F4C02-62EF-4550-B904-BF8BFD763D60}" destId="{EC3BC28F-7261-4782-9C8F-944E7E230265}" srcOrd="1" destOrd="0" presId="urn:microsoft.com/office/officeart/2005/8/layout/process2"/>
    <dgm:cxn modelId="{0EF20DFC-D7E7-49F4-A285-24EC90C7463C}" type="presParOf" srcId="{EC3BC28F-7261-4782-9C8F-944E7E230265}" destId="{CC4BA890-0E1B-4A92-8576-0915DB587C27}" srcOrd="0" destOrd="0" presId="urn:microsoft.com/office/officeart/2005/8/layout/process2"/>
    <dgm:cxn modelId="{C9CE9EB8-B0A2-4C31-A1E0-3DD268DB08D3}" type="presParOf" srcId="{2C4F4C02-62EF-4550-B904-BF8BFD763D60}" destId="{9E607F59-EAE0-497B-B24B-F7CEC01B399A}" srcOrd="2" destOrd="0" presId="urn:microsoft.com/office/officeart/2005/8/layout/process2"/>
    <dgm:cxn modelId="{C5E63E3C-AEF4-4E16-BCE2-89355612C7BF}" type="presParOf" srcId="{2C4F4C02-62EF-4550-B904-BF8BFD763D60}" destId="{0F18BF4B-652C-4CD0-AB55-40D807B03984}" srcOrd="3" destOrd="0" presId="urn:microsoft.com/office/officeart/2005/8/layout/process2"/>
    <dgm:cxn modelId="{0E6DDC9C-E9E7-4CBC-9582-EDC9EE6697F8}" type="presParOf" srcId="{0F18BF4B-652C-4CD0-AB55-40D807B03984}" destId="{550B8515-5038-49D3-B515-1E56D989A833}" srcOrd="0" destOrd="0" presId="urn:microsoft.com/office/officeart/2005/8/layout/process2"/>
    <dgm:cxn modelId="{D021AEC3-0E3A-4AFB-8BEA-AA4BC4D82A29}" type="presParOf" srcId="{2C4F4C02-62EF-4550-B904-BF8BFD763D60}" destId="{160A18B7-8271-43B6-A8D5-BC3ADE4AC47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F0341-66FA-4392-8C17-F7321538514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47826EF-7A62-45FF-9ECA-CBBE91EDB1C9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Most popular coding platform with many features</a:t>
          </a:r>
          <a:endParaRPr lang="en-US" dirty="0">
            <a:solidFill>
              <a:schemeClr val="tx1"/>
            </a:solidFill>
          </a:endParaRPr>
        </a:p>
      </dgm:t>
    </dgm:pt>
    <dgm:pt modelId="{63378C4D-7420-4D1E-BD63-6DA2258E3D92}" type="parTrans" cxnId="{2D0F3C06-C24B-4C42-A827-15D189595478}">
      <dgm:prSet/>
      <dgm:spPr/>
      <dgm:t>
        <a:bodyPr/>
        <a:lstStyle/>
        <a:p>
          <a:endParaRPr lang="en-US"/>
        </a:p>
      </dgm:t>
    </dgm:pt>
    <dgm:pt modelId="{878867BB-36C9-40D9-B94A-EEEFE6E7323D}" type="sibTrans" cxnId="{2D0F3C06-C24B-4C42-A827-15D189595478}">
      <dgm:prSet/>
      <dgm:spPr/>
      <dgm:t>
        <a:bodyPr/>
        <a:lstStyle/>
        <a:p>
          <a:endParaRPr lang="en-US"/>
        </a:p>
      </dgm:t>
    </dgm:pt>
    <dgm:pt modelId="{2217B746-E47C-4DAA-ACD4-F2B9E9CD947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Provides REST API</a:t>
          </a:r>
          <a:endParaRPr lang="en-US" dirty="0">
            <a:solidFill>
              <a:schemeClr val="tx1"/>
            </a:solidFill>
          </a:endParaRPr>
        </a:p>
      </dgm:t>
    </dgm:pt>
    <dgm:pt modelId="{185B27DC-145D-4D0A-A87C-F551DCC84303}" type="parTrans" cxnId="{B0683704-F198-47E7-BAC8-75354C42C0BD}">
      <dgm:prSet/>
      <dgm:spPr/>
      <dgm:t>
        <a:bodyPr/>
        <a:lstStyle/>
        <a:p>
          <a:endParaRPr lang="en-US"/>
        </a:p>
      </dgm:t>
    </dgm:pt>
    <dgm:pt modelId="{BEEC2254-F768-4A17-A6E1-085FE1AFB7BC}" type="sibTrans" cxnId="{B0683704-F198-47E7-BAC8-75354C42C0BD}">
      <dgm:prSet/>
      <dgm:spPr/>
      <dgm:t>
        <a:bodyPr/>
        <a:lstStyle/>
        <a:p>
          <a:endParaRPr lang="en-US"/>
        </a:p>
      </dgm:t>
    </dgm:pt>
    <dgm:pt modelId="{748DE628-1129-430C-844D-E6D1C9F463B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Lots of GitHub analyses already performed</a:t>
          </a:r>
        </a:p>
      </dgm:t>
    </dgm:pt>
    <dgm:pt modelId="{74A767C7-A4DA-4DE5-9F31-562FE6560C72}" type="parTrans" cxnId="{B3C4657F-CB79-4EC8-94FA-4D4326261ED9}">
      <dgm:prSet/>
      <dgm:spPr/>
    </dgm:pt>
    <dgm:pt modelId="{BDC61825-B6CE-46B9-944B-B190488BB168}" type="sibTrans" cxnId="{B3C4657F-CB79-4EC8-94FA-4D4326261ED9}">
      <dgm:prSet/>
      <dgm:spPr/>
    </dgm:pt>
    <dgm:pt modelId="{99B4D43C-1E8B-4A4B-8841-5747472EED63}" type="pres">
      <dgm:prSet presAssocID="{EDCF0341-66FA-4392-8C17-F73215385145}" presName="linear" presStyleCnt="0">
        <dgm:presLayoutVars>
          <dgm:animLvl val="lvl"/>
          <dgm:resizeHandles val="exact"/>
        </dgm:presLayoutVars>
      </dgm:prSet>
      <dgm:spPr/>
    </dgm:pt>
    <dgm:pt modelId="{67FB144B-2EF5-4DE1-BFBF-A349A1FC9F22}" type="pres">
      <dgm:prSet presAssocID="{B47826EF-7A62-45FF-9ECA-CBBE91EDB1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11DE63-122E-44CD-8EB6-D95153D884C8}" type="pres">
      <dgm:prSet presAssocID="{878867BB-36C9-40D9-B94A-EEEFE6E7323D}" presName="spacer" presStyleCnt="0"/>
      <dgm:spPr/>
    </dgm:pt>
    <dgm:pt modelId="{FD29379B-9D99-49A6-BE63-6117D84F45C7}" type="pres">
      <dgm:prSet presAssocID="{2217B746-E47C-4DAA-ACD4-F2B9E9CD94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BB7551-2FCF-4218-A7B6-EAE13AB2FD35}" type="pres">
      <dgm:prSet presAssocID="{BEEC2254-F768-4A17-A6E1-085FE1AFB7BC}" presName="spacer" presStyleCnt="0"/>
      <dgm:spPr/>
    </dgm:pt>
    <dgm:pt modelId="{167E9721-EB88-427A-AC5B-0008E2E9EAAB}" type="pres">
      <dgm:prSet presAssocID="{748DE628-1129-430C-844D-E6D1C9F463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683704-F198-47E7-BAC8-75354C42C0BD}" srcId="{EDCF0341-66FA-4392-8C17-F73215385145}" destId="{2217B746-E47C-4DAA-ACD4-F2B9E9CD9477}" srcOrd="1" destOrd="0" parTransId="{185B27DC-145D-4D0A-A87C-F551DCC84303}" sibTransId="{BEEC2254-F768-4A17-A6E1-085FE1AFB7BC}"/>
    <dgm:cxn modelId="{2D0F3C06-C24B-4C42-A827-15D189595478}" srcId="{EDCF0341-66FA-4392-8C17-F73215385145}" destId="{B47826EF-7A62-45FF-9ECA-CBBE91EDB1C9}" srcOrd="0" destOrd="0" parTransId="{63378C4D-7420-4D1E-BD63-6DA2258E3D92}" sibTransId="{878867BB-36C9-40D9-B94A-EEEFE6E7323D}"/>
    <dgm:cxn modelId="{2696095D-E573-4614-880F-E9D7062A9B81}" type="presOf" srcId="{2217B746-E47C-4DAA-ACD4-F2B9E9CD9477}" destId="{FD29379B-9D99-49A6-BE63-6117D84F45C7}" srcOrd="0" destOrd="0" presId="urn:microsoft.com/office/officeart/2005/8/layout/vList2"/>
    <dgm:cxn modelId="{B3C4657F-CB79-4EC8-94FA-4D4326261ED9}" srcId="{EDCF0341-66FA-4392-8C17-F73215385145}" destId="{748DE628-1129-430C-844D-E6D1C9F463B9}" srcOrd="2" destOrd="0" parTransId="{74A767C7-A4DA-4DE5-9F31-562FE6560C72}" sibTransId="{BDC61825-B6CE-46B9-944B-B190488BB168}"/>
    <dgm:cxn modelId="{21836187-2AFF-4507-A554-2E79D40122FA}" type="presOf" srcId="{B47826EF-7A62-45FF-9ECA-CBBE91EDB1C9}" destId="{67FB144B-2EF5-4DE1-BFBF-A349A1FC9F22}" srcOrd="0" destOrd="0" presId="urn:microsoft.com/office/officeart/2005/8/layout/vList2"/>
    <dgm:cxn modelId="{B3CB1F9E-FDC3-458B-9058-85DFDC445186}" type="presOf" srcId="{748DE628-1129-430C-844D-E6D1C9F463B9}" destId="{167E9721-EB88-427A-AC5B-0008E2E9EAAB}" srcOrd="0" destOrd="0" presId="urn:microsoft.com/office/officeart/2005/8/layout/vList2"/>
    <dgm:cxn modelId="{AC419FE1-32B8-41FA-9C25-CF4BF248D304}" type="presOf" srcId="{EDCF0341-66FA-4392-8C17-F73215385145}" destId="{99B4D43C-1E8B-4A4B-8841-5747472EED63}" srcOrd="0" destOrd="0" presId="urn:microsoft.com/office/officeart/2005/8/layout/vList2"/>
    <dgm:cxn modelId="{8B4E7B12-60FB-4D06-A04D-04C79F1AEAD8}" type="presParOf" srcId="{99B4D43C-1E8B-4A4B-8841-5747472EED63}" destId="{67FB144B-2EF5-4DE1-BFBF-A349A1FC9F22}" srcOrd="0" destOrd="0" presId="urn:microsoft.com/office/officeart/2005/8/layout/vList2"/>
    <dgm:cxn modelId="{21A97B15-1133-4B27-8DC0-7CC619B74ECD}" type="presParOf" srcId="{99B4D43C-1E8B-4A4B-8841-5747472EED63}" destId="{AB11DE63-122E-44CD-8EB6-D95153D884C8}" srcOrd="1" destOrd="0" presId="urn:microsoft.com/office/officeart/2005/8/layout/vList2"/>
    <dgm:cxn modelId="{A94E8D39-5C38-4879-B11E-7CE15D150F0A}" type="presParOf" srcId="{99B4D43C-1E8B-4A4B-8841-5747472EED63}" destId="{FD29379B-9D99-49A6-BE63-6117D84F45C7}" srcOrd="2" destOrd="0" presId="urn:microsoft.com/office/officeart/2005/8/layout/vList2"/>
    <dgm:cxn modelId="{B2383D82-89AB-4B1D-9C5D-D1B52045AB8D}" type="presParOf" srcId="{99B4D43C-1E8B-4A4B-8841-5747472EED63}" destId="{7CBB7551-2FCF-4218-A7B6-EAE13AB2FD35}" srcOrd="3" destOrd="0" presId="urn:microsoft.com/office/officeart/2005/8/layout/vList2"/>
    <dgm:cxn modelId="{6A06C453-0E0C-48D2-9A4A-28B6C4E0C7E5}" type="presParOf" srcId="{99B4D43C-1E8B-4A4B-8841-5747472EED63}" destId="{167E9721-EB88-427A-AC5B-0008E2E9EA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5B8940-46FB-4E56-BE12-1E180FE78DBE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</dgm:pt>
    <dgm:pt modelId="{DF29A678-BC86-41C5-89F0-229D202C57CE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Collect users</a:t>
          </a:r>
          <a:endParaRPr lang="en-DE" sz="2800" dirty="0">
            <a:solidFill>
              <a:schemeClr val="tx1"/>
            </a:solidFill>
          </a:endParaRPr>
        </a:p>
      </dgm:t>
    </dgm:pt>
    <dgm:pt modelId="{79D043C3-0D3F-489C-B1FA-FABBAF950096}" type="parTrans" cxnId="{6827A78F-E75D-4BB8-90D5-1669955761DB}">
      <dgm:prSet/>
      <dgm:spPr/>
      <dgm:t>
        <a:bodyPr/>
        <a:lstStyle/>
        <a:p>
          <a:endParaRPr lang="en-DE"/>
        </a:p>
      </dgm:t>
    </dgm:pt>
    <dgm:pt modelId="{BBDFE0A6-46CD-4B10-AA88-30E440253732}" type="sibTrans" cxnId="{6827A78F-E75D-4BB8-90D5-1669955761DB}">
      <dgm:prSet/>
      <dgm:spPr/>
      <dgm:t>
        <a:bodyPr/>
        <a:lstStyle/>
        <a:p>
          <a:endParaRPr lang="en-DE"/>
        </a:p>
      </dgm:t>
    </dgm:pt>
    <dgm:pt modelId="{87F5D737-5DF5-49BE-BE71-5ED18C1BB59E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Collect repositories</a:t>
          </a:r>
          <a:endParaRPr lang="en-DE" sz="2800" dirty="0">
            <a:solidFill>
              <a:schemeClr val="tx1"/>
            </a:solidFill>
          </a:endParaRPr>
        </a:p>
      </dgm:t>
    </dgm:pt>
    <dgm:pt modelId="{3C1CA3CE-7D1D-45E0-94C1-841E5A787A05}" type="parTrans" cxnId="{52AFF0FF-70AC-4ADA-A887-1FC7FAF4634E}">
      <dgm:prSet/>
      <dgm:spPr/>
      <dgm:t>
        <a:bodyPr/>
        <a:lstStyle/>
        <a:p>
          <a:endParaRPr lang="en-DE"/>
        </a:p>
      </dgm:t>
    </dgm:pt>
    <dgm:pt modelId="{8ED58C93-86EF-4DC1-899B-9D008E5E1AD4}" type="sibTrans" cxnId="{52AFF0FF-70AC-4ADA-A887-1FC7FAF4634E}">
      <dgm:prSet/>
      <dgm:spPr/>
      <dgm:t>
        <a:bodyPr/>
        <a:lstStyle/>
        <a:p>
          <a:endParaRPr lang="en-DE"/>
        </a:p>
      </dgm:t>
    </dgm:pt>
    <dgm:pt modelId="{7D695559-EB64-4F6B-9AD7-156AC859DBD7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Collect variables</a:t>
          </a:r>
          <a:endParaRPr lang="en-DE" sz="2800" dirty="0">
            <a:solidFill>
              <a:schemeClr val="tx1"/>
            </a:solidFill>
          </a:endParaRPr>
        </a:p>
      </dgm:t>
    </dgm:pt>
    <dgm:pt modelId="{822EAC15-B8DC-4C5F-AFC5-AB731758ADCC}" type="parTrans" cxnId="{6062DB2E-AB26-4269-90C3-D77E0742367C}">
      <dgm:prSet/>
      <dgm:spPr/>
      <dgm:t>
        <a:bodyPr/>
        <a:lstStyle/>
        <a:p>
          <a:endParaRPr lang="en-DE"/>
        </a:p>
      </dgm:t>
    </dgm:pt>
    <dgm:pt modelId="{B548BB87-9017-4484-9AC8-D9A141871C88}" type="sibTrans" cxnId="{6062DB2E-AB26-4269-90C3-D77E0742367C}">
      <dgm:prSet/>
      <dgm:spPr/>
      <dgm:t>
        <a:bodyPr/>
        <a:lstStyle/>
        <a:p>
          <a:endParaRPr lang="en-DE"/>
        </a:p>
      </dgm:t>
    </dgm:pt>
    <dgm:pt modelId="{20E322AC-E67F-4DCB-B89E-55B679FFB108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Exploratory data analysis and classification</a:t>
          </a:r>
          <a:endParaRPr lang="en-DE" sz="2400" dirty="0">
            <a:solidFill>
              <a:schemeClr val="tx1"/>
            </a:solidFill>
          </a:endParaRPr>
        </a:p>
      </dgm:t>
    </dgm:pt>
    <dgm:pt modelId="{78A3DEE8-E9BD-4880-B98E-123B64F3EBDD}" type="parTrans" cxnId="{91D1E870-5F4C-4E31-9BD7-397CCDB0405A}">
      <dgm:prSet/>
      <dgm:spPr/>
      <dgm:t>
        <a:bodyPr/>
        <a:lstStyle/>
        <a:p>
          <a:endParaRPr lang="en-DE"/>
        </a:p>
      </dgm:t>
    </dgm:pt>
    <dgm:pt modelId="{878F679D-C513-45B6-B397-B69BD381D403}" type="sibTrans" cxnId="{91D1E870-5F4C-4E31-9BD7-397CCDB0405A}">
      <dgm:prSet/>
      <dgm:spPr/>
      <dgm:t>
        <a:bodyPr/>
        <a:lstStyle/>
        <a:p>
          <a:endParaRPr lang="en-DE"/>
        </a:p>
      </dgm:t>
    </dgm:pt>
    <dgm:pt modelId="{8ECAD279-1D95-4C74-8368-C9244B618811}" type="pres">
      <dgm:prSet presAssocID="{7C5B8940-46FB-4E56-BE12-1E180FE78DBE}" presName="CompostProcess" presStyleCnt="0">
        <dgm:presLayoutVars>
          <dgm:dir/>
          <dgm:resizeHandles val="exact"/>
        </dgm:presLayoutVars>
      </dgm:prSet>
      <dgm:spPr/>
    </dgm:pt>
    <dgm:pt modelId="{CA856DB6-E926-4D5A-9DA6-9EA639C73C26}" type="pres">
      <dgm:prSet presAssocID="{7C5B8940-46FB-4E56-BE12-1E180FE78DBE}" presName="arrow" presStyleLbl="bgShp" presStyleIdx="0" presStyleCnt="1" custScaleX="117647"/>
      <dgm:spPr/>
    </dgm:pt>
    <dgm:pt modelId="{A296577B-D489-4EB6-B809-2BB5DA9EA2EA}" type="pres">
      <dgm:prSet presAssocID="{7C5B8940-46FB-4E56-BE12-1E180FE78DBE}" presName="linearProcess" presStyleCnt="0"/>
      <dgm:spPr/>
    </dgm:pt>
    <dgm:pt modelId="{0BF91858-DA60-4DA6-88C7-F26DC4E18EC1}" type="pres">
      <dgm:prSet presAssocID="{DF29A678-BC86-41C5-89F0-229D202C57CE}" presName="textNode" presStyleLbl="node1" presStyleIdx="0" presStyleCnt="4" custScaleY="106074">
        <dgm:presLayoutVars>
          <dgm:bulletEnabled val="1"/>
        </dgm:presLayoutVars>
      </dgm:prSet>
      <dgm:spPr/>
    </dgm:pt>
    <dgm:pt modelId="{6A5EFC51-E137-4A47-8AF3-D0110F1481D5}" type="pres">
      <dgm:prSet presAssocID="{BBDFE0A6-46CD-4B10-AA88-30E440253732}" presName="sibTrans" presStyleCnt="0"/>
      <dgm:spPr/>
    </dgm:pt>
    <dgm:pt modelId="{2F40F289-0768-4723-831E-7D1CF218B07E}" type="pres">
      <dgm:prSet presAssocID="{87F5D737-5DF5-49BE-BE71-5ED18C1BB59E}" presName="textNode" presStyleLbl="node1" presStyleIdx="1" presStyleCnt="4" custScaleY="106074">
        <dgm:presLayoutVars>
          <dgm:bulletEnabled val="1"/>
        </dgm:presLayoutVars>
      </dgm:prSet>
      <dgm:spPr/>
    </dgm:pt>
    <dgm:pt modelId="{4F1FE995-0D57-4D8B-BDDA-7B936D1AC715}" type="pres">
      <dgm:prSet presAssocID="{8ED58C93-86EF-4DC1-899B-9D008E5E1AD4}" presName="sibTrans" presStyleCnt="0"/>
      <dgm:spPr/>
    </dgm:pt>
    <dgm:pt modelId="{5EE28460-FB5C-461A-921C-A06EB191C37E}" type="pres">
      <dgm:prSet presAssocID="{7D695559-EB64-4F6B-9AD7-156AC859DBD7}" presName="textNode" presStyleLbl="node1" presStyleIdx="2" presStyleCnt="4" custScaleY="106074">
        <dgm:presLayoutVars>
          <dgm:bulletEnabled val="1"/>
        </dgm:presLayoutVars>
      </dgm:prSet>
      <dgm:spPr/>
    </dgm:pt>
    <dgm:pt modelId="{AA3CC44E-A5D9-4D0F-A767-0D4C884768E8}" type="pres">
      <dgm:prSet presAssocID="{B548BB87-9017-4484-9AC8-D9A141871C88}" presName="sibTrans" presStyleCnt="0"/>
      <dgm:spPr/>
    </dgm:pt>
    <dgm:pt modelId="{26AA793A-2000-4621-B55B-285C3DDEB415}" type="pres">
      <dgm:prSet presAssocID="{20E322AC-E67F-4DCB-B89E-55B679FFB108}" presName="textNode" presStyleLbl="node1" presStyleIdx="3" presStyleCnt="4" custScaleX="111052" custScaleY="106074">
        <dgm:presLayoutVars>
          <dgm:bulletEnabled val="1"/>
        </dgm:presLayoutVars>
      </dgm:prSet>
      <dgm:spPr/>
    </dgm:pt>
  </dgm:ptLst>
  <dgm:cxnLst>
    <dgm:cxn modelId="{6062DB2E-AB26-4269-90C3-D77E0742367C}" srcId="{7C5B8940-46FB-4E56-BE12-1E180FE78DBE}" destId="{7D695559-EB64-4F6B-9AD7-156AC859DBD7}" srcOrd="2" destOrd="0" parTransId="{822EAC15-B8DC-4C5F-AFC5-AB731758ADCC}" sibTransId="{B548BB87-9017-4484-9AC8-D9A141871C88}"/>
    <dgm:cxn modelId="{4EA9F138-A7D4-4D67-AC9A-60D1361A7832}" type="presOf" srcId="{87F5D737-5DF5-49BE-BE71-5ED18C1BB59E}" destId="{2F40F289-0768-4723-831E-7D1CF218B07E}" srcOrd="0" destOrd="0" presId="urn:microsoft.com/office/officeart/2005/8/layout/hProcess9"/>
    <dgm:cxn modelId="{33F3D365-DC30-477B-971E-DAE7FABF92FB}" type="presOf" srcId="{7D695559-EB64-4F6B-9AD7-156AC859DBD7}" destId="{5EE28460-FB5C-461A-921C-A06EB191C37E}" srcOrd="0" destOrd="0" presId="urn:microsoft.com/office/officeart/2005/8/layout/hProcess9"/>
    <dgm:cxn modelId="{91D1E870-5F4C-4E31-9BD7-397CCDB0405A}" srcId="{7C5B8940-46FB-4E56-BE12-1E180FE78DBE}" destId="{20E322AC-E67F-4DCB-B89E-55B679FFB108}" srcOrd="3" destOrd="0" parTransId="{78A3DEE8-E9BD-4880-B98E-123B64F3EBDD}" sibTransId="{878F679D-C513-45B6-B397-B69BD381D403}"/>
    <dgm:cxn modelId="{A09CA75A-BE79-4916-9D00-4B8A08FE2B1D}" type="presOf" srcId="{DF29A678-BC86-41C5-89F0-229D202C57CE}" destId="{0BF91858-DA60-4DA6-88C7-F26DC4E18EC1}" srcOrd="0" destOrd="0" presId="urn:microsoft.com/office/officeart/2005/8/layout/hProcess9"/>
    <dgm:cxn modelId="{44333A84-1266-44E6-BE14-5E12F8BA78E6}" type="presOf" srcId="{7C5B8940-46FB-4E56-BE12-1E180FE78DBE}" destId="{8ECAD279-1D95-4C74-8368-C9244B618811}" srcOrd="0" destOrd="0" presId="urn:microsoft.com/office/officeart/2005/8/layout/hProcess9"/>
    <dgm:cxn modelId="{6827A78F-E75D-4BB8-90D5-1669955761DB}" srcId="{7C5B8940-46FB-4E56-BE12-1E180FE78DBE}" destId="{DF29A678-BC86-41C5-89F0-229D202C57CE}" srcOrd="0" destOrd="0" parTransId="{79D043C3-0D3F-489C-B1FA-FABBAF950096}" sibTransId="{BBDFE0A6-46CD-4B10-AA88-30E440253732}"/>
    <dgm:cxn modelId="{43FAE0C5-CB97-4C21-AF69-31786D73079E}" type="presOf" srcId="{20E322AC-E67F-4DCB-B89E-55B679FFB108}" destId="{26AA793A-2000-4621-B55B-285C3DDEB415}" srcOrd="0" destOrd="0" presId="urn:microsoft.com/office/officeart/2005/8/layout/hProcess9"/>
    <dgm:cxn modelId="{52AFF0FF-70AC-4ADA-A887-1FC7FAF4634E}" srcId="{7C5B8940-46FB-4E56-BE12-1E180FE78DBE}" destId="{87F5D737-5DF5-49BE-BE71-5ED18C1BB59E}" srcOrd="1" destOrd="0" parTransId="{3C1CA3CE-7D1D-45E0-94C1-841E5A787A05}" sibTransId="{8ED58C93-86EF-4DC1-899B-9D008E5E1AD4}"/>
    <dgm:cxn modelId="{0D16D3E5-FAEC-4BFD-88D2-41CE56FFA535}" type="presParOf" srcId="{8ECAD279-1D95-4C74-8368-C9244B618811}" destId="{CA856DB6-E926-4D5A-9DA6-9EA639C73C26}" srcOrd="0" destOrd="0" presId="urn:microsoft.com/office/officeart/2005/8/layout/hProcess9"/>
    <dgm:cxn modelId="{FA0243CE-95A7-401F-BEAD-3406CD5195A9}" type="presParOf" srcId="{8ECAD279-1D95-4C74-8368-C9244B618811}" destId="{A296577B-D489-4EB6-B809-2BB5DA9EA2EA}" srcOrd="1" destOrd="0" presId="urn:microsoft.com/office/officeart/2005/8/layout/hProcess9"/>
    <dgm:cxn modelId="{C7CD9E15-A283-463D-BDB4-1440FE6711E9}" type="presParOf" srcId="{A296577B-D489-4EB6-B809-2BB5DA9EA2EA}" destId="{0BF91858-DA60-4DA6-88C7-F26DC4E18EC1}" srcOrd="0" destOrd="0" presId="urn:microsoft.com/office/officeart/2005/8/layout/hProcess9"/>
    <dgm:cxn modelId="{3CE3A65A-09CC-4A3F-A8BA-EF92183C4650}" type="presParOf" srcId="{A296577B-D489-4EB6-B809-2BB5DA9EA2EA}" destId="{6A5EFC51-E137-4A47-8AF3-D0110F1481D5}" srcOrd="1" destOrd="0" presId="urn:microsoft.com/office/officeart/2005/8/layout/hProcess9"/>
    <dgm:cxn modelId="{933E3B2F-C518-4494-B052-831D5EDB3A57}" type="presParOf" srcId="{A296577B-D489-4EB6-B809-2BB5DA9EA2EA}" destId="{2F40F289-0768-4723-831E-7D1CF218B07E}" srcOrd="2" destOrd="0" presId="urn:microsoft.com/office/officeart/2005/8/layout/hProcess9"/>
    <dgm:cxn modelId="{919467C7-BA4E-40A2-894F-D2E3064C3B4F}" type="presParOf" srcId="{A296577B-D489-4EB6-B809-2BB5DA9EA2EA}" destId="{4F1FE995-0D57-4D8B-BDDA-7B936D1AC715}" srcOrd="3" destOrd="0" presId="urn:microsoft.com/office/officeart/2005/8/layout/hProcess9"/>
    <dgm:cxn modelId="{E82165E6-ADF6-4B26-B97D-C0FF69EE2341}" type="presParOf" srcId="{A296577B-D489-4EB6-B809-2BB5DA9EA2EA}" destId="{5EE28460-FB5C-461A-921C-A06EB191C37E}" srcOrd="4" destOrd="0" presId="urn:microsoft.com/office/officeart/2005/8/layout/hProcess9"/>
    <dgm:cxn modelId="{D37546A9-5DAF-4FC2-9770-4BA650712797}" type="presParOf" srcId="{A296577B-D489-4EB6-B809-2BB5DA9EA2EA}" destId="{AA3CC44E-A5D9-4D0F-A767-0D4C884768E8}" srcOrd="5" destOrd="0" presId="urn:microsoft.com/office/officeart/2005/8/layout/hProcess9"/>
    <dgm:cxn modelId="{23F1D1AE-DB8B-46EC-86E1-90E33B8BA5EA}" type="presParOf" srcId="{A296577B-D489-4EB6-B809-2BB5DA9EA2EA}" destId="{26AA793A-2000-4621-B55B-285C3DDEB41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5B8940-46FB-4E56-BE12-1E180FE78DBE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</dgm:pt>
    <dgm:pt modelId="{DF29A678-BC86-41C5-89F0-229D202C57CE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Gather GitHub users</a:t>
          </a:r>
          <a:endParaRPr lang="en-DE" sz="2800" dirty="0">
            <a:solidFill>
              <a:schemeClr val="tx1"/>
            </a:solidFill>
          </a:endParaRPr>
        </a:p>
      </dgm:t>
    </dgm:pt>
    <dgm:pt modelId="{79D043C3-0D3F-489C-B1FA-FABBAF950096}" type="parTrans" cxnId="{6827A78F-E75D-4BB8-90D5-1669955761DB}">
      <dgm:prSet/>
      <dgm:spPr/>
      <dgm:t>
        <a:bodyPr/>
        <a:lstStyle/>
        <a:p>
          <a:endParaRPr lang="en-DE"/>
        </a:p>
      </dgm:t>
    </dgm:pt>
    <dgm:pt modelId="{BBDFE0A6-46CD-4B10-AA88-30E440253732}" type="sibTrans" cxnId="{6827A78F-E75D-4BB8-90D5-1669955761DB}">
      <dgm:prSet/>
      <dgm:spPr/>
      <dgm:t>
        <a:bodyPr/>
        <a:lstStyle/>
        <a:p>
          <a:endParaRPr lang="en-DE"/>
        </a:p>
      </dgm:t>
    </dgm:pt>
    <dgm:pt modelId="{87F5D737-5DF5-49BE-BE71-5ED18C1BB59E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Merge users</a:t>
          </a:r>
          <a:endParaRPr lang="en-DE" sz="2800" dirty="0">
            <a:solidFill>
              <a:schemeClr val="tx1"/>
            </a:solidFill>
          </a:endParaRPr>
        </a:p>
      </dgm:t>
    </dgm:pt>
    <dgm:pt modelId="{3C1CA3CE-7D1D-45E0-94C1-841E5A787A05}" type="parTrans" cxnId="{52AFF0FF-70AC-4ADA-A887-1FC7FAF4634E}">
      <dgm:prSet/>
      <dgm:spPr/>
      <dgm:t>
        <a:bodyPr/>
        <a:lstStyle/>
        <a:p>
          <a:endParaRPr lang="en-DE"/>
        </a:p>
      </dgm:t>
    </dgm:pt>
    <dgm:pt modelId="{8ED58C93-86EF-4DC1-899B-9D008E5E1AD4}" type="sibTrans" cxnId="{52AFF0FF-70AC-4ADA-A887-1FC7FAF4634E}">
      <dgm:prSet/>
      <dgm:spPr/>
      <dgm:t>
        <a:bodyPr/>
        <a:lstStyle/>
        <a:p>
          <a:endParaRPr lang="en-DE"/>
        </a:p>
      </dgm:t>
    </dgm:pt>
    <dgm:pt modelId="{7D695559-EB64-4F6B-9AD7-156AC859DBD7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Enrich users with GitHub data</a:t>
          </a:r>
          <a:endParaRPr lang="en-DE" sz="2400" dirty="0">
            <a:solidFill>
              <a:schemeClr val="tx1"/>
            </a:solidFill>
          </a:endParaRPr>
        </a:p>
      </dgm:t>
    </dgm:pt>
    <dgm:pt modelId="{822EAC15-B8DC-4C5F-AFC5-AB731758ADCC}" type="parTrans" cxnId="{6062DB2E-AB26-4269-90C3-D77E0742367C}">
      <dgm:prSet/>
      <dgm:spPr/>
      <dgm:t>
        <a:bodyPr/>
        <a:lstStyle/>
        <a:p>
          <a:endParaRPr lang="en-DE"/>
        </a:p>
      </dgm:t>
    </dgm:pt>
    <dgm:pt modelId="{B548BB87-9017-4484-9AC8-D9A141871C88}" type="sibTrans" cxnId="{6062DB2E-AB26-4269-90C3-D77E0742367C}">
      <dgm:prSet/>
      <dgm:spPr/>
      <dgm:t>
        <a:bodyPr/>
        <a:lstStyle/>
        <a:p>
          <a:endParaRPr lang="en-DE"/>
        </a:p>
      </dgm:t>
    </dgm:pt>
    <dgm:pt modelId="{20E322AC-E67F-4DCB-B89E-55B679FFB108}">
      <dgm:prSet phldrT="[Text]" custT="1"/>
      <dgm:spPr/>
      <dgm:t>
        <a:bodyPr/>
        <a:lstStyle/>
        <a:p>
          <a:r>
            <a:rPr lang="en-GB" sz="2700" dirty="0">
              <a:solidFill>
                <a:schemeClr val="tx1"/>
              </a:solidFill>
            </a:rPr>
            <a:t>Filter irrelevant users</a:t>
          </a:r>
          <a:endParaRPr lang="en-DE" sz="2700" dirty="0">
            <a:solidFill>
              <a:schemeClr val="tx1"/>
            </a:solidFill>
          </a:endParaRPr>
        </a:p>
      </dgm:t>
    </dgm:pt>
    <dgm:pt modelId="{78A3DEE8-E9BD-4880-B98E-123B64F3EBDD}" type="parTrans" cxnId="{91D1E870-5F4C-4E31-9BD7-397CCDB0405A}">
      <dgm:prSet/>
      <dgm:spPr/>
      <dgm:t>
        <a:bodyPr/>
        <a:lstStyle/>
        <a:p>
          <a:endParaRPr lang="en-DE"/>
        </a:p>
      </dgm:t>
    </dgm:pt>
    <dgm:pt modelId="{878F679D-C513-45B6-B397-B69BD381D403}" type="sibTrans" cxnId="{91D1E870-5F4C-4E31-9BD7-397CCDB0405A}">
      <dgm:prSet/>
      <dgm:spPr/>
      <dgm:t>
        <a:bodyPr/>
        <a:lstStyle/>
        <a:p>
          <a:endParaRPr lang="en-DE"/>
        </a:p>
      </dgm:t>
    </dgm:pt>
    <dgm:pt modelId="{38B3E5BA-4369-475F-9204-FC265CF53AF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Label UU employees</a:t>
          </a:r>
          <a:endParaRPr lang="en-DE" sz="2800" dirty="0">
            <a:solidFill>
              <a:schemeClr val="tx1"/>
            </a:solidFill>
          </a:endParaRPr>
        </a:p>
      </dgm:t>
    </dgm:pt>
    <dgm:pt modelId="{771D5B92-051B-44EF-B33B-B696F17FEB97}" type="parTrans" cxnId="{8769D315-D7DC-42BA-97FF-8201C791123B}">
      <dgm:prSet/>
      <dgm:spPr/>
      <dgm:t>
        <a:bodyPr/>
        <a:lstStyle/>
        <a:p>
          <a:endParaRPr lang="en-DE"/>
        </a:p>
      </dgm:t>
    </dgm:pt>
    <dgm:pt modelId="{539DE8CE-6980-4478-A78A-0E3AF8F64E4A}" type="sibTrans" cxnId="{8769D315-D7DC-42BA-97FF-8201C791123B}">
      <dgm:prSet/>
      <dgm:spPr/>
      <dgm:t>
        <a:bodyPr/>
        <a:lstStyle/>
        <a:p>
          <a:endParaRPr lang="en-DE"/>
        </a:p>
      </dgm:t>
    </dgm:pt>
    <dgm:pt modelId="{8ECAD279-1D95-4C74-8368-C9244B618811}" type="pres">
      <dgm:prSet presAssocID="{7C5B8940-46FB-4E56-BE12-1E180FE78DBE}" presName="CompostProcess" presStyleCnt="0">
        <dgm:presLayoutVars>
          <dgm:dir/>
          <dgm:resizeHandles val="exact"/>
        </dgm:presLayoutVars>
      </dgm:prSet>
      <dgm:spPr/>
    </dgm:pt>
    <dgm:pt modelId="{CA856DB6-E926-4D5A-9DA6-9EA639C73C26}" type="pres">
      <dgm:prSet presAssocID="{7C5B8940-46FB-4E56-BE12-1E180FE78DBE}" presName="arrow" presStyleLbl="bgShp" presStyleIdx="0" presStyleCnt="1" custScaleX="117647" custLinFactNeighborX="15120" custLinFactNeighborY="5403"/>
      <dgm:spPr/>
    </dgm:pt>
    <dgm:pt modelId="{A296577B-D489-4EB6-B809-2BB5DA9EA2EA}" type="pres">
      <dgm:prSet presAssocID="{7C5B8940-46FB-4E56-BE12-1E180FE78DBE}" presName="linearProcess" presStyleCnt="0"/>
      <dgm:spPr/>
    </dgm:pt>
    <dgm:pt modelId="{0BF91858-DA60-4DA6-88C7-F26DC4E18EC1}" type="pres">
      <dgm:prSet presAssocID="{DF29A678-BC86-41C5-89F0-229D202C57CE}" presName="textNode" presStyleLbl="node1" presStyleIdx="0" presStyleCnt="5">
        <dgm:presLayoutVars>
          <dgm:bulletEnabled val="1"/>
        </dgm:presLayoutVars>
      </dgm:prSet>
      <dgm:spPr/>
    </dgm:pt>
    <dgm:pt modelId="{6A5EFC51-E137-4A47-8AF3-D0110F1481D5}" type="pres">
      <dgm:prSet presAssocID="{BBDFE0A6-46CD-4B10-AA88-30E440253732}" presName="sibTrans" presStyleCnt="0"/>
      <dgm:spPr/>
    </dgm:pt>
    <dgm:pt modelId="{2F40F289-0768-4723-831E-7D1CF218B07E}" type="pres">
      <dgm:prSet presAssocID="{87F5D737-5DF5-49BE-BE71-5ED18C1BB59E}" presName="textNode" presStyleLbl="node1" presStyleIdx="1" presStyleCnt="5">
        <dgm:presLayoutVars>
          <dgm:bulletEnabled val="1"/>
        </dgm:presLayoutVars>
      </dgm:prSet>
      <dgm:spPr/>
    </dgm:pt>
    <dgm:pt modelId="{4F1FE995-0D57-4D8B-BDDA-7B936D1AC715}" type="pres">
      <dgm:prSet presAssocID="{8ED58C93-86EF-4DC1-899B-9D008E5E1AD4}" presName="sibTrans" presStyleCnt="0"/>
      <dgm:spPr/>
    </dgm:pt>
    <dgm:pt modelId="{5EE28460-FB5C-461A-921C-A06EB191C37E}" type="pres">
      <dgm:prSet presAssocID="{7D695559-EB64-4F6B-9AD7-156AC859DBD7}" presName="textNode" presStyleLbl="node1" presStyleIdx="2" presStyleCnt="5">
        <dgm:presLayoutVars>
          <dgm:bulletEnabled val="1"/>
        </dgm:presLayoutVars>
      </dgm:prSet>
      <dgm:spPr/>
    </dgm:pt>
    <dgm:pt modelId="{AA3CC44E-A5D9-4D0F-A767-0D4C884768E8}" type="pres">
      <dgm:prSet presAssocID="{B548BB87-9017-4484-9AC8-D9A141871C88}" presName="sibTrans" presStyleCnt="0"/>
      <dgm:spPr/>
    </dgm:pt>
    <dgm:pt modelId="{26AA793A-2000-4621-B55B-285C3DDEB415}" type="pres">
      <dgm:prSet presAssocID="{20E322AC-E67F-4DCB-B89E-55B679FFB108}" presName="textNode" presStyleLbl="node1" presStyleIdx="3" presStyleCnt="5" custScaleX="111052">
        <dgm:presLayoutVars>
          <dgm:bulletEnabled val="1"/>
        </dgm:presLayoutVars>
      </dgm:prSet>
      <dgm:spPr/>
    </dgm:pt>
    <dgm:pt modelId="{9A0C4831-DB0C-46D4-8559-0B31003878D4}" type="pres">
      <dgm:prSet presAssocID="{878F679D-C513-45B6-B397-B69BD381D403}" presName="sibTrans" presStyleCnt="0"/>
      <dgm:spPr/>
    </dgm:pt>
    <dgm:pt modelId="{5C373B0D-370B-4D22-ADE3-638C437B1751}" type="pres">
      <dgm:prSet presAssocID="{38B3E5BA-4369-475F-9204-FC265CF53AF4}" presName="textNode" presStyleLbl="node1" presStyleIdx="4" presStyleCnt="5" custScaleX="111052">
        <dgm:presLayoutVars>
          <dgm:bulletEnabled val="1"/>
        </dgm:presLayoutVars>
      </dgm:prSet>
      <dgm:spPr/>
    </dgm:pt>
  </dgm:ptLst>
  <dgm:cxnLst>
    <dgm:cxn modelId="{8769D315-D7DC-42BA-97FF-8201C791123B}" srcId="{7C5B8940-46FB-4E56-BE12-1E180FE78DBE}" destId="{38B3E5BA-4369-475F-9204-FC265CF53AF4}" srcOrd="4" destOrd="0" parTransId="{771D5B92-051B-44EF-B33B-B696F17FEB97}" sibTransId="{539DE8CE-6980-4478-A78A-0E3AF8F64E4A}"/>
    <dgm:cxn modelId="{A36EAF1F-771B-4499-B9BB-02B4E91168B0}" type="presOf" srcId="{38B3E5BA-4369-475F-9204-FC265CF53AF4}" destId="{5C373B0D-370B-4D22-ADE3-638C437B1751}" srcOrd="0" destOrd="0" presId="urn:microsoft.com/office/officeart/2005/8/layout/hProcess9"/>
    <dgm:cxn modelId="{6062DB2E-AB26-4269-90C3-D77E0742367C}" srcId="{7C5B8940-46FB-4E56-BE12-1E180FE78DBE}" destId="{7D695559-EB64-4F6B-9AD7-156AC859DBD7}" srcOrd="2" destOrd="0" parTransId="{822EAC15-B8DC-4C5F-AFC5-AB731758ADCC}" sibTransId="{B548BB87-9017-4484-9AC8-D9A141871C88}"/>
    <dgm:cxn modelId="{4EA9F138-A7D4-4D67-AC9A-60D1361A7832}" type="presOf" srcId="{87F5D737-5DF5-49BE-BE71-5ED18C1BB59E}" destId="{2F40F289-0768-4723-831E-7D1CF218B07E}" srcOrd="0" destOrd="0" presId="urn:microsoft.com/office/officeart/2005/8/layout/hProcess9"/>
    <dgm:cxn modelId="{33F3D365-DC30-477B-971E-DAE7FABF92FB}" type="presOf" srcId="{7D695559-EB64-4F6B-9AD7-156AC859DBD7}" destId="{5EE28460-FB5C-461A-921C-A06EB191C37E}" srcOrd="0" destOrd="0" presId="urn:microsoft.com/office/officeart/2005/8/layout/hProcess9"/>
    <dgm:cxn modelId="{91D1E870-5F4C-4E31-9BD7-397CCDB0405A}" srcId="{7C5B8940-46FB-4E56-BE12-1E180FE78DBE}" destId="{20E322AC-E67F-4DCB-B89E-55B679FFB108}" srcOrd="3" destOrd="0" parTransId="{78A3DEE8-E9BD-4880-B98E-123B64F3EBDD}" sibTransId="{878F679D-C513-45B6-B397-B69BD381D403}"/>
    <dgm:cxn modelId="{A09CA75A-BE79-4916-9D00-4B8A08FE2B1D}" type="presOf" srcId="{DF29A678-BC86-41C5-89F0-229D202C57CE}" destId="{0BF91858-DA60-4DA6-88C7-F26DC4E18EC1}" srcOrd="0" destOrd="0" presId="urn:microsoft.com/office/officeart/2005/8/layout/hProcess9"/>
    <dgm:cxn modelId="{44333A84-1266-44E6-BE14-5E12F8BA78E6}" type="presOf" srcId="{7C5B8940-46FB-4E56-BE12-1E180FE78DBE}" destId="{8ECAD279-1D95-4C74-8368-C9244B618811}" srcOrd="0" destOrd="0" presId="urn:microsoft.com/office/officeart/2005/8/layout/hProcess9"/>
    <dgm:cxn modelId="{6827A78F-E75D-4BB8-90D5-1669955761DB}" srcId="{7C5B8940-46FB-4E56-BE12-1E180FE78DBE}" destId="{DF29A678-BC86-41C5-89F0-229D202C57CE}" srcOrd="0" destOrd="0" parTransId="{79D043C3-0D3F-489C-B1FA-FABBAF950096}" sibTransId="{BBDFE0A6-46CD-4B10-AA88-30E440253732}"/>
    <dgm:cxn modelId="{43FAE0C5-CB97-4C21-AF69-31786D73079E}" type="presOf" srcId="{20E322AC-E67F-4DCB-B89E-55B679FFB108}" destId="{26AA793A-2000-4621-B55B-285C3DDEB415}" srcOrd="0" destOrd="0" presId="urn:microsoft.com/office/officeart/2005/8/layout/hProcess9"/>
    <dgm:cxn modelId="{52AFF0FF-70AC-4ADA-A887-1FC7FAF4634E}" srcId="{7C5B8940-46FB-4E56-BE12-1E180FE78DBE}" destId="{87F5D737-5DF5-49BE-BE71-5ED18C1BB59E}" srcOrd="1" destOrd="0" parTransId="{3C1CA3CE-7D1D-45E0-94C1-841E5A787A05}" sibTransId="{8ED58C93-86EF-4DC1-899B-9D008E5E1AD4}"/>
    <dgm:cxn modelId="{0D16D3E5-FAEC-4BFD-88D2-41CE56FFA535}" type="presParOf" srcId="{8ECAD279-1D95-4C74-8368-C9244B618811}" destId="{CA856DB6-E926-4D5A-9DA6-9EA639C73C26}" srcOrd="0" destOrd="0" presId="urn:microsoft.com/office/officeart/2005/8/layout/hProcess9"/>
    <dgm:cxn modelId="{FA0243CE-95A7-401F-BEAD-3406CD5195A9}" type="presParOf" srcId="{8ECAD279-1D95-4C74-8368-C9244B618811}" destId="{A296577B-D489-4EB6-B809-2BB5DA9EA2EA}" srcOrd="1" destOrd="0" presId="urn:microsoft.com/office/officeart/2005/8/layout/hProcess9"/>
    <dgm:cxn modelId="{C7CD9E15-A283-463D-BDB4-1440FE6711E9}" type="presParOf" srcId="{A296577B-D489-4EB6-B809-2BB5DA9EA2EA}" destId="{0BF91858-DA60-4DA6-88C7-F26DC4E18EC1}" srcOrd="0" destOrd="0" presId="urn:microsoft.com/office/officeart/2005/8/layout/hProcess9"/>
    <dgm:cxn modelId="{3CE3A65A-09CC-4A3F-A8BA-EF92183C4650}" type="presParOf" srcId="{A296577B-D489-4EB6-B809-2BB5DA9EA2EA}" destId="{6A5EFC51-E137-4A47-8AF3-D0110F1481D5}" srcOrd="1" destOrd="0" presId="urn:microsoft.com/office/officeart/2005/8/layout/hProcess9"/>
    <dgm:cxn modelId="{933E3B2F-C518-4494-B052-831D5EDB3A57}" type="presParOf" srcId="{A296577B-D489-4EB6-B809-2BB5DA9EA2EA}" destId="{2F40F289-0768-4723-831E-7D1CF218B07E}" srcOrd="2" destOrd="0" presId="urn:microsoft.com/office/officeart/2005/8/layout/hProcess9"/>
    <dgm:cxn modelId="{919467C7-BA4E-40A2-894F-D2E3064C3B4F}" type="presParOf" srcId="{A296577B-D489-4EB6-B809-2BB5DA9EA2EA}" destId="{4F1FE995-0D57-4D8B-BDDA-7B936D1AC715}" srcOrd="3" destOrd="0" presId="urn:microsoft.com/office/officeart/2005/8/layout/hProcess9"/>
    <dgm:cxn modelId="{E82165E6-ADF6-4B26-B97D-C0FF69EE2341}" type="presParOf" srcId="{A296577B-D489-4EB6-B809-2BB5DA9EA2EA}" destId="{5EE28460-FB5C-461A-921C-A06EB191C37E}" srcOrd="4" destOrd="0" presId="urn:microsoft.com/office/officeart/2005/8/layout/hProcess9"/>
    <dgm:cxn modelId="{D37546A9-5DAF-4FC2-9770-4BA650712797}" type="presParOf" srcId="{A296577B-D489-4EB6-B809-2BB5DA9EA2EA}" destId="{AA3CC44E-A5D9-4D0F-A767-0D4C884768E8}" srcOrd="5" destOrd="0" presId="urn:microsoft.com/office/officeart/2005/8/layout/hProcess9"/>
    <dgm:cxn modelId="{23F1D1AE-DB8B-46EC-86E1-90E33B8BA5EA}" type="presParOf" srcId="{A296577B-D489-4EB6-B809-2BB5DA9EA2EA}" destId="{26AA793A-2000-4621-B55B-285C3DDEB415}" srcOrd="6" destOrd="0" presId="urn:microsoft.com/office/officeart/2005/8/layout/hProcess9"/>
    <dgm:cxn modelId="{2313F95B-83DD-4165-905C-941FCFE77D23}" type="presParOf" srcId="{A296577B-D489-4EB6-B809-2BB5DA9EA2EA}" destId="{9A0C4831-DB0C-46D4-8559-0B31003878D4}" srcOrd="7" destOrd="0" presId="urn:microsoft.com/office/officeart/2005/8/layout/hProcess9"/>
    <dgm:cxn modelId="{3369C729-E30F-498F-87CB-A13BDCE32F7F}" type="presParOf" srcId="{A296577B-D489-4EB6-B809-2BB5DA9EA2EA}" destId="{5C373B0D-370B-4D22-ADE3-638C437B175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B8940-46FB-4E56-BE12-1E180FE78DBE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</dgm:pt>
    <dgm:pt modelId="{DF29A678-BC86-41C5-89F0-229D202C57CE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Retrieve repositories of filtered users</a:t>
          </a:r>
          <a:endParaRPr lang="en-DE" sz="2800" dirty="0">
            <a:solidFill>
              <a:schemeClr val="tx1"/>
            </a:solidFill>
          </a:endParaRPr>
        </a:p>
      </dgm:t>
    </dgm:pt>
    <dgm:pt modelId="{79D043C3-0D3F-489C-B1FA-FABBAF950096}" type="parTrans" cxnId="{6827A78F-E75D-4BB8-90D5-1669955761DB}">
      <dgm:prSet/>
      <dgm:spPr/>
      <dgm:t>
        <a:bodyPr/>
        <a:lstStyle/>
        <a:p>
          <a:endParaRPr lang="en-DE"/>
        </a:p>
      </dgm:t>
    </dgm:pt>
    <dgm:pt modelId="{BBDFE0A6-46CD-4B10-AA88-30E440253732}" type="sibTrans" cxnId="{6827A78F-E75D-4BB8-90D5-1669955761DB}">
      <dgm:prSet/>
      <dgm:spPr/>
      <dgm:t>
        <a:bodyPr/>
        <a:lstStyle/>
        <a:p>
          <a:endParaRPr lang="en-DE"/>
        </a:p>
      </dgm:t>
    </dgm:pt>
    <dgm:pt modelId="{7D695559-EB64-4F6B-9AD7-156AC859DBD7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Filter repositories automatically</a:t>
          </a:r>
          <a:endParaRPr lang="en-DE" sz="2800" dirty="0">
            <a:solidFill>
              <a:schemeClr val="tx1"/>
            </a:solidFill>
          </a:endParaRPr>
        </a:p>
      </dgm:t>
    </dgm:pt>
    <dgm:pt modelId="{822EAC15-B8DC-4C5F-AFC5-AB731758ADCC}" type="parTrans" cxnId="{6062DB2E-AB26-4269-90C3-D77E0742367C}">
      <dgm:prSet/>
      <dgm:spPr/>
      <dgm:t>
        <a:bodyPr/>
        <a:lstStyle/>
        <a:p>
          <a:endParaRPr lang="en-DE"/>
        </a:p>
      </dgm:t>
    </dgm:pt>
    <dgm:pt modelId="{B548BB87-9017-4484-9AC8-D9A141871C88}" type="sibTrans" cxnId="{6062DB2E-AB26-4269-90C3-D77E0742367C}">
      <dgm:prSet/>
      <dgm:spPr/>
      <dgm:t>
        <a:bodyPr/>
        <a:lstStyle/>
        <a:p>
          <a:endParaRPr lang="en-DE"/>
        </a:p>
      </dgm:t>
    </dgm:pt>
    <dgm:pt modelId="{20E322AC-E67F-4DCB-B89E-55B679FFB108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Label repositories manually</a:t>
          </a:r>
          <a:endParaRPr lang="en-DE" sz="2800" dirty="0">
            <a:solidFill>
              <a:schemeClr val="tx1"/>
            </a:solidFill>
          </a:endParaRPr>
        </a:p>
      </dgm:t>
    </dgm:pt>
    <dgm:pt modelId="{78A3DEE8-E9BD-4880-B98E-123B64F3EBDD}" type="parTrans" cxnId="{91D1E870-5F4C-4E31-9BD7-397CCDB0405A}">
      <dgm:prSet/>
      <dgm:spPr/>
      <dgm:t>
        <a:bodyPr/>
        <a:lstStyle/>
        <a:p>
          <a:endParaRPr lang="en-DE"/>
        </a:p>
      </dgm:t>
    </dgm:pt>
    <dgm:pt modelId="{878F679D-C513-45B6-B397-B69BD381D403}" type="sibTrans" cxnId="{91D1E870-5F4C-4E31-9BD7-397CCDB0405A}">
      <dgm:prSet/>
      <dgm:spPr/>
      <dgm:t>
        <a:bodyPr/>
        <a:lstStyle/>
        <a:p>
          <a:endParaRPr lang="en-DE"/>
        </a:p>
      </dgm:t>
    </dgm:pt>
    <dgm:pt modelId="{8ECAD279-1D95-4C74-8368-C9244B618811}" type="pres">
      <dgm:prSet presAssocID="{7C5B8940-46FB-4E56-BE12-1E180FE78DBE}" presName="CompostProcess" presStyleCnt="0">
        <dgm:presLayoutVars>
          <dgm:dir/>
          <dgm:resizeHandles val="exact"/>
        </dgm:presLayoutVars>
      </dgm:prSet>
      <dgm:spPr/>
    </dgm:pt>
    <dgm:pt modelId="{CA856DB6-E926-4D5A-9DA6-9EA639C73C26}" type="pres">
      <dgm:prSet presAssocID="{7C5B8940-46FB-4E56-BE12-1E180FE78DBE}" presName="arrow" presStyleLbl="bgShp" presStyleIdx="0" presStyleCnt="1" custScaleX="117647" custLinFactNeighborX="15120" custLinFactNeighborY="5403"/>
      <dgm:spPr/>
    </dgm:pt>
    <dgm:pt modelId="{A296577B-D489-4EB6-B809-2BB5DA9EA2EA}" type="pres">
      <dgm:prSet presAssocID="{7C5B8940-46FB-4E56-BE12-1E180FE78DBE}" presName="linearProcess" presStyleCnt="0"/>
      <dgm:spPr/>
    </dgm:pt>
    <dgm:pt modelId="{0BF91858-DA60-4DA6-88C7-F26DC4E18EC1}" type="pres">
      <dgm:prSet presAssocID="{DF29A678-BC86-41C5-89F0-229D202C57CE}" presName="textNode" presStyleLbl="node1" presStyleIdx="0" presStyleCnt="3">
        <dgm:presLayoutVars>
          <dgm:bulletEnabled val="1"/>
        </dgm:presLayoutVars>
      </dgm:prSet>
      <dgm:spPr/>
    </dgm:pt>
    <dgm:pt modelId="{6A5EFC51-E137-4A47-8AF3-D0110F1481D5}" type="pres">
      <dgm:prSet presAssocID="{BBDFE0A6-46CD-4B10-AA88-30E440253732}" presName="sibTrans" presStyleCnt="0"/>
      <dgm:spPr/>
    </dgm:pt>
    <dgm:pt modelId="{5EE28460-FB5C-461A-921C-A06EB191C37E}" type="pres">
      <dgm:prSet presAssocID="{7D695559-EB64-4F6B-9AD7-156AC859DBD7}" presName="textNode" presStyleLbl="node1" presStyleIdx="1" presStyleCnt="3">
        <dgm:presLayoutVars>
          <dgm:bulletEnabled val="1"/>
        </dgm:presLayoutVars>
      </dgm:prSet>
      <dgm:spPr/>
    </dgm:pt>
    <dgm:pt modelId="{AA3CC44E-A5D9-4D0F-A767-0D4C884768E8}" type="pres">
      <dgm:prSet presAssocID="{B548BB87-9017-4484-9AC8-D9A141871C88}" presName="sibTrans" presStyleCnt="0"/>
      <dgm:spPr/>
    </dgm:pt>
    <dgm:pt modelId="{26AA793A-2000-4621-B55B-285C3DDEB415}" type="pres">
      <dgm:prSet presAssocID="{20E322AC-E67F-4DCB-B89E-55B679FFB108}" presName="textNode" presStyleLbl="node1" presStyleIdx="2" presStyleCnt="3" custScaleX="111052">
        <dgm:presLayoutVars>
          <dgm:bulletEnabled val="1"/>
        </dgm:presLayoutVars>
      </dgm:prSet>
      <dgm:spPr/>
    </dgm:pt>
  </dgm:ptLst>
  <dgm:cxnLst>
    <dgm:cxn modelId="{6062DB2E-AB26-4269-90C3-D77E0742367C}" srcId="{7C5B8940-46FB-4E56-BE12-1E180FE78DBE}" destId="{7D695559-EB64-4F6B-9AD7-156AC859DBD7}" srcOrd="1" destOrd="0" parTransId="{822EAC15-B8DC-4C5F-AFC5-AB731758ADCC}" sibTransId="{B548BB87-9017-4484-9AC8-D9A141871C88}"/>
    <dgm:cxn modelId="{33F3D365-DC30-477B-971E-DAE7FABF92FB}" type="presOf" srcId="{7D695559-EB64-4F6B-9AD7-156AC859DBD7}" destId="{5EE28460-FB5C-461A-921C-A06EB191C37E}" srcOrd="0" destOrd="0" presId="urn:microsoft.com/office/officeart/2005/8/layout/hProcess9"/>
    <dgm:cxn modelId="{91D1E870-5F4C-4E31-9BD7-397CCDB0405A}" srcId="{7C5B8940-46FB-4E56-BE12-1E180FE78DBE}" destId="{20E322AC-E67F-4DCB-B89E-55B679FFB108}" srcOrd="2" destOrd="0" parTransId="{78A3DEE8-E9BD-4880-B98E-123B64F3EBDD}" sibTransId="{878F679D-C513-45B6-B397-B69BD381D403}"/>
    <dgm:cxn modelId="{A09CA75A-BE79-4916-9D00-4B8A08FE2B1D}" type="presOf" srcId="{DF29A678-BC86-41C5-89F0-229D202C57CE}" destId="{0BF91858-DA60-4DA6-88C7-F26DC4E18EC1}" srcOrd="0" destOrd="0" presId="urn:microsoft.com/office/officeart/2005/8/layout/hProcess9"/>
    <dgm:cxn modelId="{44333A84-1266-44E6-BE14-5E12F8BA78E6}" type="presOf" srcId="{7C5B8940-46FB-4E56-BE12-1E180FE78DBE}" destId="{8ECAD279-1D95-4C74-8368-C9244B618811}" srcOrd="0" destOrd="0" presId="urn:microsoft.com/office/officeart/2005/8/layout/hProcess9"/>
    <dgm:cxn modelId="{6827A78F-E75D-4BB8-90D5-1669955761DB}" srcId="{7C5B8940-46FB-4E56-BE12-1E180FE78DBE}" destId="{DF29A678-BC86-41C5-89F0-229D202C57CE}" srcOrd="0" destOrd="0" parTransId="{79D043C3-0D3F-489C-B1FA-FABBAF950096}" sibTransId="{BBDFE0A6-46CD-4B10-AA88-30E440253732}"/>
    <dgm:cxn modelId="{43FAE0C5-CB97-4C21-AF69-31786D73079E}" type="presOf" srcId="{20E322AC-E67F-4DCB-B89E-55B679FFB108}" destId="{26AA793A-2000-4621-B55B-285C3DDEB415}" srcOrd="0" destOrd="0" presId="urn:microsoft.com/office/officeart/2005/8/layout/hProcess9"/>
    <dgm:cxn modelId="{0D16D3E5-FAEC-4BFD-88D2-41CE56FFA535}" type="presParOf" srcId="{8ECAD279-1D95-4C74-8368-C9244B618811}" destId="{CA856DB6-E926-4D5A-9DA6-9EA639C73C26}" srcOrd="0" destOrd="0" presId="urn:microsoft.com/office/officeart/2005/8/layout/hProcess9"/>
    <dgm:cxn modelId="{FA0243CE-95A7-401F-BEAD-3406CD5195A9}" type="presParOf" srcId="{8ECAD279-1D95-4C74-8368-C9244B618811}" destId="{A296577B-D489-4EB6-B809-2BB5DA9EA2EA}" srcOrd="1" destOrd="0" presId="urn:microsoft.com/office/officeart/2005/8/layout/hProcess9"/>
    <dgm:cxn modelId="{C7CD9E15-A283-463D-BDB4-1440FE6711E9}" type="presParOf" srcId="{A296577B-D489-4EB6-B809-2BB5DA9EA2EA}" destId="{0BF91858-DA60-4DA6-88C7-F26DC4E18EC1}" srcOrd="0" destOrd="0" presId="urn:microsoft.com/office/officeart/2005/8/layout/hProcess9"/>
    <dgm:cxn modelId="{3CE3A65A-09CC-4A3F-A8BA-EF92183C4650}" type="presParOf" srcId="{A296577B-D489-4EB6-B809-2BB5DA9EA2EA}" destId="{6A5EFC51-E137-4A47-8AF3-D0110F1481D5}" srcOrd="1" destOrd="0" presId="urn:microsoft.com/office/officeart/2005/8/layout/hProcess9"/>
    <dgm:cxn modelId="{E82165E6-ADF6-4B26-B97D-C0FF69EE2341}" type="presParOf" srcId="{A296577B-D489-4EB6-B809-2BB5DA9EA2EA}" destId="{5EE28460-FB5C-461A-921C-A06EB191C37E}" srcOrd="2" destOrd="0" presId="urn:microsoft.com/office/officeart/2005/8/layout/hProcess9"/>
    <dgm:cxn modelId="{D37546A9-5DAF-4FC2-9770-4BA650712797}" type="presParOf" srcId="{A296577B-D489-4EB6-B809-2BB5DA9EA2EA}" destId="{AA3CC44E-A5D9-4D0F-A767-0D4C884768E8}" srcOrd="3" destOrd="0" presId="urn:microsoft.com/office/officeart/2005/8/layout/hProcess9"/>
    <dgm:cxn modelId="{23F1D1AE-DB8B-46EC-86E1-90E33B8BA5EA}" type="presParOf" srcId="{A296577B-D489-4EB6-B809-2BB5DA9EA2EA}" destId="{26AA793A-2000-4621-B55B-285C3DDEB41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990BE-CC19-446C-8F46-E18D7750BDFA}">
      <dsp:nvSpPr>
        <dsp:cNvPr id="0" name=""/>
        <dsp:cNvSpPr/>
      </dsp:nvSpPr>
      <dsp:spPr>
        <a:xfrm>
          <a:off x="246526" y="0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users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73287" y="26761"/>
        <a:ext cx="1591139" cy="860179"/>
      </dsp:txXfrm>
    </dsp:sp>
    <dsp:sp modelId="{EC3BC28F-7261-4782-9C8F-944E7E230265}">
      <dsp:nvSpPr>
        <dsp:cNvPr id="0" name=""/>
        <dsp:cNvSpPr/>
      </dsp:nvSpPr>
      <dsp:spPr>
        <a:xfrm rot="5400000">
          <a:off x="897538" y="936543"/>
          <a:ext cx="342637" cy="411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945508" y="970807"/>
        <a:ext cx="246699" cy="239846"/>
      </dsp:txXfrm>
    </dsp:sp>
    <dsp:sp modelId="{9E607F59-EAE0-497B-B24B-F7CEC01B399A}">
      <dsp:nvSpPr>
        <dsp:cNvPr id="0" name=""/>
        <dsp:cNvSpPr/>
      </dsp:nvSpPr>
      <dsp:spPr>
        <a:xfrm>
          <a:off x="246526" y="1370551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repositories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73287" y="1397312"/>
        <a:ext cx="1591139" cy="860179"/>
      </dsp:txXfrm>
    </dsp:sp>
    <dsp:sp modelId="{0F18BF4B-652C-4CD0-AB55-40D807B03984}">
      <dsp:nvSpPr>
        <dsp:cNvPr id="0" name=""/>
        <dsp:cNvSpPr/>
      </dsp:nvSpPr>
      <dsp:spPr>
        <a:xfrm rot="5400000">
          <a:off x="897538" y="2307095"/>
          <a:ext cx="342637" cy="411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945508" y="2341359"/>
        <a:ext cx="246699" cy="239846"/>
      </dsp:txXfrm>
    </dsp:sp>
    <dsp:sp modelId="{160A18B7-8271-43B6-A8D5-BC3ADE4AC470}">
      <dsp:nvSpPr>
        <dsp:cNvPr id="0" name=""/>
        <dsp:cNvSpPr/>
      </dsp:nvSpPr>
      <dsp:spPr>
        <a:xfrm>
          <a:off x="246526" y="2741103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variables</a:t>
          </a:r>
        </a:p>
      </dsp:txBody>
      <dsp:txXfrm>
        <a:off x="273287" y="2767864"/>
        <a:ext cx="1591139" cy="8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144B-2EF5-4DE1-BFBF-A349A1FC9F22}">
      <dsp:nvSpPr>
        <dsp:cNvPr id="0" name=""/>
        <dsp:cNvSpPr/>
      </dsp:nvSpPr>
      <dsp:spPr>
        <a:xfrm>
          <a:off x="0" y="48969"/>
          <a:ext cx="7886700" cy="1352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/>
              </a:solidFill>
            </a:rPr>
            <a:t>Most popular coding platform with many features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66025" y="114994"/>
        <a:ext cx="7754650" cy="1220470"/>
      </dsp:txXfrm>
    </dsp:sp>
    <dsp:sp modelId="{FD29379B-9D99-49A6-BE63-6117D84F45C7}">
      <dsp:nvSpPr>
        <dsp:cNvPr id="0" name=""/>
        <dsp:cNvSpPr/>
      </dsp:nvSpPr>
      <dsp:spPr>
        <a:xfrm>
          <a:off x="0" y="1499409"/>
          <a:ext cx="7886700" cy="1352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/>
              </a:solidFill>
            </a:rPr>
            <a:t>Provides REST API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66025" y="1565434"/>
        <a:ext cx="7754650" cy="1220470"/>
      </dsp:txXfrm>
    </dsp:sp>
    <dsp:sp modelId="{167E9721-EB88-427A-AC5B-0008E2E9EAAB}">
      <dsp:nvSpPr>
        <dsp:cNvPr id="0" name=""/>
        <dsp:cNvSpPr/>
      </dsp:nvSpPr>
      <dsp:spPr>
        <a:xfrm>
          <a:off x="0" y="2949848"/>
          <a:ext cx="7886700" cy="1352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Lots of GitHub analyses already performed</a:t>
          </a:r>
        </a:p>
      </dsp:txBody>
      <dsp:txXfrm>
        <a:off x="66025" y="3015873"/>
        <a:ext cx="77546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56DB6-E926-4D5A-9DA6-9EA639C73C26}">
      <dsp:nvSpPr>
        <dsp:cNvPr id="0" name=""/>
        <dsp:cNvSpPr/>
      </dsp:nvSpPr>
      <dsp:spPr>
        <a:xfrm>
          <a:off x="2" y="0"/>
          <a:ext cx="8448671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1858-DA60-4DA6-88C7-F26DC4E18EC1}">
      <dsp:nvSpPr>
        <dsp:cNvPr id="0" name=""/>
        <dsp:cNvSpPr/>
      </dsp:nvSpPr>
      <dsp:spPr>
        <a:xfrm>
          <a:off x="1916" y="1252541"/>
          <a:ext cx="1831646" cy="1846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Collect users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91330" y="1341955"/>
        <a:ext cx="1652818" cy="1667427"/>
      </dsp:txXfrm>
    </dsp:sp>
    <dsp:sp modelId="{2F40F289-0768-4723-831E-7D1CF218B07E}">
      <dsp:nvSpPr>
        <dsp:cNvPr id="0" name=""/>
        <dsp:cNvSpPr/>
      </dsp:nvSpPr>
      <dsp:spPr>
        <a:xfrm>
          <a:off x="2138837" y="1252541"/>
          <a:ext cx="1831646" cy="1846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Collect repositories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2228251" y="1341955"/>
        <a:ext cx="1652818" cy="1667427"/>
      </dsp:txXfrm>
    </dsp:sp>
    <dsp:sp modelId="{5EE28460-FB5C-461A-921C-A06EB191C37E}">
      <dsp:nvSpPr>
        <dsp:cNvPr id="0" name=""/>
        <dsp:cNvSpPr/>
      </dsp:nvSpPr>
      <dsp:spPr>
        <a:xfrm>
          <a:off x="4275758" y="1252541"/>
          <a:ext cx="1831646" cy="1846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Collect variables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4365172" y="1341955"/>
        <a:ext cx="1652818" cy="1667427"/>
      </dsp:txXfrm>
    </dsp:sp>
    <dsp:sp modelId="{26AA793A-2000-4621-B55B-285C3DDEB415}">
      <dsp:nvSpPr>
        <dsp:cNvPr id="0" name=""/>
        <dsp:cNvSpPr/>
      </dsp:nvSpPr>
      <dsp:spPr>
        <a:xfrm>
          <a:off x="6412679" y="1252541"/>
          <a:ext cx="2034080" cy="1846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Exploratory data analysis and classification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6502806" y="1342668"/>
        <a:ext cx="1853826" cy="1666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56DB6-E926-4D5A-9DA6-9EA639C73C26}">
      <dsp:nvSpPr>
        <dsp:cNvPr id="0" name=""/>
        <dsp:cNvSpPr/>
      </dsp:nvSpPr>
      <dsp:spPr>
        <a:xfrm>
          <a:off x="4" y="0"/>
          <a:ext cx="8448671" cy="4848225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1858-DA60-4DA6-88C7-F26DC4E18EC1}">
      <dsp:nvSpPr>
        <dsp:cNvPr id="0" name=""/>
        <dsp:cNvSpPr/>
      </dsp:nvSpPr>
      <dsp:spPr>
        <a:xfrm>
          <a:off x="5385" y="1454467"/>
          <a:ext cx="1433139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Gather GitHub users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75345" y="1524427"/>
        <a:ext cx="1293219" cy="1799370"/>
      </dsp:txXfrm>
    </dsp:sp>
    <dsp:sp modelId="{2F40F289-0768-4723-831E-7D1CF218B07E}">
      <dsp:nvSpPr>
        <dsp:cNvPr id="0" name=""/>
        <dsp:cNvSpPr/>
      </dsp:nvSpPr>
      <dsp:spPr>
        <a:xfrm>
          <a:off x="1677381" y="1454467"/>
          <a:ext cx="1433139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Merge users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1747341" y="1524427"/>
        <a:ext cx="1293219" cy="1799370"/>
      </dsp:txXfrm>
    </dsp:sp>
    <dsp:sp modelId="{5EE28460-FB5C-461A-921C-A06EB191C37E}">
      <dsp:nvSpPr>
        <dsp:cNvPr id="0" name=""/>
        <dsp:cNvSpPr/>
      </dsp:nvSpPr>
      <dsp:spPr>
        <a:xfrm>
          <a:off x="3349377" y="1454467"/>
          <a:ext cx="1433139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Enrich users with GitHub data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3419337" y="1524427"/>
        <a:ext cx="1293219" cy="1799370"/>
      </dsp:txXfrm>
    </dsp:sp>
    <dsp:sp modelId="{26AA793A-2000-4621-B55B-285C3DDEB415}">
      <dsp:nvSpPr>
        <dsp:cNvPr id="0" name=""/>
        <dsp:cNvSpPr/>
      </dsp:nvSpPr>
      <dsp:spPr>
        <a:xfrm>
          <a:off x="5021373" y="1454467"/>
          <a:ext cx="1591530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/>
              </a:solidFill>
            </a:rPr>
            <a:t>Filter irrelevant users</a:t>
          </a:r>
          <a:endParaRPr lang="en-DE" sz="2700" kern="1200" dirty="0">
            <a:solidFill>
              <a:schemeClr val="tx1"/>
            </a:solidFill>
          </a:endParaRPr>
        </a:p>
      </dsp:txBody>
      <dsp:txXfrm>
        <a:off x="5099065" y="1532159"/>
        <a:ext cx="1436146" cy="1783906"/>
      </dsp:txXfrm>
    </dsp:sp>
    <dsp:sp modelId="{5C373B0D-370B-4D22-ADE3-638C437B1751}">
      <dsp:nvSpPr>
        <dsp:cNvPr id="0" name=""/>
        <dsp:cNvSpPr/>
      </dsp:nvSpPr>
      <dsp:spPr>
        <a:xfrm>
          <a:off x="6851760" y="1454467"/>
          <a:ext cx="1591530" cy="193929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Label UU employees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6929452" y="1532159"/>
        <a:ext cx="1436146" cy="1783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56DB6-E926-4D5A-9DA6-9EA639C73C26}">
      <dsp:nvSpPr>
        <dsp:cNvPr id="0" name=""/>
        <dsp:cNvSpPr/>
      </dsp:nvSpPr>
      <dsp:spPr>
        <a:xfrm>
          <a:off x="4" y="0"/>
          <a:ext cx="8448671" cy="4848225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1858-DA60-4DA6-88C7-F26DC4E18EC1}">
      <dsp:nvSpPr>
        <dsp:cNvPr id="0" name=""/>
        <dsp:cNvSpPr/>
      </dsp:nvSpPr>
      <dsp:spPr>
        <a:xfrm>
          <a:off x="587" y="1454467"/>
          <a:ext cx="2452921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Retrieve repositories of filtered users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95255" y="1549135"/>
        <a:ext cx="2263585" cy="1749954"/>
      </dsp:txXfrm>
    </dsp:sp>
    <dsp:sp modelId="{5EE28460-FB5C-461A-921C-A06EB191C37E}">
      <dsp:nvSpPr>
        <dsp:cNvPr id="0" name=""/>
        <dsp:cNvSpPr/>
      </dsp:nvSpPr>
      <dsp:spPr>
        <a:xfrm>
          <a:off x="2862328" y="1454467"/>
          <a:ext cx="2452921" cy="193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Filter repositories automatically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2956996" y="1549135"/>
        <a:ext cx="2263585" cy="1749954"/>
      </dsp:txXfrm>
    </dsp:sp>
    <dsp:sp modelId="{26AA793A-2000-4621-B55B-285C3DDEB415}">
      <dsp:nvSpPr>
        <dsp:cNvPr id="0" name=""/>
        <dsp:cNvSpPr/>
      </dsp:nvSpPr>
      <dsp:spPr>
        <a:xfrm>
          <a:off x="5724070" y="1454467"/>
          <a:ext cx="2724018" cy="193929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Label repositories manually</a:t>
          </a:r>
          <a:endParaRPr lang="en-DE" sz="2800" kern="1200" dirty="0">
            <a:solidFill>
              <a:schemeClr val="tx1"/>
            </a:solidFill>
          </a:endParaRPr>
        </a:p>
      </dsp:txBody>
      <dsp:txXfrm>
        <a:off x="5818738" y="1549135"/>
        <a:ext cx="2534682" cy="1749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6AACF-32AB-47C1-A6A4-502880ACE0D7}" type="datetimeFigureOut">
              <a:rPr lang="nl-NL" smtClean="0"/>
              <a:t>11-9-2022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79C94-E3EF-43A0-94A8-9FE2B318B6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7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much is known, information is scattered across many platforms </a:t>
            </a:r>
            <a:r>
              <a:rPr lang="en-GB" dirty="0">
                <a:sym typeface="Wingdings" panose="05000000000000000000" pitchFamily="2" charset="2"/>
              </a:rPr>
              <a:t> see next slide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95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Howfairis</a:t>
            </a:r>
            <a:r>
              <a:rPr lang="en-GB" dirty="0"/>
              <a:t> variables: Repository open? License? Registry? Citation? Checklist?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85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</a:t>
            </a:r>
            <a:r>
              <a:rPr lang="en-GB" dirty="0"/>
              <a:t>. Statistics and plots in addition for each faculty</a:t>
            </a:r>
          </a:p>
          <a:p>
            <a:r>
              <a:rPr lang="en-GB" dirty="0"/>
              <a:t>Kruskal-Wallis tests </a:t>
            </a:r>
            <a:r>
              <a:rPr lang="en-GB" dirty="0">
                <a:sym typeface="Wingdings" panose="05000000000000000000" pitchFamily="2" charset="2"/>
              </a:rPr>
              <a:t> Dunn’s test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19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Popular</a:t>
            </a:r>
            <a:r>
              <a:rPr lang="en-GB" dirty="0"/>
              <a:t>: For industry, academia, and private projects</a:t>
            </a:r>
          </a:p>
          <a:p>
            <a:r>
              <a:rPr lang="en-GB" b="1" dirty="0"/>
              <a:t>Features</a:t>
            </a:r>
            <a:r>
              <a:rPr lang="en-GB" dirty="0"/>
              <a:t>: Issues, PRs, wikis, forking of repositories, machine-readable metadata</a:t>
            </a:r>
          </a:p>
          <a:p>
            <a:r>
              <a:rPr lang="en-GB" b="1" dirty="0"/>
              <a:t>API</a:t>
            </a:r>
            <a:r>
              <a:rPr lang="en-GB" dirty="0"/>
              <a:t>: Allows large-scale data retrieval and analysis</a:t>
            </a:r>
          </a:p>
          <a:p>
            <a:r>
              <a:rPr lang="en-GB" b="1" dirty="0"/>
              <a:t>Analysis</a:t>
            </a:r>
            <a:r>
              <a:rPr lang="en-GB" dirty="0"/>
              <a:t>: Proven method but only 1 on </a:t>
            </a:r>
            <a:r>
              <a:rPr lang="en-GB" dirty="0" err="1"/>
              <a:t>FAIRness</a:t>
            </a:r>
            <a:r>
              <a:rPr lang="en-GB" dirty="0"/>
              <a:t> and 0 on different research domains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59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</a:rPr>
              <a:t>Most important points for this thesis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Good data management acts as a pre-condition for better knowledge discovery and innovation.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75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22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4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position paper for FAIR RS.</a:t>
            </a:r>
          </a:p>
          <a:p>
            <a:r>
              <a:rPr lang="en-GB" dirty="0"/>
              <a:t>Other relevant points like maintainability, OS community, software dependencies, etc..</a:t>
            </a:r>
          </a:p>
          <a:p>
            <a:r>
              <a:rPr lang="en-GB" dirty="0"/>
              <a:t>Since then, reviewed by different stakeholders </a:t>
            </a:r>
            <a:r>
              <a:rPr lang="en-GB" dirty="0">
                <a:sym typeface="Wingdings" panose="05000000000000000000" pitchFamily="2" charset="2"/>
              </a:rPr>
              <a:t> incorporate community feedback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469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Assembled by different parties representing diff. stakeholders: RS users, developers, maintainers, policy creators, infrastructure managers, research funders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26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Labelling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Research domain + repo type</a:t>
            </a:r>
            <a:endParaRPr lang="en-GB" dirty="0"/>
          </a:p>
          <a:p>
            <a:r>
              <a:rPr lang="en-GB" dirty="0"/>
              <a:t>How open and FAIR is our researchers code and software? </a:t>
            </a:r>
            <a:r>
              <a:rPr lang="en-GB" dirty="0">
                <a:sym typeface="Wingdings" panose="05000000000000000000" pitchFamily="2" charset="2"/>
              </a:rPr>
              <a:t> How do we even measure this?</a:t>
            </a:r>
            <a:endParaRPr lang="en-DE" dirty="0"/>
          </a:p>
          <a:p>
            <a:r>
              <a:rPr lang="en-GB" dirty="0"/>
              <a:t>SWORDS only has basic descriptive statistics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7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Popular</a:t>
            </a:r>
            <a:r>
              <a:rPr lang="en-GB" dirty="0"/>
              <a:t>: For industry, academia, and private projects</a:t>
            </a:r>
          </a:p>
          <a:p>
            <a:r>
              <a:rPr lang="en-GB" b="1" dirty="0"/>
              <a:t>Features</a:t>
            </a:r>
            <a:r>
              <a:rPr lang="en-GB" dirty="0"/>
              <a:t>: Issues, PRs, wikis, forking of repositories, machine-readable metadata</a:t>
            </a:r>
          </a:p>
          <a:p>
            <a:r>
              <a:rPr lang="en-GB" b="1" dirty="0"/>
              <a:t>API</a:t>
            </a:r>
            <a:r>
              <a:rPr lang="en-GB" dirty="0"/>
              <a:t>: Allows large-scale data retrieval and analysis</a:t>
            </a:r>
          </a:p>
          <a:p>
            <a:r>
              <a:rPr lang="en-GB" b="1" dirty="0"/>
              <a:t>Analysis</a:t>
            </a:r>
            <a:r>
              <a:rPr lang="en-GB" dirty="0"/>
              <a:t>: Proven method but only 1 on </a:t>
            </a:r>
            <a:r>
              <a:rPr lang="en-GB" dirty="0" err="1"/>
              <a:t>FAIRness</a:t>
            </a:r>
            <a:r>
              <a:rPr lang="en-GB" dirty="0"/>
              <a:t> and 0 on different research domains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19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</a:rPr>
              <a:t>Most important publication for this thesis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09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12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Phase 1 to 3 based on SWORDS – modified. Phase 4 new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16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Filtering: Ex/Non-employees. Employed students included, non-employed excluded.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74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Filtering: Github.io repositories and forks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59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A53-B8AC-4008-8026-052FB7E0FE85}" type="datetime1">
              <a:rPr lang="nl-NL" smtClean="0"/>
              <a:t>11-9-2022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0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E1E8-2693-4F6D-82E7-0E89ECBB1ED0}" type="datetime1">
              <a:rPr lang="nl-NL" smtClean="0"/>
              <a:t>11-9-2022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9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C530-ACA0-4352-A03A-2006392533CF}" type="datetime1">
              <a:rPr lang="nl-NL" smtClean="0"/>
              <a:t>11-9-2022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62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899" y="1899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9" y="1899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730" y="438952"/>
            <a:ext cx="87941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958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6D75-0468-42AA-90DE-6ABF8EDD1CBB}" type="datetime1">
              <a:rPr lang="nl-NL" smtClean="0"/>
              <a:t>11-9-2022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0701" y="6538915"/>
            <a:ext cx="2057400" cy="365125"/>
          </a:xfrm>
        </p:spPr>
        <p:txBody>
          <a:bodyPr/>
          <a:lstStyle>
            <a:lvl1pPr>
              <a:defRPr sz="1800"/>
            </a:lvl1pPr>
          </a:lstStyle>
          <a:p>
            <a:fld id="{E62B44E9-0136-409D-86C1-F512382D7FA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1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84F-CA1B-4064-BEF3-EE3A38EDF13A}" type="datetime1">
              <a:rPr lang="nl-NL" smtClean="0"/>
              <a:t>11-9-2022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4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A16D-0022-4A76-A32C-7A4444AE8AF2}" type="datetime1">
              <a:rPr lang="nl-NL" smtClean="0"/>
              <a:t>11-9-2022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0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0F92-4724-4231-B9D5-9326CDCF3358}" type="datetime1">
              <a:rPr lang="nl-NL" smtClean="0"/>
              <a:t>11-9-2022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8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9DC5-50E8-4C0D-848E-BA4E38274DF6}" type="datetime1">
              <a:rPr lang="nl-NL" smtClean="0"/>
              <a:t>11-9-2022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41D07B-9A8A-43A3-B631-2A7E3F9909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757" y="176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41D07B-9A8A-43A3-B631-2A7E3F990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7" y="176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D9B-B9DD-41C8-87BB-33A59B86B0CB}" type="datetime1">
              <a:rPr lang="nl-NL" smtClean="0"/>
              <a:t>11-9-2022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4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15C-5529-4DA9-8E73-0B3A0E2FF257}" type="datetime1">
              <a:rPr lang="nl-NL" smtClean="0"/>
              <a:t>11-9-2022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2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6E5C-0466-477A-BE0B-A4D09998D73F}" type="datetime1">
              <a:rPr lang="nl-NL" smtClean="0"/>
              <a:t>11-9-2022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8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Slide Elements" hidden="1">
            <a:extLst>
              <a:ext uri="{FF2B5EF4-FFF2-40B4-BE49-F238E27FC236}">
                <a16:creationId xmlns:a16="http://schemas.microsoft.com/office/drawing/2014/main" id="{8A299C9C-E4C3-49AA-9B7E-B3374906A0D1}"/>
              </a:ext>
            </a:extLst>
          </p:cNvPr>
          <p:cNvGrpSpPr/>
          <p:nvPr userDrawn="1"/>
        </p:nvGrpSpPr>
        <p:grpSpPr bwMode="gray">
          <a:xfrm>
            <a:off x="121491" y="6200523"/>
            <a:ext cx="7797910" cy="317972"/>
            <a:chOff x="119063" y="6285743"/>
            <a:chExt cx="7642223" cy="311642"/>
          </a:xfrm>
        </p:grpSpPr>
        <p:sp>
          <p:nvSpPr>
            <p:cNvPr id="8" name="Slide Elements">
              <a:extLst>
                <a:ext uri="{FF2B5EF4-FFF2-40B4-BE49-F238E27FC236}">
                  <a16:creationId xmlns:a16="http://schemas.microsoft.com/office/drawing/2014/main" id="{19C3948D-C6D7-4AB6-A27D-0DEA1F5B72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9063" y="6285743"/>
              <a:ext cx="7642223" cy="113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77880" indent="-7788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nl-NL" sz="750">
                  <a:solidFill>
                    <a:srgbClr val="000000"/>
                  </a:solidFill>
                  <a:latin typeface="Segoe UI"/>
                </a:rPr>
                <a:t>1 Voetnoot</a:t>
              </a:r>
            </a:p>
          </p:txBody>
        </p:sp>
        <p:sp>
          <p:nvSpPr>
            <p:cNvPr id="9" name="Slide Elements">
              <a:extLst>
                <a:ext uri="{FF2B5EF4-FFF2-40B4-BE49-F238E27FC236}">
                  <a16:creationId xmlns:a16="http://schemas.microsoft.com/office/drawing/2014/main" id="{7CA951DE-078B-492F-80EE-8966FD124B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9063" y="6484267"/>
              <a:ext cx="7642223" cy="113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246821" indent="-246821" defTabSz="675753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sz="750">
                  <a:solidFill>
                    <a:srgbClr val="000000"/>
                  </a:solidFill>
                </a:rPr>
                <a:t>Bron: Bron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41AA39F-43A3-43B1-89A2-C032152695C9}"/>
              </a:ext>
            </a:extLst>
          </p:cNvPr>
          <p:cNvSpPr/>
          <p:nvPr userDrawn="1"/>
        </p:nvSpPr>
        <p:spPr bwMode="ltGray">
          <a:xfrm>
            <a:off x="0" y="20"/>
            <a:ext cx="9144000" cy="37740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016" tIns="34514" rIns="69016" bIns="34514" rtlCol="0" anchor="ctr"/>
          <a:lstStyle/>
          <a:p>
            <a:pPr algn="ctr" defTabSz="676902" fontAlgn="base">
              <a:spcBef>
                <a:spcPct val="0"/>
              </a:spcBef>
              <a:spcAft>
                <a:spcPct val="0"/>
              </a:spcAft>
            </a:pPr>
            <a:endParaRPr lang="nl-NL" sz="120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F89E3-1434-4A6E-A435-0BD280B653F0}"/>
              </a:ext>
            </a:extLst>
          </p:cNvPr>
          <p:cNvSpPr/>
          <p:nvPr userDrawn="1"/>
        </p:nvSpPr>
        <p:spPr bwMode="ltGray">
          <a:xfrm>
            <a:off x="0" y="6582978"/>
            <a:ext cx="9144000" cy="286695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016" tIns="34514" rIns="69016" bIns="34514" rtlCol="0" anchor="ctr"/>
          <a:lstStyle/>
          <a:p>
            <a:pPr algn="ctr" defTabSz="676902" fontAlgn="base">
              <a:spcBef>
                <a:spcPct val="0"/>
              </a:spcBef>
              <a:spcAft>
                <a:spcPct val="0"/>
              </a:spcAft>
            </a:pPr>
            <a:endParaRPr lang="nl-NL" sz="1200">
              <a:solidFill>
                <a:srgbClr val="000000"/>
              </a:solidFill>
            </a:endParaRPr>
          </a:p>
        </p:txBody>
      </p:sp>
      <p:pic>
        <p:nvPicPr>
          <p:cNvPr id="12" name="Afbeelding 10">
            <a:extLst>
              <a:ext uri="{FF2B5EF4-FFF2-40B4-BE49-F238E27FC236}">
                <a16:creationId xmlns:a16="http://schemas.microsoft.com/office/drawing/2014/main" id="{28C374F2-5473-491A-9848-81CD0658DF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05062" y="-255975"/>
            <a:ext cx="2192608" cy="869795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01" y="65533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491" y="6553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7670-ED32-402C-B311-5B7E7FA7BD71}" type="datetime1">
              <a:rPr lang="nl-NL" smtClean="0"/>
              <a:t>11-9-2022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rechtUniversity/SWORDS-UU" TargetMode="External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-fair.org/fair-principles/" TargetMode="External"/><Relationship Id="rId4" Type="http://schemas.openxmlformats.org/officeDocument/2006/relationships/hyperlink" Target="https://github.com/kequach/Thesis-Mapping-R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u.nl/sites/default/files/styles/original_image/public/Utrecht-University-towards-open-science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UtrechtUniversity/SWORDS-U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quach/Thesis-Mapping-R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077D-CCCF-3FCA-4E51-A8B37C98F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/>
              <a:t>Mapping Research Software Landscapes through Exploratory Studies of GitHub Data</a:t>
            </a:r>
            <a:endParaRPr lang="en-D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1A51-5D56-807C-7190-7AD904B4C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Keven Quach</a:t>
            </a:r>
          </a:p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supervisor: Anna-Lena Lamprecht</a:t>
            </a:r>
          </a:p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supervisor: Fernando Castor</a:t>
            </a:r>
          </a:p>
          <a:p>
            <a:r>
              <a:rPr lang="en-GB" sz="2000" dirty="0"/>
              <a:t>Daily supervisor: Jonathan de Bruin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09010-D36D-F7ED-DC07-FC4E6828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86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 </a:t>
            </a:r>
            <a:r>
              <a:rPr lang="en-GB" sz="4400" dirty="0"/>
              <a:t>(2/3)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4444" y="1690691"/>
            <a:ext cx="2370970" cy="2461654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400" b="1" i="0" dirty="0">
                <a:solidFill>
                  <a:srgbClr val="222222"/>
                </a:solidFill>
                <a:effectLst/>
                <a:latin typeface="-apple-system"/>
              </a:rPr>
              <a:t>FAIR Guiding Principles for scientific data management and stewardship </a:t>
            </a:r>
            <a:r>
              <a:rPr lang="en-GB" sz="2200" b="1" i="0" dirty="0">
                <a:effectLst/>
                <a:latin typeface="Calibri (Body)"/>
              </a:rPr>
              <a:t>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6074875"/>
            <a:ext cx="860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318174"/>
            <a:ext cx="827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Published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Applicable to all research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Foundational principles accompanied by 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Facilitates reproducibility and reusability of research</a:t>
            </a:r>
            <a:endParaRPr lang="en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887E4-2BC9-4C09-D3A6-05B6DAB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4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 </a:t>
            </a:r>
            <a:r>
              <a:rPr lang="en-GB" sz="4400" dirty="0"/>
              <a:t>(3/3)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4444" y="1690691"/>
            <a:ext cx="2370970" cy="2461654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400" b="1" i="0" dirty="0">
                <a:solidFill>
                  <a:srgbClr val="222222"/>
                </a:solidFill>
                <a:effectLst/>
                <a:latin typeface="-apple-system"/>
              </a:rPr>
              <a:t>FAIR Guiding Principles for scientific data management and stewardship </a:t>
            </a:r>
            <a:r>
              <a:rPr lang="en-GB" sz="2200" b="1" i="0" dirty="0">
                <a:effectLst/>
                <a:latin typeface="Calibri (Body)"/>
              </a:rPr>
              <a:t>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887E4-2BC9-4C09-D3A6-05B6DAB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11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EF234-378E-DE30-30D9-A43EF961F872}"/>
              </a:ext>
            </a:extLst>
          </p:cNvPr>
          <p:cNvSpPr txBox="1"/>
          <p:nvPr/>
        </p:nvSpPr>
        <p:spPr>
          <a:xfrm>
            <a:off x="2639534" y="1724218"/>
            <a:ext cx="63085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b="1" u="sng" dirty="0"/>
              <a:t>F</a:t>
            </a:r>
            <a:r>
              <a:rPr lang="en-DE" sz="2000" b="1" dirty="0"/>
              <a:t>indable</a:t>
            </a:r>
            <a:r>
              <a:rPr lang="en-GB" sz="2000" b="1" dirty="0"/>
              <a:t>:</a:t>
            </a:r>
            <a:r>
              <a:rPr lang="en-DE" sz="2000" dirty="0"/>
              <a:t> </a:t>
            </a:r>
            <a:r>
              <a:rPr lang="en-GB" sz="2000" dirty="0"/>
              <a:t>“</a:t>
            </a:r>
            <a:r>
              <a:rPr lang="en-DE" sz="2000" dirty="0"/>
              <a:t>The first step in (re)using data is to find them. Metadata and data should be easy to find for both humans and computers. Machine-readable metadata are essential for automatic discovery of datasets and services, so this is an essential component of the </a:t>
            </a:r>
            <a:r>
              <a:rPr lang="en-DE" sz="2000" dirty="0" err="1"/>
              <a:t>FAIRification</a:t>
            </a:r>
            <a:r>
              <a:rPr lang="en-DE" sz="2000" dirty="0"/>
              <a:t> process.</a:t>
            </a:r>
            <a:r>
              <a:rPr lang="en-GB" sz="2000" dirty="0"/>
              <a:t>”</a:t>
            </a: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626D3-B843-6724-B0F8-B5F0CCBD4D34}"/>
              </a:ext>
            </a:extLst>
          </p:cNvPr>
          <p:cNvSpPr txBox="1"/>
          <p:nvPr/>
        </p:nvSpPr>
        <p:spPr>
          <a:xfrm>
            <a:off x="244444" y="6066129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r>
              <a:rPr lang="en-GB" sz="1200" dirty="0"/>
              <a:t>[2] </a:t>
            </a:r>
            <a:r>
              <a:rPr lang="en-GB" sz="1200" dirty="0">
                <a:hlinkClick r:id="rId3"/>
              </a:rPr>
              <a:t>https://www.go-fair.org/fair-principles/</a:t>
            </a:r>
            <a:r>
              <a:rPr lang="en-GB" sz="1200" dirty="0"/>
              <a:t> 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D72A-1824-91D5-5ACE-49125DD0B1B6}"/>
              </a:ext>
            </a:extLst>
          </p:cNvPr>
          <p:cNvSpPr txBox="1"/>
          <p:nvPr/>
        </p:nvSpPr>
        <p:spPr>
          <a:xfrm>
            <a:off x="2639534" y="3286461"/>
            <a:ext cx="6308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latin typeface="Calibri (Body)"/>
              </a:rPr>
              <a:t>A</a:t>
            </a:r>
            <a:r>
              <a:rPr lang="en-GB" sz="2000" b="1" dirty="0">
                <a:latin typeface="Calibri (Body)"/>
              </a:rPr>
              <a:t>ccessible:</a:t>
            </a:r>
            <a:r>
              <a:rPr lang="en-DE" sz="2000" dirty="0">
                <a:latin typeface="Calibri (Body)"/>
              </a:rPr>
              <a:t> </a:t>
            </a:r>
            <a:r>
              <a:rPr lang="en-GB" sz="2000" dirty="0">
                <a:latin typeface="Calibri (Body)"/>
              </a:rPr>
              <a:t>“Once the user finds the required data, she/he/they need to know how they can be accessed, possibly including authentication and authorisation.”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947B3-45FD-460F-B7B9-A7C007B2846C}"/>
              </a:ext>
            </a:extLst>
          </p:cNvPr>
          <p:cNvSpPr txBox="1"/>
          <p:nvPr/>
        </p:nvSpPr>
        <p:spPr>
          <a:xfrm>
            <a:off x="244444" y="4227058"/>
            <a:ext cx="88433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u="sng" dirty="0">
                <a:effectLst/>
                <a:latin typeface="Calibri (Body)"/>
              </a:rPr>
              <a:t>I</a:t>
            </a:r>
            <a:r>
              <a:rPr lang="en-GB" sz="2000" b="1" i="0" dirty="0">
                <a:effectLst/>
                <a:latin typeface="Calibri (Body)"/>
              </a:rPr>
              <a:t>nteroperable: “</a:t>
            </a:r>
            <a:r>
              <a:rPr lang="en-GB" sz="2000" b="0" i="0" dirty="0">
                <a:effectLst/>
                <a:latin typeface="Calibri (Body)"/>
              </a:rPr>
              <a:t>The data usually need to be integrated with other data. In addition, the data need to interoperate with applications or workflows for analysis, storage, and processing.”</a:t>
            </a:r>
            <a:endParaRPr lang="en-DE" sz="2000" dirty="0"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E6F7B-746F-3682-8CA0-DF03A508B0B5}"/>
              </a:ext>
            </a:extLst>
          </p:cNvPr>
          <p:cNvSpPr txBox="1"/>
          <p:nvPr/>
        </p:nvSpPr>
        <p:spPr>
          <a:xfrm>
            <a:off x="244444" y="4816188"/>
            <a:ext cx="8703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b="0" i="0" dirty="0">
              <a:effectLst/>
              <a:latin typeface="Calibri (Body)"/>
            </a:endParaRPr>
          </a:p>
          <a:p>
            <a:r>
              <a:rPr lang="en-GB" sz="2000" b="1" i="0" u="sng" dirty="0">
                <a:effectLst/>
                <a:latin typeface="Calibri (Body)"/>
              </a:rPr>
              <a:t>R</a:t>
            </a:r>
            <a:r>
              <a:rPr lang="en-GB" sz="2000" b="1" i="0" dirty="0">
                <a:effectLst/>
                <a:latin typeface="Calibri (Body)"/>
              </a:rPr>
              <a:t>eusable: “</a:t>
            </a:r>
            <a:r>
              <a:rPr lang="en-GB" sz="2000" b="0" i="0" dirty="0">
                <a:effectLst/>
                <a:latin typeface="Calibri (Body)"/>
              </a:rPr>
              <a:t>The ultimate goal of FAIR is to optimise the reuse of data. To achieve this, metadata and data should be well-described so that they can be replicated and/or combined in different settings.” </a:t>
            </a:r>
            <a:r>
              <a:rPr lang="en-GB" sz="2000" dirty="0">
                <a:latin typeface="Calibri (Body)"/>
              </a:rPr>
              <a:t>[2]</a:t>
            </a:r>
            <a:endParaRPr lang="en-DE" sz="2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30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R</a:t>
            </a:r>
            <a: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endParaRPr lang="en-DE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310D-C6B5-D644-9B67-D199F2A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49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11E-F481-EDD4-6770-30BD114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(1/2)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E3D-2AAC-2FF0-0A98-D9CDAFB6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How can information about open source publications on GitHub be used to infer actionable recommendations for RSE practice to improve the </a:t>
            </a:r>
            <a:r>
              <a:rPr lang="en-GB" sz="2600" b="1" dirty="0"/>
              <a:t>research software </a:t>
            </a:r>
            <a:r>
              <a:rPr lang="en-GB" sz="2600" dirty="0"/>
              <a:t>landscape of an organization? </a:t>
            </a:r>
          </a:p>
          <a:p>
            <a:pPr marL="0" indent="0">
              <a:buNone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What is the </a:t>
            </a:r>
            <a:r>
              <a:rPr lang="en-GB" sz="2400" b="1" dirty="0"/>
              <a:t>current state of the art </a:t>
            </a:r>
            <a:r>
              <a:rPr lang="en-GB" sz="2400" dirty="0"/>
              <a:t>of FAIR principles?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can FAIR principles be supplemented</a:t>
            </a:r>
            <a:r>
              <a:rPr lang="en-GB" sz="2400" b="1" dirty="0"/>
              <a:t> </a:t>
            </a:r>
            <a:r>
              <a:rPr lang="en-GB" sz="2400" dirty="0"/>
              <a:t>with</a:t>
            </a:r>
            <a:r>
              <a:rPr lang="en-GB" sz="2400" b="1" dirty="0"/>
              <a:t> additional variables</a:t>
            </a:r>
            <a:r>
              <a:rPr lang="en-GB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can the </a:t>
            </a:r>
            <a:r>
              <a:rPr lang="en-GB" sz="2400" b="1" dirty="0"/>
              <a:t>application of FAIR </a:t>
            </a:r>
            <a:r>
              <a:rPr lang="en-GB" sz="2400" dirty="0"/>
              <a:t>variables for research software </a:t>
            </a:r>
            <a:r>
              <a:rPr lang="en-GB" sz="2400" b="1" dirty="0"/>
              <a:t>be</a:t>
            </a:r>
            <a:r>
              <a:rPr lang="en-GB" sz="2400" dirty="0"/>
              <a:t> </a:t>
            </a:r>
            <a:r>
              <a:rPr lang="en-GB" sz="2400" b="1" dirty="0"/>
              <a:t>supported</a:t>
            </a:r>
            <a:r>
              <a:rPr lang="en-GB" sz="2400" dirty="0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Are there different </a:t>
            </a:r>
            <a:r>
              <a:rPr lang="en-GB" sz="2400" b="1" dirty="0"/>
              <a:t>characteristics for different subpopulations</a:t>
            </a:r>
            <a:r>
              <a:rPr lang="en-GB" sz="2400" dirty="0"/>
              <a:t> in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well can we </a:t>
            </a:r>
            <a:r>
              <a:rPr lang="en-GB" sz="2400" b="1" dirty="0"/>
              <a:t>identify research software </a:t>
            </a:r>
            <a:r>
              <a:rPr lang="en-GB" sz="2400" dirty="0"/>
              <a:t>with available data?</a:t>
            </a:r>
            <a:endParaRPr lang="en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668F-0413-E4A1-E8C8-7C91C229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72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11E-F481-EDD4-6770-30BD114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Answering Research questions (2/2)</a:t>
            </a:r>
            <a:endParaRPr lang="en-DE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C0F8E0-88DD-5209-7B07-E14D6522976C}"/>
              </a:ext>
            </a:extLst>
          </p:cNvPr>
          <p:cNvSpPr/>
          <p:nvPr/>
        </p:nvSpPr>
        <p:spPr>
          <a:xfrm>
            <a:off x="1050199" y="1476583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1. Current SOTA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FFCD37-DE8B-88B7-8201-07396FE9A895}"/>
              </a:ext>
            </a:extLst>
          </p:cNvPr>
          <p:cNvSpPr/>
          <p:nvPr/>
        </p:nvSpPr>
        <p:spPr>
          <a:xfrm>
            <a:off x="1050199" y="2479639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2. Additional variables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48B850-33C2-395E-A78D-2AA8FC5D92D4}"/>
              </a:ext>
            </a:extLst>
          </p:cNvPr>
          <p:cNvSpPr/>
          <p:nvPr/>
        </p:nvSpPr>
        <p:spPr>
          <a:xfrm>
            <a:off x="1050199" y="3482695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3. Application of FAIR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3ABBC-AFEB-768D-E9E3-EF997BBC5FE4}"/>
              </a:ext>
            </a:extLst>
          </p:cNvPr>
          <p:cNvSpPr/>
          <p:nvPr/>
        </p:nvSpPr>
        <p:spPr>
          <a:xfrm>
            <a:off x="1050199" y="5488806"/>
            <a:ext cx="2368877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70" b="1" dirty="0">
                <a:latin typeface="Calibri Light" panose="020F0302020204030204"/>
              </a:rPr>
              <a:t>5. Identify Research software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7A469-E15F-B1B9-5531-D887DC9AFD90}"/>
              </a:ext>
            </a:extLst>
          </p:cNvPr>
          <p:cNvSpPr/>
          <p:nvPr/>
        </p:nvSpPr>
        <p:spPr>
          <a:xfrm>
            <a:off x="1050200" y="4485751"/>
            <a:ext cx="2332731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4. Subpopulation characteristics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86465F-065B-B0ED-550B-B15A891C6984}"/>
              </a:ext>
            </a:extLst>
          </p:cNvPr>
          <p:cNvSpPr/>
          <p:nvPr/>
        </p:nvSpPr>
        <p:spPr>
          <a:xfrm>
            <a:off x="6093983" y="1983576"/>
            <a:ext cx="1999818" cy="832049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Literature review</a:t>
            </a:r>
            <a:endParaRPr lang="en-DE" sz="2300" b="1" dirty="0">
              <a:latin typeface="Calibri Light" panose="020F030202020403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0AFC0E-31DA-71B3-D9B8-677C730BF5F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376942" y="1892608"/>
            <a:ext cx="2717041" cy="506993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804F44-F643-627D-C11A-7785590EE9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376942" y="2399601"/>
            <a:ext cx="2717041" cy="496063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C321604-2C58-E535-F99C-4C829901B2C3}"/>
              </a:ext>
            </a:extLst>
          </p:cNvPr>
          <p:cNvSpPr/>
          <p:nvPr/>
        </p:nvSpPr>
        <p:spPr>
          <a:xfrm>
            <a:off x="6093982" y="3969703"/>
            <a:ext cx="1999818" cy="832049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Data analysis</a:t>
            </a:r>
            <a:endParaRPr lang="en-DE" sz="2300" b="1" dirty="0">
              <a:latin typeface="Calibri Light" panose="020F030202020403020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0C7AE1-5472-FB27-5BC0-D98F536D52C0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3376942" y="3898720"/>
            <a:ext cx="2717040" cy="487008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C8B2B7-561E-7F97-8570-9C2F0697B50B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3382931" y="4385728"/>
            <a:ext cx="2711051" cy="516048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ticle, literature, magnifying, review, study icon - Download on Iconfinder">
            <a:extLst>
              <a:ext uri="{FF2B5EF4-FFF2-40B4-BE49-F238E27FC236}">
                <a16:creationId xmlns:a16="http://schemas.microsoft.com/office/drawing/2014/main" id="{65F8D1E4-3B9C-4ABD-C78A-9B54229E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21" y="1305577"/>
            <a:ext cx="1044235" cy="10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Analysis Icon - Free PNG &amp; SVG 1946201 - Noun Project">
            <a:extLst>
              <a:ext uri="{FF2B5EF4-FFF2-40B4-BE49-F238E27FC236}">
                <a16:creationId xmlns:a16="http://schemas.microsoft.com/office/drawing/2014/main" id="{D080E4BD-2D25-DA5D-1715-02377328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91" y="3199045"/>
            <a:ext cx="1140936" cy="11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CDB73F-A436-D19A-06F8-B1E2DD000149}"/>
              </a:ext>
            </a:extLst>
          </p:cNvPr>
          <p:cNvSpPr/>
          <p:nvPr/>
        </p:nvSpPr>
        <p:spPr>
          <a:xfrm>
            <a:off x="6093982" y="5488806"/>
            <a:ext cx="1999818" cy="832049"/>
          </a:xfrm>
          <a:prstGeom prst="roundRect">
            <a:avLst>
              <a:gd name="adj" fmla="val 16667"/>
            </a:avLst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Classification</a:t>
            </a:r>
          </a:p>
          <a:p>
            <a:pPr algn="ctr"/>
            <a:r>
              <a:rPr lang="en-GB" sz="2300" b="1" dirty="0">
                <a:latin typeface="Calibri Light" panose="020F0302020204030204"/>
              </a:rPr>
              <a:t>RS vs. non-RS</a:t>
            </a:r>
            <a:endParaRPr lang="en-DE" sz="2300" b="1" dirty="0">
              <a:latin typeface="Calibri Light" panose="020F0302020204030204"/>
            </a:endParaRPr>
          </a:p>
        </p:txBody>
      </p:sp>
      <p:pic>
        <p:nvPicPr>
          <p:cNvPr id="1032" name="Picture 8" descr="Regression Icons - Free SVG &amp; PNG Regression Images - Noun Project">
            <a:extLst>
              <a:ext uri="{FF2B5EF4-FFF2-40B4-BE49-F238E27FC236}">
                <a16:creationId xmlns:a16="http://schemas.microsoft.com/office/drawing/2014/main" id="{990A9764-04FC-EF24-86D5-E609CD45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75" y="5049010"/>
            <a:ext cx="821514" cy="8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C7B461-D7BF-E49B-9388-4DFABAE2879F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419076" y="5904831"/>
            <a:ext cx="2674906" cy="0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9A0C8-B2A8-6DE2-7945-EED1B6D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14</a:t>
            </a:fld>
            <a:endParaRPr lang="nl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EF693-9CF0-432C-F0B4-A0714A700EA1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376942" y="2895664"/>
            <a:ext cx="2717040" cy="1490064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R</a:t>
            </a:r>
            <a: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  <a:t>esearch method</a:t>
            </a:r>
            <a:endParaRPr lang="en-DE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F490-4FAB-BD8A-8E10-A08BFC55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65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F23-EF67-68A3-8B21-EF0B09B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0" dirty="0"/>
              <a:t>All phases in research method (1/5)</a:t>
            </a:r>
            <a:endParaRPr lang="en-DE" sz="41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C61E442-9F84-2FC8-8CDF-C9EC09A2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13655"/>
              </p:ext>
            </p:extLst>
          </p:nvPr>
        </p:nvGraphicFramePr>
        <p:xfrm>
          <a:off x="400049" y="1825625"/>
          <a:ext cx="84486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1A4C-7990-1865-8DA0-897BF9A2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9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9137-17BF-0E62-70FE-65951DD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modified (2/5)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98B87-7F8A-F6BB-38A0-F7258B5C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17</a:t>
            </a:fld>
            <a:endParaRPr lang="nl-NL"/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2B50B648-0A0C-484A-0FFC-2A71E38F4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28923"/>
              </p:ext>
            </p:extLst>
          </p:nvPr>
        </p:nvGraphicFramePr>
        <p:xfrm>
          <a:off x="400049" y="1428750"/>
          <a:ext cx="8448676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CD418A7-1F69-E965-6E03-B6BC6B213CE8}"/>
              </a:ext>
            </a:extLst>
          </p:cNvPr>
          <p:cNvGrpSpPr/>
          <p:nvPr/>
        </p:nvGrpSpPr>
        <p:grpSpPr>
          <a:xfrm>
            <a:off x="400049" y="5324953"/>
            <a:ext cx="1419226" cy="721995"/>
            <a:chOff x="1916" y="1454467"/>
            <a:chExt cx="1831646" cy="19392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5B2D8A-7845-4911-330A-C3D453BEEC5D}"/>
                </a:ext>
              </a:extLst>
            </p:cNvPr>
            <p:cNvSpPr/>
            <p:nvPr/>
          </p:nvSpPr>
          <p:spPr>
            <a:xfrm>
              <a:off x="1916" y="1454467"/>
              <a:ext cx="1831646" cy="1939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590DF57E-1964-C13E-078B-4A4AB5BEEF70}"/>
                </a:ext>
              </a:extLst>
            </p:cNvPr>
            <p:cNvSpPr txBox="1"/>
            <p:nvPr/>
          </p:nvSpPr>
          <p:spPr>
            <a:xfrm>
              <a:off x="91330" y="1543882"/>
              <a:ext cx="1652818" cy="17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/>
                  </a:solidFill>
                </a:rPr>
                <a:t>628 users</a:t>
              </a:r>
              <a:endParaRPr lang="en-DE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E0A80-AF68-8762-52F7-10AD86921BEA}"/>
              </a:ext>
            </a:extLst>
          </p:cNvPr>
          <p:cNvGrpSpPr/>
          <p:nvPr/>
        </p:nvGrpSpPr>
        <p:grpSpPr>
          <a:xfrm>
            <a:off x="7305675" y="5358242"/>
            <a:ext cx="1543049" cy="721995"/>
            <a:chOff x="1916" y="1454467"/>
            <a:chExt cx="1831646" cy="19392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0AA1F1-0400-1DFF-F332-0D5AF4584747}"/>
                </a:ext>
              </a:extLst>
            </p:cNvPr>
            <p:cNvSpPr/>
            <p:nvPr/>
          </p:nvSpPr>
          <p:spPr>
            <a:xfrm>
              <a:off x="1916" y="1454467"/>
              <a:ext cx="1831646" cy="19392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4E1828A-2D97-910E-3E96-0F152D4C9C91}"/>
                </a:ext>
              </a:extLst>
            </p:cNvPr>
            <p:cNvSpPr txBox="1"/>
            <p:nvPr/>
          </p:nvSpPr>
          <p:spPr>
            <a:xfrm>
              <a:off x="91330" y="1543882"/>
              <a:ext cx="1652818" cy="176046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/>
                  </a:solidFill>
                </a:rPr>
                <a:t>176 users</a:t>
              </a:r>
              <a:endParaRPr lang="en-DE" sz="2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06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9137-17BF-0E62-70FE-65951DD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modified (3/5)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98B87-7F8A-F6BB-38A0-F7258B5C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18</a:t>
            </a:fld>
            <a:endParaRPr lang="nl-NL"/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DE522303-A09C-57C0-6612-A3739864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52501"/>
              </p:ext>
            </p:extLst>
          </p:nvPr>
        </p:nvGraphicFramePr>
        <p:xfrm>
          <a:off x="400049" y="1428750"/>
          <a:ext cx="8448676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4BD0A8-300A-2F97-2C5C-7C2830E277C6}"/>
              </a:ext>
            </a:extLst>
          </p:cNvPr>
          <p:cNvGrpSpPr/>
          <p:nvPr/>
        </p:nvGrpSpPr>
        <p:grpSpPr>
          <a:xfrm>
            <a:off x="400048" y="5324953"/>
            <a:ext cx="2438402" cy="721995"/>
            <a:chOff x="1916" y="1454467"/>
            <a:chExt cx="1831646" cy="19392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A11493-333D-CA17-CE12-8AAC498361A3}"/>
                </a:ext>
              </a:extLst>
            </p:cNvPr>
            <p:cNvSpPr/>
            <p:nvPr/>
          </p:nvSpPr>
          <p:spPr>
            <a:xfrm>
              <a:off x="1916" y="1454467"/>
              <a:ext cx="1831646" cy="1939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378BE6E-BEA5-E4F4-30EA-13D4665CD4A8}"/>
                </a:ext>
              </a:extLst>
            </p:cNvPr>
            <p:cNvSpPr txBox="1"/>
            <p:nvPr/>
          </p:nvSpPr>
          <p:spPr>
            <a:xfrm>
              <a:off x="91330" y="1543882"/>
              <a:ext cx="1652818" cy="17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/>
                  </a:solidFill>
                </a:rPr>
                <a:t>2240 repositories</a:t>
              </a:r>
              <a:endParaRPr lang="en-DE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80DEE-68C6-174A-46DC-253C49309CC6}"/>
              </a:ext>
            </a:extLst>
          </p:cNvPr>
          <p:cNvGrpSpPr/>
          <p:nvPr/>
        </p:nvGrpSpPr>
        <p:grpSpPr>
          <a:xfrm>
            <a:off x="3278958" y="5328240"/>
            <a:ext cx="2438402" cy="721995"/>
            <a:chOff x="1916" y="1454467"/>
            <a:chExt cx="1831646" cy="193929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37835C-C1C5-4BF4-5903-979CBB044C57}"/>
                </a:ext>
              </a:extLst>
            </p:cNvPr>
            <p:cNvSpPr/>
            <p:nvPr/>
          </p:nvSpPr>
          <p:spPr>
            <a:xfrm>
              <a:off x="1916" y="1454467"/>
              <a:ext cx="1831646" cy="1939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46D3653-DCBA-BCF9-C937-33C340B5E82E}"/>
                </a:ext>
              </a:extLst>
            </p:cNvPr>
            <p:cNvSpPr txBox="1"/>
            <p:nvPr/>
          </p:nvSpPr>
          <p:spPr>
            <a:xfrm>
              <a:off x="91330" y="1543882"/>
              <a:ext cx="1652818" cy="17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/>
                  </a:solidFill>
                </a:rPr>
                <a:t>1521 repositories</a:t>
              </a:r>
              <a:endParaRPr lang="en-DE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878869-B41F-9F20-07C5-5966DD500B54}"/>
              </a:ext>
            </a:extLst>
          </p:cNvPr>
          <p:cNvGrpSpPr/>
          <p:nvPr/>
        </p:nvGrpSpPr>
        <p:grpSpPr>
          <a:xfrm>
            <a:off x="6186515" y="5324952"/>
            <a:ext cx="2662209" cy="721995"/>
            <a:chOff x="1916" y="1454467"/>
            <a:chExt cx="1831646" cy="193929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3D9D928-B04F-4DF2-FBBF-32789AFB1C5C}"/>
                </a:ext>
              </a:extLst>
            </p:cNvPr>
            <p:cNvSpPr/>
            <p:nvPr/>
          </p:nvSpPr>
          <p:spPr>
            <a:xfrm>
              <a:off x="1916" y="1454467"/>
              <a:ext cx="1831646" cy="19392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28B27EC-7317-3D1E-DF7D-26F6C4AEBAAE}"/>
                </a:ext>
              </a:extLst>
            </p:cNvPr>
            <p:cNvSpPr txBox="1"/>
            <p:nvPr/>
          </p:nvSpPr>
          <p:spPr>
            <a:xfrm>
              <a:off x="91330" y="1543882"/>
              <a:ext cx="1652818" cy="176046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/>
                  </a:solidFill>
                </a:rPr>
                <a:t>823     repositories</a:t>
              </a:r>
              <a:endParaRPr lang="en-DE" sz="2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36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9137-17BF-0E62-70FE-65951DD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3 - modified (4/5)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98B87-7F8A-F6BB-38A0-F7258B5C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19</a:t>
            </a:fld>
            <a:endParaRPr lang="nl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05585-540A-F5B6-702E-A651701CC6D5}"/>
              </a:ext>
            </a:extLst>
          </p:cNvPr>
          <p:cNvGrpSpPr/>
          <p:nvPr/>
        </p:nvGrpSpPr>
        <p:grpSpPr>
          <a:xfrm>
            <a:off x="348249" y="2459355"/>
            <a:ext cx="2452921" cy="1939290"/>
            <a:chOff x="587" y="1454467"/>
            <a:chExt cx="2452921" cy="193929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9BACD5F-7787-D5A7-15DD-3935CFEF4C30}"/>
                </a:ext>
              </a:extLst>
            </p:cNvPr>
            <p:cNvSpPr/>
            <p:nvPr/>
          </p:nvSpPr>
          <p:spPr>
            <a:xfrm>
              <a:off x="587" y="1454467"/>
              <a:ext cx="2452921" cy="1939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25DD872-828E-4B2E-D0C4-02C6A682DC3D}"/>
                </a:ext>
              </a:extLst>
            </p:cNvPr>
            <p:cNvSpPr txBox="1"/>
            <p:nvPr/>
          </p:nvSpPr>
          <p:spPr>
            <a:xfrm>
              <a:off x="95255" y="1549135"/>
              <a:ext cx="2263585" cy="17499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chemeClr val="tx1"/>
                  </a:solidFill>
                </a:rPr>
                <a:t>Gather howfairis variables</a:t>
              </a:r>
              <a:endParaRPr lang="en-DE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CE53C6-EA73-4649-E39C-6DE4598C1889}"/>
              </a:ext>
            </a:extLst>
          </p:cNvPr>
          <p:cNvGrpSpPr/>
          <p:nvPr/>
        </p:nvGrpSpPr>
        <p:grpSpPr>
          <a:xfrm>
            <a:off x="3209990" y="2459355"/>
            <a:ext cx="2452921" cy="1939290"/>
            <a:chOff x="2862328" y="1454467"/>
            <a:chExt cx="2452921" cy="193929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BB646B3-1B32-8549-2F29-9C5EADBA1BA0}"/>
                </a:ext>
              </a:extLst>
            </p:cNvPr>
            <p:cNvSpPr/>
            <p:nvPr/>
          </p:nvSpPr>
          <p:spPr>
            <a:xfrm>
              <a:off x="2862328" y="1454467"/>
              <a:ext cx="2452921" cy="1939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6">
              <a:extLst>
                <a:ext uri="{FF2B5EF4-FFF2-40B4-BE49-F238E27FC236}">
                  <a16:creationId xmlns:a16="http://schemas.microsoft.com/office/drawing/2014/main" id="{4FD67FC9-BE14-2FCF-262F-4D24407799A7}"/>
                </a:ext>
              </a:extLst>
            </p:cNvPr>
            <p:cNvSpPr txBox="1"/>
            <p:nvPr/>
          </p:nvSpPr>
          <p:spPr>
            <a:xfrm>
              <a:off x="2956996" y="1549135"/>
              <a:ext cx="2263585" cy="17499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chemeClr val="tx1"/>
                  </a:solidFill>
                </a:rPr>
                <a:t>Gather nested GitHub variables</a:t>
              </a:r>
              <a:endParaRPr lang="en-DE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277638-A002-6A6C-977D-1C2E2C0D9B72}"/>
              </a:ext>
            </a:extLst>
          </p:cNvPr>
          <p:cNvGrpSpPr/>
          <p:nvPr/>
        </p:nvGrpSpPr>
        <p:grpSpPr>
          <a:xfrm>
            <a:off x="6071732" y="2459355"/>
            <a:ext cx="2724018" cy="1939290"/>
            <a:chOff x="5724070" y="1454467"/>
            <a:chExt cx="2724018" cy="19392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A16943-665A-AC47-6D02-15C75A6A65E4}"/>
                </a:ext>
              </a:extLst>
            </p:cNvPr>
            <p:cNvSpPr/>
            <p:nvPr/>
          </p:nvSpPr>
          <p:spPr>
            <a:xfrm>
              <a:off x="5724070" y="1454467"/>
              <a:ext cx="2724018" cy="19392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: Rounded Corners 8">
              <a:extLst>
                <a:ext uri="{FF2B5EF4-FFF2-40B4-BE49-F238E27FC236}">
                  <a16:creationId xmlns:a16="http://schemas.microsoft.com/office/drawing/2014/main" id="{E3277BF0-7580-C4CF-36EF-2C9F6423F597}"/>
                </a:ext>
              </a:extLst>
            </p:cNvPr>
            <p:cNvSpPr txBox="1"/>
            <p:nvPr/>
          </p:nvSpPr>
          <p:spPr>
            <a:xfrm>
              <a:off x="5818738" y="1549135"/>
              <a:ext cx="2534682" cy="17499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chemeClr val="tx1"/>
                  </a:solidFill>
                </a:rPr>
                <a:t>Gather additional FAIR variables</a:t>
              </a:r>
              <a:endParaRPr lang="en-DE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8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Calibri (Body)"/>
              </a:rPr>
              <a:t>Motivation</a:t>
            </a:r>
            <a:r>
              <a:rPr lang="en-GB" sz="3600" b="0" i="0" dirty="0">
                <a:effectLst/>
                <a:latin typeface="Calibri (Body)"/>
              </a:rPr>
              <a:t> </a:t>
            </a:r>
          </a:p>
          <a:p>
            <a:r>
              <a:rPr lang="en-GB" sz="3600" dirty="0">
                <a:latin typeface="Calibri (Body)"/>
              </a:rPr>
              <a:t>Background information</a:t>
            </a:r>
            <a:endParaRPr lang="en-GB" sz="3600" b="0" i="0" dirty="0">
              <a:effectLst/>
              <a:latin typeface="Calibri (Body)"/>
            </a:endParaRPr>
          </a:p>
          <a:p>
            <a:r>
              <a:rPr lang="en-GB" sz="3600" dirty="0">
                <a:latin typeface="Calibri (Body)"/>
              </a:rPr>
              <a:t>R</a:t>
            </a:r>
            <a:r>
              <a:rPr lang="en-GB" sz="3600" b="0" i="0" dirty="0">
                <a:effectLst/>
                <a:latin typeface="Calibri (Body)"/>
              </a:rPr>
              <a:t>esearch questions</a:t>
            </a:r>
          </a:p>
          <a:p>
            <a:r>
              <a:rPr lang="en-GB" sz="3600" dirty="0">
                <a:latin typeface="Calibri (Body)"/>
              </a:rPr>
              <a:t>R</a:t>
            </a:r>
            <a:r>
              <a:rPr lang="en-GB" sz="3600" b="0" i="0" dirty="0">
                <a:effectLst/>
                <a:latin typeface="Calibri (Body)"/>
              </a:rPr>
              <a:t>esearch method</a:t>
            </a:r>
            <a:endParaRPr lang="en-DE" sz="36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D9D4-DD28-1477-F2D7-47CE0CB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81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F2E01FE-E7CC-8E23-86D4-96B7871AEBC0}"/>
              </a:ext>
            </a:extLst>
          </p:cNvPr>
          <p:cNvSpPr/>
          <p:nvPr/>
        </p:nvSpPr>
        <p:spPr>
          <a:xfrm>
            <a:off x="6580800" y="1481668"/>
            <a:ext cx="2132844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/>
              <a:t>Subquestion 5</a:t>
            </a:r>
            <a:endParaRPr lang="en-DE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A9236-17E4-3BF2-1B2A-C20D8C31D389}"/>
              </a:ext>
            </a:extLst>
          </p:cNvPr>
          <p:cNvSpPr/>
          <p:nvPr/>
        </p:nvSpPr>
        <p:spPr>
          <a:xfrm>
            <a:off x="2428780" y="1481668"/>
            <a:ext cx="3914514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 err="1"/>
              <a:t>Subquestions</a:t>
            </a:r>
            <a:r>
              <a:rPr lang="en-GB" sz="2000" dirty="0"/>
              <a:t> 3, 4</a:t>
            </a:r>
            <a:endParaRPr lang="en-D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9BB6-3043-720A-681D-B3D6E51B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4 – data analysis (5/5)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F5B9-E74E-31F3-EAB1-456F2D8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B48B35-898C-4EFF-C389-C14C977228F5}"/>
              </a:ext>
            </a:extLst>
          </p:cNvPr>
          <p:cNvSpPr/>
          <p:nvPr/>
        </p:nvSpPr>
        <p:spPr>
          <a:xfrm>
            <a:off x="2638776" y="1924316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Descriptive statistics</a:t>
            </a:r>
            <a:endParaRPr lang="en-DE" sz="2200" b="1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CEAF35-F3CB-B251-62C8-333AF59EEAA2}"/>
              </a:ext>
            </a:extLst>
          </p:cNvPr>
          <p:cNvSpPr/>
          <p:nvPr/>
        </p:nvSpPr>
        <p:spPr>
          <a:xfrm>
            <a:off x="4476749" y="1937799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100" b="1" dirty="0">
                <a:latin typeface="Calibri (Body)"/>
              </a:rPr>
              <a:t>Mult. non-parametric ANOVAs</a:t>
            </a:r>
            <a:endParaRPr lang="en-DE" sz="2100" b="1" dirty="0">
              <a:latin typeface="Calibri (Body)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0436B3-F69F-A41D-40BE-9E8400798B1F}"/>
              </a:ext>
            </a:extLst>
          </p:cNvPr>
          <p:cNvSpPr/>
          <p:nvPr/>
        </p:nvSpPr>
        <p:spPr>
          <a:xfrm>
            <a:off x="6738188" y="1900493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150" b="1" dirty="0">
                <a:latin typeface="Calibri (Body)"/>
              </a:rPr>
              <a:t>Classification: RS vs. non-RS</a:t>
            </a:r>
            <a:endParaRPr lang="en-DE" sz="2150" b="1" dirty="0">
              <a:latin typeface="Calibri (Body)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F4F8A-7CB1-DC19-07D6-99F667628635}"/>
              </a:ext>
            </a:extLst>
          </p:cNvPr>
          <p:cNvSpPr/>
          <p:nvPr/>
        </p:nvSpPr>
        <p:spPr>
          <a:xfrm>
            <a:off x="2638776" y="3415517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Min, max, mean, median, skewness, kurtosis</a:t>
            </a:r>
            <a:endParaRPr lang="en-DE" sz="2200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3E5FA6-AD89-55E4-49C8-BA8D140B2FA2}"/>
              </a:ext>
            </a:extLst>
          </p:cNvPr>
          <p:cNvSpPr/>
          <p:nvPr/>
        </p:nvSpPr>
        <p:spPr>
          <a:xfrm>
            <a:off x="2638776" y="5384546"/>
            <a:ext cx="3512270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dirty="0">
                <a:latin typeface="Calibri (Body)"/>
              </a:rPr>
              <a:t>FAIR variables score,</a:t>
            </a:r>
          </a:p>
          <a:p>
            <a:pPr algn="ctr"/>
            <a:r>
              <a:rPr lang="en-GB" sz="2200" dirty="0">
                <a:latin typeface="Calibri (Body)"/>
              </a:rPr>
              <a:t>Heatmaps, Histograms</a:t>
            </a:r>
            <a:endParaRPr lang="en-DE" sz="2200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7AE088-0F67-8F16-43F4-9B9ECB7F5FAD}"/>
              </a:ext>
            </a:extLst>
          </p:cNvPr>
          <p:cNvSpPr/>
          <p:nvPr/>
        </p:nvSpPr>
        <p:spPr>
          <a:xfrm>
            <a:off x="4476749" y="3428999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Follow-up:</a:t>
            </a:r>
          </a:p>
          <a:p>
            <a:pPr algn="ctr"/>
            <a:r>
              <a:rPr lang="en-GB" sz="2200" i="0" dirty="0">
                <a:effectLst/>
                <a:latin typeface="Calibri (Body)"/>
              </a:rPr>
              <a:t>Post-hoc analysis</a:t>
            </a:r>
            <a:endParaRPr lang="en-DE" sz="2200" dirty="0">
              <a:latin typeface="Calibri (Body)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B71CB-0BCD-938F-195A-78DD293A807C}"/>
              </a:ext>
            </a:extLst>
          </p:cNvPr>
          <p:cNvSpPr/>
          <p:nvPr/>
        </p:nvSpPr>
        <p:spPr>
          <a:xfrm>
            <a:off x="6738188" y="3428999"/>
            <a:ext cx="1852000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000" i="0">
                <a:effectLst/>
                <a:latin typeface="Calibri (Body)"/>
              </a:rPr>
              <a:t>Logistic regression,</a:t>
            </a:r>
            <a:endParaRPr lang="en-GB" sz="2000" i="0" dirty="0">
              <a:effectLst/>
              <a:latin typeface="Calibri (Body)"/>
            </a:endParaRPr>
          </a:p>
          <a:p>
            <a:pPr algn="ctr"/>
            <a:r>
              <a:rPr lang="en-GB" sz="2000" dirty="0">
                <a:latin typeface="Calibri (Body)"/>
              </a:rPr>
              <a:t>Random forest</a:t>
            </a:r>
            <a:endParaRPr lang="en-DE" sz="2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8A4DD-1611-1E1E-91A7-AD76AD9221A0}"/>
              </a:ext>
            </a:extLst>
          </p:cNvPr>
          <p:cNvSpPr/>
          <p:nvPr/>
        </p:nvSpPr>
        <p:spPr>
          <a:xfrm>
            <a:off x="371564" y="1481668"/>
            <a:ext cx="1780818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/>
              <a:t>Subquestion 2</a:t>
            </a:r>
            <a:endParaRPr lang="en-DE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A6EFEB-EA10-B6A4-4FD6-81A1EF4F3659}"/>
              </a:ext>
            </a:extLst>
          </p:cNvPr>
          <p:cNvSpPr/>
          <p:nvPr/>
        </p:nvSpPr>
        <p:spPr>
          <a:xfrm>
            <a:off x="424824" y="1971803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Similarity analysis</a:t>
            </a:r>
            <a:endParaRPr lang="en-DE" sz="2200" b="1" dirty="0">
              <a:latin typeface="Calibri (Body)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D6E3C2-3EA8-F94A-E157-C92B4061EBA6}"/>
              </a:ext>
            </a:extLst>
          </p:cNvPr>
          <p:cNvSpPr/>
          <p:nvPr/>
        </p:nvSpPr>
        <p:spPr>
          <a:xfrm>
            <a:off x="424824" y="3415516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Howfairis variables </a:t>
            </a:r>
          </a:p>
          <a:p>
            <a:pPr algn="ctr"/>
            <a:r>
              <a:rPr lang="en-GB" sz="2200" dirty="0">
                <a:latin typeface="Calibri (Body)"/>
              </a:rPr>
              <a:t>-and- </a:t>
            </a:r>
            <a:endParaRPr lang="en-GB" sz="2200" i="0" dirty="0">
              <a:effectLst/>
              <a:latin typeface="Calibri (Body)"/>
            </a:endParaRPr>
          </a:p>
          <a:p>
            <a:pPr algn="ctr"/>
            <a:r>
              <a:rPr lang="en-GB" sz="2200" dirty="0">
                <a:latin typeface="Calibri (Body)"/>
              </a:rPr>
              <a:t>new FAIR variables</a:t>
            </a:r>
            <a:endParaRPr lang="en-DE" sz="2200" dirty="0">
              <a:latin typeface="Calibri (Body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4C53D-5D21-1087-0487-A38254DF77DD}"/>
              </a:ext>
            </a:extLst>
          </p:cNvPr>
          <p:cNvSpPr/>
          <p:nvPr/>
        </p:nvSpPr>
        <p:spPr>
          <a:xfrm>
            <a:off x="424824" y="5384546"/>
            <a:ext cx="1674297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>
                <a:latin typeface="Calibri (Body)"/>
              </a:rPr>
              <a:t>Jaccard similarity</a:t>
            </a:r>
            <a:endParaRPr lang="en-DE" sz="2200" dirty="0">
              <a:latin typeface="Calibri (Bod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2E28-A788-158F-C219-43918EFA568C}"/>
              </a:ext>
            </a:extLst>
          </p:cNvPr>
          <p:cNvSpPr/>
          <p:nvPr/>
        </p:nvSpPr>
        <p:spPr>
          <a:xfrm>
            <a:off x="6760859" y="5427799"/>
            <a:ext cx="1829329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dirty="0">
                <a:latin typeface="Calibri (Body)"/>
              </a:rPr>
              <a:t>Feature importance</a:t>
            </a:r>
            <a:endParaRPr lang="en-DE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248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F20A6-95F3-1BC7-61EB-0FFC5E7B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1519233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 for listening!</a:t>
            </a:r>
            <a:br>
              <a:rPr lang="en-GB" dirty="0"/>
            </a:br>
            <a:r>
              <a:rPr lang="en-GB" dirty="0"/>
              <a:t>Questions?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E646-B975-64A7-1A5E-0D4DAB6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29000"/>
            <a:ext cx="7886700" cy="26606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Icons by </a:t>
            </a:r>
            <a:r>
              <a:rPr lang="en-GB" dirty="0" err="1"/>
              <a:t>Freepik</a:t>
            </a:r>
            <a:r>
              <a:rPr lang="en-GB" dirty="0"/>
              <a:t> from </a:t>
            </a:r>
            <a:r>
              <a:rPr lang="en-GB" dirty="0">
                <a:hlinkClick r:id="rId2"/>
              </a:rPr>
              <a:t>www.flaticon.com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https://github.com/UtrechtUniversity/SWORDS-UU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https://github.com/kequach/Thesis-Mapping-RS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References: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500" dirty="0"/>
              <a:t>[1] </a:t>
            </a:r>
            <a:r>
              <a:rPr lang="en-GB" sz="1500" dirty="0">
                <a:solidFill>
                  <a:srgbClr val="222222"/>
                </a:solidFill>
                <a:latin typeface="-apple-system"/>
              </a:rPr>
              <a:t>Wilkinson, M., Dumontier, M., </a:t>
            </a:r>
            <a:r>
              <a:rPr lang="en-GB" sz="1500" dirty="0" err="1">
                <a:solidFill>
                  <a:srgbClr val="222222"/>
                </a:solidFill>
                <a:latin typeface="-apple-system"/>
              </a:rPr>
              <a:t>Aalbersberg</a:t>
            </a:r>
            <a:r>
              <a:rPr lang="en-GB" sz="1500" dirty="0">
                <a:solidFill>
                  <a:srgbClr val="222222"/>
                </a:solidFill>
                <a:latin typeface="-apple-system"/>
              </a:rPr>
              <a:t>, I. </a:t>
            </a:r>
            <a:r>
              <a:rPr lang="en-GB" sz="1500" i="1" dirty="0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GB" sz="1500" dirty="0">
                <a:solidFill>
                  <a:srgbClr val="222222"/>
                </a:solidFill>
                <a:latin typeface="-apple-system"/>
              </a:rPr>
              <a:t> The FAIR Guiding Principles for scientific data management and stewardship. </a:t>
            </a:r>
            <a:r>
              <a:rPr lang="en-GB" sz="1500" i="1" dirty="0">
                <a:solidFill>
                  <a:srgbClr val="222222"/>
                </a:solidFill>
                <a:latin typeface="-apple-system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500" dirty="0"/>
              <a:t>[2] </a:t>
            </a:r>
            <a:r>
              <a:rPr lang="en-GB" sz="1500" dirty="0">
                <a:hlinkClick r:id="rId5"/>
              </a:rPr>
              <a:t>https://www.go-fair.org/fair-principles/</a:t>
            </a:r>
            <a:r>
              <a:rPr lang="en-GB" sz="1500" dirty="0"/>
              <a:t> </a:t>
            </a:r>
          </a:p>
          <a:p>
            <a:endParaRPr lang="en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639EE-8852-A7C7-D726-19EAB3EA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72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08523-61D5-9024-006F-1E763C5F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phase 2</a:t>
            </a:r>
            <a:endParaRPr lang="en-DE" dirty="0"/>
          </a:p>
        </p:txBody>
      </p:sp>
      <p:pic>
        <p:nvPicPr>
          <p:cNvPr id="9" name="Content Placeholder 8" descr="Table, timeline&#10;&#10;Description automatically generated">
            <a:extLst>
              <a:ext uri="{FF2B5EF4-FFF2-40B4-BE49-F238E27FC236}">
                <a16:creationId xmlns:a16="http://schemas.microsoft.com/office/drawing/2014/main" id="{33416C15-D930-C6BA-10E3-CBA8766A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1690691"/>
            <a:ext cx="8924925" cy="4471085"/>
          </a:xfrm>
        </p:spPr>
      </p:pic>
    </p:spTree>
    <p:extLst>
      <p:ext uri="{BB962C8B-B14F-4D97-AF65-F5344CB8AC3E}">
        <p14:creationId xmlns:p14="http://schemas.microsoft.com/office/powerpoint/2010/main" val="157308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44E17-11C5-9241-8E6F-6F60C263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Repository labels</a:t>
            </a:r>
            <a:endParaRPr lang="en-DE" sz="4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097DCA-2C36-A229-A39D-E40ADCDF49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62F20-A5E2-E402-1242-410E6765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8BB4-5308-38E4-0989-EACA742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23</a:t>
            </a:fld>
            <a:endParaRPr lang="nl-N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E69C90-F20F-980D-77DF-1CC319022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40605"/>
              </p:ext>
            </p:extLst>
          </p:nvPr>
        </p:nvGraphicFramePr>
        <p:xfrm>
          <a:off x="4353627" y="481522"/>
          <a:ext cx="3404731" cy="5885436"/>
        </p:xfrm>
        <a:graphic>
          <a:graphicData uri="http://schemas.openxmlformats.org/drawingml/2006/table">
            <a:tbl>
              <a:tblPr/>
              <a:tblGrid>
                <a:gridCol w="3404731">
                  <a:extLst>
                    <a:ext uri="{9D8B030D-6E8A-4147-A177-3AD203B41FA5}">
                      <a16:colId xmlns:a16="http://schemas.microsoft.com/office/drawing/2014/main" val="2598760328"/>
                    </a:ext>
                  </a:extLst>
                </a:gridCol>
              </a:tblGrid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43353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Rscript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79191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RSWIP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6326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41831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Non-RS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6200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Rdata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7102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Workshop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0554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8214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Template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42733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 work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20342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OtherRS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32967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2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6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D68C-44CC-67FE-3E80-8AFB8D11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variables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99BA32-1177-10AA-19A7-65D3D66D6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405" y="1518923"/>
          <a:ext cx="8615190" cy="519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2709">
                  <a:extLst>
                    <a:ext uri="{9D8B030D-6E8A-4147-A177-3AD203B41FA5}">
                      <a16:colId xmlns:a16="http://schemas.microsoft.com/office/drawing/2014/main" val="690873801"/>
                    </a:ext>
                  </a:extLst>
                </a:gridCol>
                <a:gridCol w="6012481">
                  <a:extLst>
                    <a:ext uri="{9D8B030D-6E8A-4147-A177-3AD203B41FA5}">
                      <a16:colId xmlns:a16="http://schemas.microsoft.com/office/drawing/2014/main" val="372655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8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Repository open?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repository open?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License available?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license?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Registered in registry?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repository registered in a registry?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Citation available?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citation information?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Checklist available?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checklist?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control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repository use version control correctly?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span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in days between first and last commit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Repository active?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Was there a commit within the last 365 days?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identifiable?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scheme to uniquely identify software version?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Tests available?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tests folder?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Install instructions?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installation instructions?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Example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usage examples?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4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Contribution guidelines?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contribution guidelines?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39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591B9-9A11-13DD-34F7-9431574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05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E34BA9F-ACC6-C582-72A7-903934B1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009"/>
            <a:ext cx="9144000" cy="61099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3CCBB-F36B-5249-07BA-39B9572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25</a:t>
            </a:fld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66FB33-CBF5-F56E-636C-6D2F5584F5D4}"/>
              </a:ext>
            </a:extLst>
          </p:cNvPr>
          <p:cNvCxnSpPr>
            <a:cxnSpLocks/>
          </p:cNvCxnSpPr>
          <p:nvPr/>
        </p:nvCxnSpPr>
        <p:spPr>
          <a:xfrm flipV="1">
            <a:off x="1171575" y="2762250"/>
            <a:ext cx="5327889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A8539D-BC88-1F68-8449-C97A576714A6}"/>
              </a:ext>
            </a:extLst>
          </p:cNvPr>
          <p:cNvCxnSpPr>
            <a:cxnSpLocks/>
          </p:cNvCxnSpPr>
          <p:nvPr/>
        </p:nvCxnSpPr>
        <p:spPr>
          <a:xfrm flipV="1">
            <a:off x="838200" y="2561433"/>
            <a:ext cx="5709549" cy="715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97751-C50F-46FB-E403-001931F45BC3}"/>
              </a:ext>
            </a:extLst>
          </p:cNvPr>
          <p:cNvCxnSpPr>
            <a:cxnSpLocks/>
          </p:cNvCxnSpPr>
          <p:nvPr/>
        </p:nvCxnSpPr>
        <p:spPr>
          <a:xfrm>
            <a:off x="1038225" y="3567510"/>
            <a:ext cx="704850" cy="833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AE59E9-2C75-A0F9-31EF-1EA448E407A4}"/>
              </a:ext>
            </a:extLst>
          </p:cNvPr>
          <p:cNvCxnSpPr>
            <a:cxnSpLocks/>
          </p:cNvCxnSpPr>
          <p:nvPr/>
        </p:nvCxnSpPr>
        <p:spPr>
          <a:xfrm>
            <a:off x="1181152" y="3799041"/>
            <a:ext cx="5318312" cy="178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(2/6)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FAIR Guiding Principles [1]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6074875"/>
            <a:ext cx="860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27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Primarily discusses research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Foundational principles accompanied by 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Applicable to all research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Facilitates reproducibility and reusability of research</a:t>
            </a:r>
            <a:endParaRPr lang="en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887E4-2BC9-4C09-D3A6-05B6DAB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0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(3/6)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FAIR Guiding Principles [1]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892647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r>
              <a:rPr lang="en-GB" sz="1200" dirty="0"/>
              <a:t>[2] </a:t>
            </a:r>
            <a:r>
              <a:rPr lang="en-GB" sz="1200" dirty="0">
                <a:hlinkClick r:id="rId3"/>
              </a:rPr>
              <a:t>https://www.go-fair.org/fair-principles/</a:t>
            </a:r>
            <a:r>
              <a:rPr lang="en-GB" sz="1200" dirty="0"/>
              <a:t> 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27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Primarily discusses research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Foundational principles accompanied by 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Applicable to all research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Facilitates reproducibility and reusability of research</a:t>
            </a:r>
            <a:endParaRPr lang="en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D327-6D15-2DEF-2DAB-68F774795C50}"/>
              </a:ext>
            </a:extLst>
          </p:cNvPr>
          <p:cNvSpPr txBox="1"/>
          <p:nvPr/>
        </p:nvSpPr>
        <p:spPr>
          <a:xfrm>
            <a:off x="2206782" y="1690691"/>
            <a:ext cx="63085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b="1" u="sng" dirty="0"/>
              <a:t>F</a:t>
            </a:r>
            <a:r>
              <a:rPr lang="en-DE" sz="2000" b="1" dirty="0"/>
              <a:t>indable</a:t>
            </a:r>
            <a:r>
              <a:rPr lang="en-GB" sz="2000" b="1" dirty="0"/>
              <a:t>:</a:t>
            </a:r>
            <a:r>
              <a:rPr lang="en-DE" sz="2000" dirty="0"/>
              <a:t> </a:t>
            </a:r>
            <a:r>
              <a:rPr lang="en-GB" sz="2000" dirty="0"/>
              <a:t>“</a:t>
            </a:r>
            <a:r>
              <a:rPr lang="en-DE" sz="2000" dirty="0"/>
              <a:t>The first step in (re)using data is to find them. Metadata and data should be easy to find for both humans and computers. Machine-readable metadata are essential for automatic discovery of datasets and services, so this is an essential component of the </a:t>
            </a:r>
            <a:r>
              <a:rPr lang="en-DE" sz="2000" dirty="0" err="1"/>
              <a:t>FAIRification</a:t>
            </a:r>
            <a:r>
              <a:rPr lang="en-DE" sz="2000" dirty="0"/>
              <a:t> process.</a:t>
            </a:r>
            <a:r>
              <a:rPr lang="en-GB" sz="2000" dirty="0"/>
              <a:t>” [2]</a:t>
            </a:r>
            <a:endParaRPr lang="en-DE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6EAF2-84C9-5BEA-1F2E-0A8A256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9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(4/6)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FAIR Guiding Principles [1]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892647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r>
              <a:rPr lang="en-GB" sz="1200" dirty="0"/>
              <a:t>[2] </a:t>
            </a:r>
            <a:r>
              <a:rPr lang="en-GB" sz="1200" dirty="0">
                <a:hlinkClick r:id="rId3"/>
              </a:rPr>
              <a:t>https://www.go-fair.org/fair-principles/</a:t>
            </a:r>
            <a:r>
              <a:rPr lang="en-GB" sz="1200" dirty="0"/>
              <a:t> 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27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Primarily discusses research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Foundational principles accompanied by 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Applicable to all research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Facilitates reproducibility and reusability of research</a:t>
            </a:r>
            <a:endParaRPr lang="en-DE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6025B-C197-57D2-1C22-70A03AC57CBC}"/>
              </a:ext>
            </a:extLst>
          </p:cNvPr>
          <p:cNvSpPr/>
          <p:nvPr/>
        </p:nvSpPr>
        <p:spPr>
          <a:xfrm>
            <a:off x="2097860" y="1632597"/>
            <a:ext cx="6548199" cy="414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D327-6D15-2DEF-2DAB-68F774795C50}"/>
              </a:ext>
            </a:extLst>
          </p:cNvPr>
          <p:cNvSpPr txBox="1"/>
          <p:nvPr/>
        </p:nvSpPr>
        <p:spPr>
          <a:xfrm>
            <a:off x="2206782" y="1690691"/>
            <a:ext cx="63085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latin typeface="Calibri (Body)"/>
              </a:rPr>
              <a:t>A</a:t>
            </a:r>
            <a:r>
              <a:rPr lang="en-GB" sz="2000" b="1" dirty="0">
                <a:latin typeface="Calibri (Body)"/>
              </a:rPr>
              <a:t>ccessible:</a:t>
            </a:r>
            <a:r>
              <a:rPr lang="en-DE" sz="2000" dirty="0">
                <a:latin typeface="Calibri (Body)"/>
              </a:rPr>
              <a:t> </a:t>
            </a:r>
            <a:r>
              <a:rPr lang="en-GB" sz="2000" dirty="0">
                <a:latin typeface="Calibri (Body)"/>
              </a:rPr>
              <a:t>“Once the user finds the required data, she/he/they need to know how they can be accessed, possibly including authentication and authorisation.” </a:t>
            </a:r>
          </a:p>
          <a:p>
            <a:r>
              <a:rPr lang="en-GB" sz="2000" b="1" i="0" u="sng" dirty="0">
                <a:effectLst/>
                <a:latin typeface="Calibri (Body)"/>
              </a:rPr>
              <a:t>I</a:t>
            </a:r>
            <a:r>
              <a:rPr lang="en-GB" sz="2000" b="1" i="0" dirty="0">
                <a:effectLst/>
                <a:latin typeface="Calibri (Body)"/>
              </a:rPr>
              <a:t>nteroperable: “</a:t>
            </a:r>
            <a:r>
              <a:rPr lang="en-GB" sz="2000" b="0" i="0" dirty="0">
                <a:effectLst/>
                <a:latin typeface="Calibri (Body)"/>
              </a:rPr>
              <a:t>The data usually need to be integrated with other data. In addition, the data need to interoperate with applications or workflows for analysis, storage, and processing.”</a:t>
            </a:r>
          </a:p>
          <a:p>
            <a:r>
              <a:rPr lang="en-GB" sz="2000" b="1" i="0" u="sng" dirty="0">
                <a:effectLst/>
                <a:latin typeface="Calibri (Body)"/>
              </a:rPr>
              <a:t>R</a:t>
            </a:r>
            <a:r>
              <a:rPr lang="en-GB" sz="2000" b="1" i="0" dirty="0">
                <a:effectLst/>
                <a:latin typeface="Calibri (Body)"/>
              </a:rPr>
              <a:t>eusable: “</a:t>
            </a:r>
            <a:r>
              <a:rPr lang="en-GB" sz="2000" b="0" i="0" dirty="0">
                <a:effectLst/>
                <a:latin typeface="Calibri (Body)"/>
              </a:rPr>
              <a:t>The ultimate goal of FAIR is to optimise the reuse of data. To achieve this, metadata and data should be well-described so that they can be replicated and/or combined in different settings.” </a:t>
            </a:r>
            <a:r>
              <a:rPr lang="en-GB" sz="2000" dirty="0">
                <a:latin typeface="Calibri (Body)"/>
              </a:rPr>
              <a:t>[2]</a:t>
            </a:r>
            <a:endParaRPr lang="en-DE" sz="2000" dirty="0">
              <a:latin typeface="Calibri (Body)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492733-3A74-D263-9B68-9454089C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60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(5/6)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FAIR Guiding Principles 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958453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6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Significant differences between data and software necessitate software-specific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can have privacy concerns, software often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are hard facts, software is result of complex creative process</a:t>
            </a:r>
            <a:endParaRPr lang="en-DE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84CED-F9CA-2E93-B492-7274F9FE3481}"/>
              </a:ext>
            </a:extLst>
          </p:cNvPr>
          <p:cNvSpPr/>
          <p:nvPr/>
        </p:nvSpPr>
        <p:spPr>
          <a:xfrm>
            <a:off x="3503905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Towards FAIR principles for RS [3]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698FA-B8CF-966E-139D-59BC0D801E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429905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D0CD1-B935-68F4-A237-7F82288F62E6}"/>
              </a:ext>
            </a:extLst>
          </p:cNvPr>
          <p:cNvSpPr txBox="1"/>
          <p:nvPr/>
        </p:nvSpPr>
        <p:spPr>
          <a:xfrm>
            <a:off x="4040865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2020</a:t>
            </a:r>
            <a:endParaRPr lang="en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A97CA2-B7F2-9F64-362F-7AC9C93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64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endParaRPr lang="en-DE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A62F-705A-6F09-6CBC-EBE0B6E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91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(6/6)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FAIR Guiding Principles 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913988"/>
            <a:ext cx="86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endParaRPr lang="en-GB" sz="1200" i="1" dirty="0">
              <a:solidFill>
                <a:srgbClr val="222222"/>
              </a:solidFill>
              <a:latin typeface="-apple-system"/>
            </a:endParaRP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[4] </a:t>
            </a:r>
            <a:r>
              <a:rPr lang="en-GB" sz="1200" dirty="0" err="1">
                <a:solidFill>
                  <a:srgbClr val="222222"/>
                </a:solidFill>
                <a:latin typeface="-apple-system"/>
              </a:rPr>
              <a:t>Chue</a:t>
            </a:r>
            <a:r>
              <a:rPr lang="en-GB" sz="1200" dirty="0">
                <a:solidFill>
                  <a:srgbClr val="222222"/>
                </a:solidFill>
                <a:latin typeface="-apple-system"/>
              </a:rPr>
              <a:t> Hong, Neil P. et al. "FAIR Principles for Research Software (FAIR4RS Principles)." (2022).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6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FAIR4RS Working group founded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Incorporated all previous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84CED-F9CA-2E93-B492-7274F9FE3481}"/>
              </a:ext>
            </a:extLst>
          </p:cNvPr>
          <p:cNvSpPr/>
          <p:nvPr/>
        </p:nvSpPr>
        <p:spPr>
          <a:xfrm>
            <a:off x="3503905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Towards FAIR principles for RS [3]</a:t>
            </a:r>
            <a:endParaRPr lang="en-DE" sz="2200" b="1" dirty="0">
              <a:latin typeface="Calibri (Body)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698FA-B8CF-966E-139D-59BC0D801E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429905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D0CD1-B935-68F4-A237-7F82288F62E6}"/>
              </a:ext>
            </a:extLst>
          </p:cNvPr>
          <p:cNvSpPr txBox="1"/>
          <p:nvPr/>
        </p:nvSpPr>
        <p:spPr>
          <a:xfrm>
            <a:off x="4040865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2020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B7E91D-6C64-825B-7DDB-34FB0992BB28}"/>
              </a:ext>
            </a:extLst>
          </p:cNvPr>
          <p:cNvSpPr/>
          <p:nvPr/>
        </p:nvSpPr>
        <p:spPr>
          <a:xfrm>
            <a:off x="6759404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FAIR4RS principles [4]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FD2C19-78A1-2B21-B931-8D4E749C77B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85404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DC9281-DF16-2699-B413-8C76FFB114B2}"/>
              </a:ext>
            </a:extLst>
          </p:cNvPr>
          <p:cNvSpPr txBox="1"/>
          <p:nvPr/>
        </p:nvSpPr>
        <p:spPr>
          <a:xfrm>
            <a:off x="7296364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2022</a:t>
            </a:r>
            <a:endParaRPr lang="en-D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D24BA1-938F-5516-E944-BD14D81B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7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4576A-0D4A-A83A-B0E4-237EA44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419D-45F7-B1D0-B330-DDEABBC5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31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2CA83D-912F-0321-B3DB-809159E018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r>
              <a:rPr lang="en-GB" sz="1800" dirty="0"/>
              <a:t>[2] </a:t>
            </a:r>
            <a:r>
              <a:rPr lang="en-GB" sz="1800" dirty="0">
                <a:hlinkClick r:id="rId2"/>
              </a:rPr>
              <a:t>https://www.go-fair.org/fair-principles/</a:t>
            </a:r>
            <a:r>
              <a:rPr lang="en-GB" sz="1800" dirty="0"/>
              <a:t> </a:t>
            </a:r>
          </a:p>
          <a:p>
            <a:r>
              <a:rPr lang="en-GB" sz="18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</a:p>
          <a:p>
            <a:r>
              <a:rPr lang="en-GB" sz="1800" dirty="0">
                <a:solidFill>
                  <a:srgbClr val="222222"/>
                </a:solidFill>
                <a:latin typeface="-apple-system"/>
              </a:rPr>
              <a:t>[4] </a:t>
            </a:r>
            <a:r>
              <a:rPr lang="en-GB" sz="1800" dirty="0" err="1">
                <a:solidFill>
                  <a:srgbClr val="222222"/>
                </a:solidFill>
                <a:latin typeface="-apple-system"/>
              </a:rPr>
              <a:t>Chue</a:t>
            </a:r>
            <a:r>
              <a:rPr lang="en-GB" sz="1800" dirty="0">
                <a:solidFill>
                  <a:srgbClr val="222222"/>
                </a:solidFill>
                <a:latin typeface="-apple-system"/>
              </a:rPr>
              <a:t> Hong, Neil P. et al. "FAIR Principles for Research Software (FAIR4RS Principles)." (2022).</a:t>
            </a:r>
            <a:endParaRPr lang="en-DE" sz="1800" dirty="0"/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9022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4E14B-CCA1-44A3-A43C-2D2F1FE2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43350" cy="4351338"/>
          </a:xfrm>
        </p:spPr>
        <p:txBody>
          <a:bodyPr vert="horz" lIns="68562" tIns="34281" rIns="68562" bIns="0" rtlCol="0" anchor="t" anchorCtr="0">
            <a:normAutofit lnSpcReduction="10000"/>
          </a:bodyPr>
          <a:lstStyle/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Transition to Open Science: research data and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should be open and FAIR (findable, accessible, interoperable, reusable).</a:t>
            </a:r>
          </a:p>
          <a:p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What do we know about UU researchers’ code and software?</a:t>
            </a:r>
          </a:p>
          <a:p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How open and FAIR is our researchers' code and software?</a:t>
            </a:r>
          </a:p>
          <a:p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0AE08CB-D57B-4C5F-9FC7-8C35DD372D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629150" y="1825624"/>
            <a:ext cx="4409074" cy="2719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4E856-716F-4195-9199-48AE643B4CB1}"/>
              </a:ext>
            </a:extLst>
          </p:cNvPr>
          <p:cNvSpPr txBox="1"/>
          <p:nvPr/>
        </p:nvSpPr>
        <p:spPr>
          <a:xfrm>
            <a:off x="4629150" y="4544839"/>
            <a:ext cx="425068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75000"/>
                  </a:schemeClr>
                </a:solidFill>
              </a:rPr>
              <a:t>From </a:t>
            </a: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https://www.uu.nl/sites/default/files/styles/original_image/</a:t>
            </a:r>
            <a:b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public/Utrecht-University-towards-open-science.jpg</a:t>
            </a: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105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44A675-5ED0-1C40-A270-762CE68F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topic relevant? (1/3)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C1302-4393-E3C0-029B-A60FE10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8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39BB66-7634-FEA2-AEE3-E83DB865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SWORDS@UU (2/3)</a:t>
            </a:r>
            <a:endParaRPr lang="en-DE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1C1AED9-4B17-5469-C34C-A7B76B6D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124325" cy="4351338"/>
          </a:xfrm>
        </p:spPr>
        <p:txBody>
          <a:bodyPr vert="horz" lIns="68562" tIns="34281" rIns="68562" bIns="0" rtlCol="0" anchor="t" anchorCtr="0">
            <a:normAutofit/>
          </a:bodyPr>
          <a:lstStyle/>
          <a:p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can and </a:t>
            </a:r>
            <a:r>
              <a:rPr lang="en-US" sz="2400" dirty="0" err="1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revie</a:t>
            </a:r>
            <a:r>
              <a:rPr lang="en-US" sz="2400" b="1" dirty="0" err="1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pen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esearch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ata and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oftware at Utrecht University</a:t>
            </a:r>
          </a:p>
          <a:p>
            <a:pPr marL="0" indent="0">
              <a:buNone/>
            </a:pPr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Goal: Get insights about how UU researchers develop, manage, and publish software on GitHub</a:t>
            </a:r>
          </a:p>
          <a:p>
            <a:pPr marL="0" indent="0">
              <a:buNone/>
            </a:pPr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EA5295D6-67D3-9ABC-1B89-7B94F11D9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98990"/>
              </p:ext>
            </p:extLst>
          </p:nvPr>
        </p:nvGraphicFramePr>
        <p:xfrm>
          <a:off x="5821844" y="1825625"/>
          <a:ext cx="2137714" cy="365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DFDB73-A658-29AE-7216-075D9BBD0D2E}"/>
              </a:ext>
            </a:extLst>
          </p:cNvPr>
          <p:cNvSpPr txBox="1"/>
          <p:nvPr/>
        </p:nvSpPr>
        <p:spPr>
          <a:xfrm>
            <a:off x="1758359" y="5992297"/>
            <a:ext cx="56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06" indent="-257106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https://github.com/UtrechtUniversity/SWORDS-UU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6B07D-A283-30D0-80A1-63FB9C0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5</a:t>
            </a:fld>
            <a:endParaRPr lang="nl-NL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6E3EC2F5-8038-96AB-7132-72B3FC6D2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0922" y="1741723"/>
            <a:ext cx="513078" cy="513078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0EB9F73-1670-7707-267B-B3F6C8E7BA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0922" y="3159793"/>
            <a:ext cx="513078" cy="513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E75F7-8E69-EFB9-CEA8-053233BA1720}"/>
              </a:ext>
            </a:extLst>
          </p:cNvPr>
          <p:cNvSpPr txBox="1"/>
          <p:nvPr/>
        </p:nvSpPr>
        <p:spPr>
          <a:xfrm>
            <a:off x="7892098" y="2054746"/>
            <a:ext cx="103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Filtering</a:t>
            </a:r>
            <a:endParaRPr lang="en-DE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3EEC0-9CC3-1DFD-6F0E-D03F8FAAEE4B}"/>
              </a:ext>
            </a:extLst>
          </p:cNvPr>
          <p:cNvSpPr txBox="1"/>
          <p:nvPr/>
        </p:nvSpPr>
        <p:spPr>
          <a:xfrm>
            <a:off x="7892098" y="3452972"/>
            <a:ext cx="103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Filtering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8510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B357-60F2-1E5E-D53E-323226B8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of the thesis (3/3)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07A5-F9E4-D99E-07F4-2DA063B9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labelled GitHub dataset</a:t>
            </a:r>
          </a:p>
          <a:p>
            <a:endParaRPr lang="en-GB" dirty="0"/>
          </a:p>
          <a:p>
            <a:r>
              <a:rPr lang="en-GB" dirty="0"/>
              <a:t>Extend SWORDS framework with FAIR-related variables</a:t>
            </a:r>
          </a:p>
          <a:p>
            <a:endParaRPr lang="en-GB" dirty="0"/>
          </a:p>
          <a:p>
            <a:r>
              <a:rPr lang="en-GB" dirty="0"/>
              <a:t>Develop method for reusable data analysis of an organization to infer recommendations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3AE3C0-16CF-077D-6E5C-3D2C71A6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84" y="1592561"/>
            <a:ext cx="842444" cy="8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ata Analysis Icon - Free PNG &amp; SVG 1946201 - Noun Project">
            <a:extLst>
              <a:ext uri="{FF2B5EF4-FFF2-40B4-BE49-F238E27FC236}">
                <a16:creationId xmlns:a16="http://schemas.microsoft.com/office/drawing/2014/main" id="{85AF2602-078F-CBA0-1E87-8CDCA7AD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22" y="4670385"/>
            <a:ext cx="1140936" cy="11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019EC6-F181-6F34-427F-1312F93E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43" y="3288882"/>
            <a:ext cx="709189" cy="7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BB5F1-D044-1A9B-42BD-D3C142EC572E}"/>
              </a:ext>
            </a:extLst>
          </p:cNvPr>
          <p:cNvSpPr txBox="1"/>
          <p:nvPr/>
        </p:nvSpPr>
        <p:spPr>
          <a:xfrm>
            <a:off x="1758359" y="5992297"/>
            <a:ext cx="56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06" indent="-257106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https://github.com/kequach/Thesis-Mapping-RS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25269-7276-88B1-0AB3-6020582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42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endParaRPr lang="en-DE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01CD-DA5A-BFF2-5926-F9F4C9EA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8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D682F-70C6-D71B-B4DC-F0A841C4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>
            <a:normAutofit/>
          </a:bodyPr>
          <a:lstStyle/>
          <a:p>
            <a:r>
              <a:rPr lang="en-GB" sz="3900" dirty="0"/>
              <a:t>GitHub - a code hosting platform (1/3)</a:t>
            </a:r>
            <a:endParaRPr lang="en-DE" sz="3900" dirty="0"/>
          </a:p>
        </p:txBody>
      </p:sp>
      <p:graphicFrame>
        <p:nvGraphicFramePr>
          <p:cNvPr id="2052" name="Content Placeholder 4">
            <a:extLst>
              <a:ext uri="{FF2B5EF4-FFF2-40B4-BE49-F238E27FC236}">
                <a16:creationId xmlns:a16="http://schemas.microsoft.com/office/drawing/2014/main" id="{BED40EC5-622D-B7B3-8832-7FCD3A4DE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119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AAE37A6B-0FA1-46E5-7C5C-F61080BA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73" y="1405148"/>
            <a:ext cx="840954" cy="8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3CCBB-F36B-5249-07BA-39B9572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42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422B6F-378C-9679-C039-314E8EA9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518"/>
            <a:ext cx="9144000" cy="58929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3CCBB-F36B-5249-07BA-39B9572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9</a:t>
            </a:fld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66FB33-CBF5-F56E-636C-6D2F5584F5D4}"/>
              </a:ext>
            </a:extLst>
          </p:cNvPr>
          <p:cNvCxnSpPr>
            <a:cxnSpLocks/>
          </p:cNvCxnSpPr>
          <p:nvPr/>
        </p:nvCxnSpPr>
        <p:spPr>
          <a:xfrm flipV="1">
            <a:off x="1082040" y="2386410"/>
            <a:ext cx="5669280" cy="269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A8539D-BC88-1F68-8449-C97A576714A6}"/>
              </a:ext>
            </a:extLst>
          </p:cNvPr>
          <p:cNvCxnSpPr>
            <a:cxnSpLocks/>
          </p:cNvCxnSpPr>
          <p:nvPr/>
        </p:nvCxnSpPr>
        <p:spPr>
          <a:xfrm flipV="1">
            <a:off x="914400" y="2171700"/>
            <a:ext cx="5836920" cy="769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97751-C50F-46FB-E403-001931F45BC3}"/>
              </a:ext>
            </a:extLst>
          </p:cNvPr>
          <p:cNvCxnSpPr>
            <a:cxnSpLocks/>
          </p:cNvCxnSpPr>
          <p:nvPr/>
        </p:nvCxnSpPr>
        <p:spPr>
          <a:xfrm>
            <a:off x="549705" y="3308430"/>
            <a:ext cx="212295" cy="92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AE59E9-2C75-A0F9-31EF-1EA448E407A4}"/>
              </a:ext>
            </a:extLst>
          </p:cNvPr>
          <p:cNvCxnSpPr>
            <a:cxnSpLocks/>
          </p:cNvCxnSpPr>
          <p:nvPr/>
        </p:nvCxnSpPr>
        <p:spPr>
          <a:xfrm>
            <a:off x="1257524" y="3506346"/>
            <a:ext cx="5493796" cy="2120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3C6765-C3EE-352E-4DF7-E15BB48C1BBA}"/>
              </a:ext>
            </a:extLst>
          </p:cNvPr>
          <p:cNvSpPr/>
          <p:nvPr/>
        </p:nvSpPr>
        <p:spPr>
          <a:xfrm>
            <a:off x="76200" y="1647825"/>
            <a:ext cx="6515100" cy="2120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9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6CC5DAD1DA54096116A6CE7695080" ma:contentTypeVersion="12" ma:contentTypeDescription="Create a new document." ma:contentTypeScope="" ma:versionID="3285ca19dd710fef2a89f6b3c4d77307">
  <xsd:schema xmlns:xsd="http://www.w3.org/2001/XMLSchema" xmlns:xs="http://www.w3.org/2001/XMLSchema" xmlns:p="http://schemas.microsoft.com/office/2006/metadata/properties" xmlns:ns3="a0d9ab8e-64b7-4107-a85d-b5d664a916e3" xmlns:ns4="f7386e1d-42e6-44e4-b73b-c6d5795dbbc2" targetNamespace="http://schemas.microsoft.com/office/2006/metadata/properties" ma:root="true" ma:fieldsID="03bdfaf62524aae7bcf1aac9fcb40488" ns3:_="" ns4:_="">
    <xsd:import namespace="a0d9ab8e-64b7-4107-a85d-b5d664a916e3"/>
    <xsd:import namespace="f7386e1d-42e6-44e4-b73b-c6d5795dbb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9ab8e-64b7-4107-a85d-b5d664a916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86e1d-42e6-44e4-b73b-c6d5795db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1B0FA-B2AC-4AEF-996C-090970B1AC36}">
  <ds:schemaRefs>
    <ds:schemaRef ds:uri="a0d9ab8e-64b7-4107-a85d-b5d664a916e3"/>
    <ds:schemaRef ds:uri="f7386e1d-42e6-44e4-b73b-c6d5795dbbc2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BAC8A-735B-4540-ACED-4190A093B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9ab8e-64b7-4107-a85d-b5d664a916e3"/>
    <ds:schemaRef ds:uri="f7386e1d-42e6-44e4-b73b-c6d5795db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BB90FA-5556-48DC-875D-A623346B7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2115</Words>
  <Application>Microsoft Office PowerPoint</Application>
  <PresentationFormat>On-screen Show (4:3)</PresentationFormat>
  <Paragraphs>299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Calibri</vt:lpstr>
      <vt:lpstr>Calibri (Body)</vt:lpstr>
      <vt:lpstr>Calibri Light</vt:lpstr>
      <vt:lpstr>Open Sans</vt:lpstr>
      <vt:lpstr>Segoe UI</vt:lpstr>
      <vt:lpstr>Times New Roman</vt:lpstr>
      <vt:lpstr>1_Office Theme</vt:lpstr>
      <vt:lpstr>think-cell Slide</vt:lpstr>
      <vt:lpstr>Mapping Research Software Landscapes through Exploratory Studies of GitHub Data</vt:lpstr>
      <vt:lpstr>Table of Contents</vt:lpstr>
      <vt:lpstr>Motivation  Background information Research questions Research method</vt:lpstr>
      <vt:lpstr>Why is this topic relevant? (1/3)</vt:lpstr>
      <vt:lpstr>SWORDS@UU (2/3)</vt:lpstr>
      <vt:lpstr>Contribution of the thesis (3/3)</vt:lpstr>
      <vt:lpstr>Motivation  Background information Research questions Research method</vt:lpstr>
      <vt:lpstr>GitHub - a code hosting platform (1/3)</vt:lpstr>
      <vt:lpstr>PowerPoint Presentation</vt:lpstr>
      <vt:lpstr>FAIR principles (2/3)</vt:lpstr>
      <vt:lpstr>FAIR principles (3/3)</vt:lpstr>
      <vt:lpstr>Motivation  Background information Research questions Research method</vt:lpstr>
      <vt:lpstr>Research questions (1/2)</vt:lpstr>
      <vt:lpstr>Answering Research questions (2/2)</vt:lpstr>
      <vt:lpstr>Motivation  Background information Research questions Research method</vt:lpstr>
      <vt:lpstr>All phases in research method (1/5)</vt:lpstr>
      <vt:lpstr>Phase 1 – modified (2/5)</vt:lpstr>
      <vt:lpstr>Phase 2 – modified (3/5)</vt:lpstr>
      <vt:lpstr>Phase 3 - modified (4/5)</vt:lpstr>
      <vt:lpstr>Phase 4 – data analysis (5/5)</vt:lpstr>
      <vt:lpstr>Thank you for listening! Questions?</vt:lpstr>
      <vt:lpstr>Schedule phase 2</vt:lpstr>
      <vt:lpstr>Repository labels</vt:lpstr>
      <vt:lpstr>FAIR variables</vt:lpstr>
      <vt:lpstr>PowerPoint Presentation</vt:lpstr>
      <vt:lpstr>History of FAIR principles (2/6)</vt:lpstr>
      <vt:lpstr>History of FAIR principles (3/6)</vt:lpstr>
      <vt:lpstr>History of FAIR principles (4/6)</vt:lpstr>
      <vt:lpstr>History of FAIR principles (5/6)</vt:lpstr>
      <vt:lpstr>History of FAIR principles (6/6)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Keven Quach</dc:creator>
  <cp:lastModifiedBy>Quach, K. (Keven)</cp:lastModifiedBy>
  <cp:revision>139</cp:revision>
  <dcterms:created xsi:type="dcterms:W3CDTF">2020-11-09T07:09:53Z</dcterms:created>
  <dcterms:modified xsi:type="dcterms:W3CDTF">2022-09-11T18:30:50Z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0x010100B536CC5DAD1DA54096116A6CE7695080</vt:lpwstr>
  </property>
  <property fmtid="{D5CDD505-2E9C-101B-9397-08002B2CF9AE}" pid="3" name="xd_Signature">
    <vt:bool>false</vt:bool>
  </property>
  <property fmtid="{D5CDD505-2E9C-101B-9397-08002B2CF9AE}" pid="4" name="SharedWithUsers">
    <vt:lpwstr>227;#Knecht, S.D. de (Sicco)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</Properties>
</file>