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54"/>
  </p:notesMasterIdLst>
  <p:sldIdLst>
    <p:sldId id="1506" r:id="rId5"/>
    <p:sldId id="1507" r:id="rId6"/>
    <p:sldId id="1513" r:id="rId7"/>
    <p:sldId id="1509" r:id="rId8"/>
    <p:sldId id="1510" r:id="rId9"/>
    <p:sldId id="1517" r:id="rId10"/>
    <p:sldId id="1514" r:id="rId11"/>
    <p:sldId id="1524" r:id="rId12"/>
    <p:sldId id="1536" r:id="rId13"/>
    <p:sldId id="1511" r:id="rId14"/>
    <p:sldId id="1543" r:id="rId15"/>
    <p:sldId id="1515" r:id="rId16"/>
    <p:sldId id="1508" r:id="rId17"/>
    <p:sldId id="1512" r:id="rId18"/>
    <p:sldId id="1516" r:id="rId19"/>
    <p:sldId id="1568" r:id="rId20"/>
    <p:sldId id="1552" r:id="rId21"/>
    <p:sldId id="1533" r:id="rId22"/>
    <p:sldId id="1550" r:id="rId23"/>
    <p:sldId id="1557" r:id="rId24"/>
    <p:sldId id="1558" r:id="rId25"/>
    <p:sldId id="1564" r:id="rId26"/>
    <p:sldId id="1560" r:id="rId27"/>
    <p:sldId id="1562" r:id="rId28"/>
    <p:sldId id="1565" r:id="rId29"/>
    <p:sldId id="1561" r:id="rId30"/>
    <p:sldId id="1518" r:id="rId31"/>
    <p:sldId id="298" r:id="rId32"/>
    <p:sldId id="1575" r:id="rId33"/>
    <p:sldId id="1576" r:id="rId34"/>
    <p:sldId id="1553" r:id="rId35"/>
    <p:sldId id="1555" r:id="rId36"/>
    <p:sldId id="1572" r:id="rId37"/>
    <p:sldId id="1554" r:id="rId38"/>
    <p:sldId id="1580" r:id="rId39"/>
    <p:sldId id="1579" r:id="rId40"/>
    <p:sldId id="1577" r:id="rId41"/>
    <p:sldId id="1578" r:id="rId42"/>
    <p:sldId id="1581" r:id="rId43"/>
    <p:sldId id="1559" r:id="rId44"/>
    <p:sldId id="1570" r:id="rId45"/>
    <p:sldId id="1571" r:id="rId46"/>
    <p:sldId id="1573" r:id="rId47"/>
    <p:sldId id="1574" r:id="rId48"/>
    <p:sldId id="1551" r:id="rId49"/>
    <p:sldId id="1535" r:id="rId50"/>
    <p:sldId id="1540" r:id="rId51"/>
    <p:sldId id="1541" r:id="rId52"/>
    <p:sldId id="1569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174C8349-44A4-4312-865E-228A87DF90E4}">
          <p14:sldIdLst>
            <p14:sldId id="1506"/>
            <p14:sldId id="1507"/>
            <p14:sldId id="1513"/>
            <p14:sldId id="1509"/>
            <p14:sldId id="1510"/>
            <p14:sldId id="1517"/>
            <p14:sldId id="1514"/>
            <p14:sldId id="1524"/>
            <p14:sldId id="1536"/>
            <p14:sldId id="1511"/>
            <p14:sldId id="1543"/>
            <p14:sldId id="1515"/>
            <p14:sldId id="1508"/>
            <p14:sldId id="1512"/>
            <p14:sldId id="1516"/>
            <p14:sldId id="1568"/>
            <p14:sldId id="1552"/>
            <p14:sldId id="1533"/>
            <p14:sldId id="1550"/>
            <p14:sldId id="1557"/>
            <p14:sldId id="1558"/>
            <p14:sldId id="1564"/>
            <p14:sldId id="1560"/>
            <p14:sldId id="1562"/>
            <p14:sldId id="1565"/>
            <p14:sldId id="1561"/>
            <p14:sldId id="1518"/>
          </p14:sldIdLst>
        </p14:section>
        <p14:section name="backup" id="{F4A71228-D9E9-495B-ACCB-57103C9C4A25}">
          <p14:sldIdLst>
            <p14:sldId id="298"/>
            <p14:sldId id="1575"/>
            <p14:sldId id="1576"/>
            <p14:sldId id="1553"/>
            <p14:sldId id="1555"/>
            <p14:sldId id="1572"/>
            <p14:sldId id="1554"/>
            <p14:sldId id="1580"/>
            <p14:sldId id="1579"/>
            <p14:sldId id="1577"/>
            <p14:sldId id="1578"/>
            <p14:sldId id="1581"/>
            <p14:sldId id="1559"/>
            <p14:sldId id="1570"/>
            <p14:sldId id="1571"/>
            <p14:sldId id="1573"/>
            <p14:sldId id="1574"/>
            <p14:sldId id="1551"/>
            <p14:sldId id="1535"/>
            <p14:sldId id="1540"/>
            <p14:sldId id="1541"/>
            <p14:sldId id="1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DC849B-69F0-7F0D-F23F-873CC3323E85}" name="Quach, K. (Keven)" initials="QK(" userId="Quach, K. (Keven)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echt, S.D. de (Sicco)" initials="KSd(" lastIdx="1" clrIdx="0">
    <p:extLst>
      <p:ext uri="{19B8F6BF-5375-455C-9EA6-DF929625EA0E}">
        <p15:presenceInfo xmlns:p15="http://schemas.microsoft.com/office/powerpoint/2012/main" userId="S::s.d.deknecht@uu.nl::13cb3b27-f1e6-46a7-bb98-be520cc3d1c3" providerId="AD"/>
      </p:ext>
    </p:extLst>
  </p:cmAuthor>
  <p:cmAuthor id="2" name="Holtkuile, J.H. (Johan)" initials="H(" lastIdx="1" clrIdx="1">
    <p:extLst>
      <p:ext uri="{19B8F6BF-5375-455C-9EA6-DF929625EA0E}">
        <p15:presenceInfo xmlns:p15="http://schemas.microsoft.com/office/powerpoint/2012/main" userId="S::j.h.holtkuile@uu.nl::1ded0c65-b187-48cb-b366-1c502f92705e" providerId="AD"/>
      </p:ext>
    </p:extLst>
  </p:cmAuthor>
  <p:cmAuthor id="3" name="Quach, K. (Keven)" initials="Q(" lastIdx="4" clrIdx="2">
    <p:extLst>
      <p:ext uri="{19B8F6BF-5375-455C-9EA6-DF929625EA0E}">
        <p15:presenceInfo xmlns:p15="http://schemas.microsoft.com/office/powerpoint/2012/main" userId="S::k.quach@uu.nl::51517f62-f083-4fec-b6f6-247e9018adf9" providerId="AD"/>
      </p:ext>
    </p:extLst>
  </p:cmAuthor>
  <p:cmAuthor id="4" name="Lamprecht, A.L. (Anna-Lena)" initials="L(" lastIdx="6" clrIdx="3">
    <p:extLst>
      <p:ext uri="{19B8F6BF-5375-455C-9EA6-DF929625EA0E}">
        <p15:presenceInfo xmlns:p15="http://schemas.microsoft.com/office/powerpoint/2012/main" userId="S::a.l.lamprecht@uu.nl::06081751-ee23-4236-a6ec-131c099f71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ABD1F-7666-4EBD-BC4F-0E1A44DC0909}" v="56" dt="2022-09-11T14:04:22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1"/>
    <p:restoredTop sz="87449" autoAdjust="0"/>
  </p:normalViewPr>
  <p:slideViewPr>
    <p:cSldViewPr snapToGrid="0">
      <p:cViewPr varScale="1">
        <p:scale>
          <a:sx n="100" d="100"/>
          <a:sy n="100" d="100"/>
        </p:scale>
        <p:origin x="1680" y="72"/>
      </p:cViewPr>
      <p:guideLst/>
    </p:cSldViewPr>
  </p:slideViewPr>
  <p:outlineViewPr>
    <p:cViewPr>
      <p:scale>
        <a:sx n="33" d="100"/>
        <a:sy n="33" d="100"/>
      </p:scale>
      <p:origin x="0" y="-236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31FCE-977D-4800-8F2F-43133FD3FB1E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C33FACCA-FC81-463C-893E-852424235DEA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Calibri Light" panose="020F0302020204030204"/>
            </a:rPr>
            <a:t>Collect users</a:t>
          </a:r>
          <a:endParaRPr lang="en-US" b="1" dirty="0">
            <a:solidFill>
              <a:schemeClr val="tx1"/>
            </a:solidFill>
          </a:endParaRPr>
        </a:p>
      </dgm:t>
    </dgm:pt>
    <dgm:pt modelId="{DB1714D6-9BEB-4CD7-8BD3-5C27C62B92F7}" type="parTrans" cxnId="{9E06A360-65BF-40E8-84B1-9F205BF74337}">
      <dgm:prSet/>
      <dgm:spPr/>
      <dgm:t>
        <a:bodyPr/>
        <a:lstStyle/>
        <a:p>
          <a:endParaRPr lang="en-DE"/>
        </a:p>
      </dgm:t>
    </dgm:pt>
    <dgm:pt modelId="{A737341E-2B2F-45B0-9652-6569FAEE367E}" type="sibTrans" cxnId="{9E06A360-65BF-40E8-84B1-9F205BF74337}">
      <dgm:prSet/>
      <dgm:spPr/>
      <dgm:t>
        <a:bodyPr/>
        <a:lstStyle/>
        <a:p>
          <a:endParaRPr lang="en-US"/>
        </a:p>
      </dgm:t>
    </dgm:pt>
    <dgm:pt modelId="{988BFA4D-036B-45FB-98C7-691C520862CE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Calibri Light" panose="020F0302020204030204"/>
            </a:rPr>
            <a:t>Collect repositories</a:t>
          </a:r>
          <a:endParaRPr lang="en-US" b="1" dirty="0">
            <a:solidFill>
              <a:schemeClr val="tx1"/>
            </a:solidFill>
          </a:endParaRPr>
        </a:p>
      </dgm:t>
    </dgm:pt>
    <dgm:pt modelId="{7F7316CC-3A52-4836-96C0-7965B3CDCEF9}" type="parTrans" cxnId="{97AF860A-7AD9-42D0-93FC-3F34EE7234FA}">
      <dgm:prSet/>
      <dgm:spPr/>
      <dgm:t>
        <a:bodyPr/>
        <a:lstStyle/>
        <a:p>
          <a:endParaRPr lang="en-DE"/>
        </a:p>
      </dgm:t>
    </dgm:pt>
    <dgm:pt modelId="{15A5E24E-8D8C-4F67-983C-549C42F50771}" type="sibTrans" cxnId="{97AF860A-7AD9-42D0-93FC-3F34EE7234FA}">
      <dgm:prSet/>
      <dgm:spPr/>
      <dgm:t>
        <a:bodyPr/>
        <a:lstStyle/>
        <a:p>
          <a:endParaRPr lang="en-US"/>
        </a:p>
      </dgm:t>
    </dgm:pt>
    <dgm:pt modelId="{455F1D13-E16E-49F2-85DA-4B3167742B10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Calibri Light" panose="020F0302020204030204"/>
            </a:rPr>
            <a:t>Collect variables</a:t>
          </a:r>
        </a:p>
      </dgm:t>
    </dgm:pt>
    <dgm:pt modelId="{30C92732-9966-482C-9393-7B55C3F08EFD}" type="parTrans" cxnId="{E207CC3F-BD14-4D59-B69D-30584868D0EF}">
      <dgm:prSet/>
      <dgm:spPr/>
      <dgm:t>
        <a:bodyPr/>
        <a:lstStyle/>
        <a:p>
          <a:endParaRPr lang="en-DE"/>
        </a:p>
      </dgm:t>
    </dgm:pt>
    <dgm:pt modelId="{F15AE5FC-9613-4172-84C0-43115C3C3BC9}" type="sibTrans" cxnId="{E207CC3F-BD14-4D59-B69D-30584868D0EF}">
      <dgm:prSet/>
      <dgm:spPr/>
      <dgm:t>
        <a:bodyPr/>
        <a:lstStyle/>
        <a:p>
          <a:endParaRPr lang="en-US"/>
        </a:p>
      </dgm:t>
    </dgm:pt>
    <dgm:pt modelId="{2C4F4C02-62EF-4550-B904-BF8BFD763D60}" type="pres">
      <dgm:prSet presAssocID="{56831FCE-977D-4800-8F2F-43133FD3FB1E}" presName="linearFlow" presStyleCnt="0">
        <dgm:presLayoutVars>
          <dgm:resizeHandles val="exact"/>
        </dgm:presLayoutVars>
      </dgm:prSet>
      <dgm:spPr/>
    </dgm:pt>
    <dgm:pt modelId="{314990BE-CC19-446C-8F46-E18D7750BDFA}" type="pres">
      <dgm:prSet presAssocID="{C33FACCA-FC81-463C-893E-852424235DEA}" presName="node" presStyleLbl="node1" presStyleIdx="0" presStyleCnt="3">
        <dgm:presLayoutVars>
          <dgm:bulletEnabled val="1"/>
        </dgm:presLayoutVars>
      </dgm:prSet>
      <dgm:spPr/>
    </dgm:pt>
    <dgm:pt modelId="{EC3BC28F-7261-4782-9C8F-944E7E230265}" type="pres">
      <dgm:prSet presAssocID="{A737341E-2B2F-45B0-9652-6569FAEE367E}" presName="sibTrans" presStyleLbl="sibTrans2D1" presStyleIdx="0" presStyleCnt="2"/>
      <dgm:spPr/>
    </dgm:pt>
    <dgm:pt modelId="{CC4BA890-0E1B-4A92-8576-0915DB587C27}" type="pres">
      <dgm:prSet presAssocID="{A737341E-2B2F-45B0-9652-6569FAEE367E}" presName="connectorText" presStyleLbl="sibTrans2D1" presStyleIdx="0" presStyleCnt="2"/>
      <dgm:spPr/>
    </dgm:pt>
    <dgm:pt modelId="{9E607F59-EAE0-497B-B24B-F7CEC01B399A}" type="pres">
      <dgm:prSet presAssocID="{988BFA4D-036B-45FB-98C7-691C520862CE}" presName="node" presStyleLbl="node1" presStyleIdx="1" presStyleCnt="3">
        <dgm:presLayoutVars>
          <dgm:bulletEnabled val="1"/>
        </dgm:presLayoutVars>
      </dgm:prSet>
      <dgm:spPr/>
    </dgm:pt>
    <dgm:pt modelId="{0F18BF4B-652C-4CD0-AB55-40D807B03984}" type="pres">
      <dgm:prSet presAssocID="{15A5E24E-8D8C-4F67-983C-549C42F50771}" presName="sibTrans" presStyleLbl="sibTrans2D1" presStyleIdx="1" presStyleCnt="2"/>
      <dgm:spPr/>
    </dgm:pt>
    <dgm:pt modelId="{550B8515-5038-49D3-B515-1E56D989A833}" type="pres">
      <dgm:prSet presAssocID="{15A5E24E-8D8C-4F67-983C-549C42F50771}" presName="connectorText" presStyleLbl="sibTrans2D1" presStyleIdx="1" presStyleCnt="2"/>
      <dgm:spPr/>
    </dgm:pt>
    <dgm:pt modelId="{160A18B7-8271-43B6-A8D5-BC3ADE4AC470}" type="pres">
      <dgm:prSet presAssocID="{455F1D13-E16E-49F2-85DA-4B3167742B10}" presName="node" presStyleLbl="node1" presStyleIdx="2" presStyleCnt="3">
        <dgm:presLayoutVars>
          <dgm:bulletEnabled val="1"/>
        </dgm:presLayoutVars>
      </dgm:prSet>
      <dgm:spPr/>
    </dgm:pt>
  </dgm:ptLst>
  <dgm:cxnLst>
    <dgm:cxn modelId="{97AF860A-7AD9-42D0-93FC-3F34EE7234FA}" srcId="{56831FCE-977D-4800-8F2F-43133FD3FB1E}" destId="{988BFA4D-036B-45FB-98C7-691C520862CE}" srcOrd="1" destOrd="0" parTransId="{7F7316CC-3A52-4836-96C0-7965B3CDCEF9}" sibTransId="{15A5E24E-8D8C-4F67-983C-549C42F50771}"/>
    <dgm:cxn modelId="{E0F20B31-F6EA-4349-8124-2418C37A1F7B}" type="presOf" srcId="{15A5E24E-8D8C-4F67-983C-549C42F50771}" destId="{0F18BF4B-652C-4CD0-AB55-40D807B03984}" srcOrd="0" destOrd="0" presId="urn:microsoft.com/office/officeart/2005/8/layout/process2"/>
    <dgm:cxn modelId="{E207CC3F-BD14-4D59-B69D-30584868D0EF}" srcId="{56831FCE-977D-4800-8F2F-43133FD3FB1E}" destId="{455F1D13-E16E-49F2-85DA-4B3167742B10}" srcOrd="2" destOrd="0" parTransId="{30C92732-9966-482C-9393-7B55C3F08EFD}" sibTransId="{F15AE5FC-9613-4172-84C0-43115C3C3BC9}"/>
    <dgm:cxn modelId="{9E06A360-65BF-40E8-84B1-9F205BF74337}" srcId="{56831FCE-977D-4800-8F2F-43133FD3FB1E}" destId="{C33FACCA-FC81-463C-893E-852424235DEA}" srcOrd="0" destOrd="0" parTransId="{DB1714D6-9BEB-4CD7-8BD3-5C27C62B92F7}" sibTransId="{A737341E-2B2F-45B0-9652-6569FAEE367E}"/>
    <dgm:cxn modelId="{E4864173-8BA6-4AF4-8296-0F176FBFD21F}" type="presOf" srcId="{455F1D13-E16E-49F2-85DA-4B3167742B10}" destId="{160A18B7-8271-43B6-A8D5-BC3ADE4AC470}" srcOrd="0" destOrd="0" presId="urn:microsoft.com/office/officeart/2005/8/layout/process2"/>
    <dgm:cxn modelId="{93C2D696-90C7-4CEC-A338-AE602324DCA7}" type="presOf" srcId="{988BFA4D-036B-45FB-98C7-691C520862CE}" destId="{9E607F59-EAE0-497B-B24B-F7CEC01B399A}" srcOrd="0" destOrd="0" presId="urn:microsoft.com/office/officeart/2005/8/layout/process2"/>
    <dgm:cxn modelId="{D2643BB9-307A-42C7-9A63-5946E57A0D07}" type="presOf" srcId="{C33FACCA-FC81-463C-893E-852424235DEA}" destId="{314990BE-CC19-446C-8F46-E18D7750BDFA}" srcOrd="0" destOrd="0" presId="urn:microsoft.com/office/officeart/2005/8/layout/process2"/>
    <dgm:cxn modelId="{A1D521C8-5466-45C0-902C-B940239E0C40}" type="presOf" srcId="{15A5E24E-8D8C-4F67-983C-549C42F50771}" destId="{550B8515-5038-49D3-B515-1E56D989A833}" srcOrd="1" destOrd="0" presId="urn:microsoft.com/office/officeart/2005/8/layout/process2"/>
    <dgm:cxn modelId="{E8C516D3-CC42-4C43-AD47-DD33755688FD}" type="presOf" srcId="{A737341E-2B2F-45B0-9652-6569FAEE367E}" destId="{CC4BA890-0E1B-4A92-8576-0915DB587C27}" srcOrd="1" destOrd="0" presId="urn:microsoft.com/office/officeart/2005/8/layout/process2"/>
    <dgm:cxn modelId="{C53F63E4-0D95-4516-A14A-705D7056FE16}" type="presOf" srcId="{A737341E-2B2F-45B0-9652-6569FAEE367E}" destId="{EC3BC28F-7261-4782-9C8F-944E7E230265}" srcOrd="0" destOrd="0" presId="urn:microsoft.com/office/officeart/2005/8/layout/process2"/>
    <dgm:cxn modelId="{4AB23BF7-B7FF-4532-AA72-15F45A2E3D46}" type="presOf" srcId="{56831FCE-977D-4800-8F2F-43133FD3FB1E}" destId="{2C4F4C02-62EF-4550-B904-BF8BFD763D60}" srcOrd="0" destOrd="0" presId="urn:microsoft.com/office/officeart/2005/8/layout/process2"/>
    <dgm:cxn modelId="{B15F7018-4221-4339-B08C-25BBFAE5E462}" type="presParOf" srcId="{2C4F4C02-62EF-4550-B904-BF8BFD763D60}" destId="{314990BE-CC19-446C-8F46-E18D7750BDFA}" srcOrd="0" destOrd="0" presId="urn:microsoft.com/office/officeart/2005/8/layout/process2"/>
    <dgm:cxn modelId="{EB4D12ED-0902-4710-84AA-AE8DE1166F00}" type="presParOf" srcId="{2C4F4C02-62EF-4550-B904-BF8BFD763D60}" destId="{EC3BC28F-7261-4782-9C8F-944E7E230265}" srcOrd="1" destOrd="0" presId="urn:microsoft.com/office/officeart/2005/8/layout/process2"/>
    <dgm:cxn modelId="{0EF20DFC-D7E7-49F4-A285-24EC90C7463C}" type="presParOf" srcId="{EC3BC28F-7261-4782-9C8F-944E7E230265}" destId="{CC4BA890-0E1B-4A92-8576-0915DB587C27}" srcOrd="0" destOrd="0" presId="urn:microsoft.com/office/officeart/2005/8/layout/process2"/>
    <dgm:cxn modelId="{C9CE9EB8-B0A2-4C31-A1E0-3DD268DB08D3}" type="presParOf" srcId="{2C4F4C02-62EF-4550-B904-BF8BFD763D60}" destId="{9E607F59-EAE0-497B-B24B-F7CEC01B399A}" srcOrd="2" destOrd="0" presId="urn:microsoft.com/office/officeart/2005/8/layout/process2"/>
    <dgm:cxn modelId="{C5E63E3C-AEF4-4E16-BCE2-89355612C7BF}" type="presParOf" srcId="{2C4F4C02-62EF-4550-B904-BF8BFD763D60}" destId="{0F18BF4B-652C-4CD0-AB55-40D807B03984}" srcOrd="3" destOrd="0" presId="urn:microsoft.com/office/officeart/2005/8/layout/process2"/>
    <dgm:cxn modelId="{0E6DDC9C-E9E7-4CBC-9582-EDC9EE6697F8}" type="presParOf" srcId="{0F18BF4B-652C-4CD0-AB55-40D807B03984}" destId="{550B8515-5038-49D3-B515-1E56D989A833}" srcOrd="0" destOrd="0" presId="urn:microsoft.com/office/officeart/2005/8/layout/process2"/>
    <dgm:cxn modelId="{D021AEC3-0E3A-4AFB-8BEA-AA4BC4D82A29}" type="presParOf" srcId="{2C4F4C02-62EF-4550-B904-BF8BFD763D60}" destId="{160A18B7-8271-43B6-A8D5-BC3ADE4AC47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F0341-66FA-4392-8C17-F73215385145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47826EF-7A62-45FF-9ECA-CBBE91EDB1C9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Most popular platform with many features</a:t>
          </a:r>
          <a:endParaRPr lang="en-US" dirty="0">
            <a:solidFill>
              <a:schemeClr val="tx1"/>
            </a:solidFill>
          </a:endParaRPr>
        </a:p>
      </dgm:t>
    </dgm:pt>
    <dgm:pt modelId="{63378C4D-7420-4D1E-BD63-6DA2258E3D92}" type="parTrans" cxnId="{2D0F3C06-C24B-4C42-A827-15D189595478}">
      <dgm:prSet/>
      <dgm:spPr/>
      <dgm:t>
        <a:bodyPr/>
        <a:lstStyle/>
        <a:p>
          <a:endParaRPr lang="en-US"/>
        </a:p>
      </dgm:t>
    </dgm:pt>
    <dgm:pt modelId="{878867BB-36C9-40D9-B94A-EEEFE6E7323D}" type="sibTrans" cxnId="{2D0F3C06-C24B-4C42-A827-15D189595478}">
      <dgm:prSet/>
      <dgm:spPr/>
      <dgm:t>
        <a:bodyPr/>
        <a:lstStyle/>
        <a:p>
          <a:endParaRPr lang="en-US"/>
        </a:p>
      </dgm:t>
    </dgm:pt>
    <dgm:pt modelId="{2217B746-E47C-4DAA-ACD4-F2B9E9CD947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Provides REST API</a:t>
          </a:r>
          <a:endParaRPr lang="en-US" dirty="0">
            <a:solidFill>
              <a:schemeClr val="tx1"/>
            </a:solidFill>
          </a:endParaRPr>
        </a:p>
      </dgm:t>
    </dgm:pt>
    <dgm:pt modelId="{185B27DC-145D-4D0A-A87C-F551DCC84303}" type="parTrans" cxnId="{B0683704-F198-47E7-BAC8-75354C42C0BD}">
      <dgm:prSet/>
      <dgm:spPr/>
      <dgm:t>
        <a:bodyPr/>
        <a:lstStyle/>
        <a:p>
          <a:endParaRPr lang="en-US"/>
        </a:p>
      </dgm:t>
    </dgm:pt>
    <dgm:pt modelId="{BEEC2254-F768-4A17-A6E1-085FE1AFB7BC}" type="sibTrans" cxnId="{B0683704-F198-47E7-BAC8-75354C42C0BD}">
      <dgm:prSet/>
      <dgm:spPr/>
      <dgm:t>
        <a:bodyPr/>
        <a:lstStyle/>
        <a:p>
          <a:endParaRPr lang="en-US"/>
        </a:p>
      </dgm:t>
    </dgm:pt>
    <dgm:pt modelId="{748DE628-1129-430C-844D-E6D1C9F463B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Lots of GitHub analyses already performed</a:t>
          </a:r>
        </a:p>
      </dgm:t>
    </dgm:pt>
    <dgm:pt modelId="{74A767C7-A4DA-4DE5-9F31-562FE6560C72}" type="parTrans" cxnId="{B3C4657F-CB79-4EC8-94FA-4D4326261ED9}">
      <dgm:prSet/>
      <dgm:spPr/>
      <dgm:t>
        <a:bodyPr/>
        <a:lstStyle/>
        <a:p>
          <a:endParaRPr lang="en-DE"/>
        </a:p>
      </dgm:t>
    </dgm:pt>
    <dgm:pt modelId="{BDC61825-B6CE-46B9-944B-B190488BB168}" type="sibTrans" cxnId="{B3C4657F-CB79-4EC8-94FA-4D4326261ED9}">
      <dgm:prSet/>
      <dgm:spPr/>
      <dgm:t>
        <a:bodyPr/>
        <a:lstStyle/>
        <a:p>
          <a:endParaRPr lang="en-DE"/>
        </a:p>
      </dgm:t>
    </dgm:pt>
    <dgm:pt modelId="{99B4D43C-1E8B-4A4B-8841-5747472EED63}" type="pres">
      <dgm:prSet presAssocID="{EDCF0341-66FA-4392-8C17-F73215385145}" presName="linear" presStyleCnt="0">
        <dgm:presLayoutVars>
          <dgm:animLvl val="lvl"/>
          <dgm:resizeHandles val="exact"/>
        </dgm:presLayoutVars>
      </dgm:prSet>
      <dgm:spPr/>
    </dgm:pt>
    <dgm:pt modelId="{67FB144B-2EF5-4DE1-BFBF-A349A1FC9F22}" type="pres">
      <dgm:prSet presAssocID="{B47826EF-7A62-45FF-9ECA-CBBE91EDB1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11DE63-122E-44CD-8EB6-D95153D884C8}" type="pres">
      <dgm:prSet presAssocID="{878867BB-36C9-40D9-B94A-EEEFE6E7323D}" presName="spacer" presStyleCnt="0"/>
      <dgm:spPr/>
    </dgm:pt>
    <dgm:pt modelId="{FD29379B-9D99-49A6-BE63-6117D84F45C7}" type="pres">
      <dgm:prSet presAssocID="{2217B746-E47C-4DAA-ACD4-F2B9E9CD94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BB7551-2FCF-4218-A7B6-EAE13AB2FD35}" type="pres">
      <dgm:prSet presAssocID="{BEEC2254-F768-4A17-A6E1-085FE1AFB7BC}" presName="spacer" presStyleCnt="0"/>
      <dgm:spPr/>
    </dgm:pt>
    <dgm:pt modelId="{167E9721-EB88-427A-AC5B-0008E2E9EAAB}" type="pres">
      <dgm:prSet presAssocID="{748DE628-1129-430C-844D-E6D1C9F463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683704-F198-47E7-BAC8-75354C42C0BD}" srcId="{EDCF0341-66FA-4392-8C17-F73215385145}" destId="{2217B746-E47C-4DAA-ACD4-F2B9E9CD9477}" srcOrd="1" destOrd="0" parTransId="{185B27DC-145D-4D0A-A87C-F551DCC84303}" sibTransId="{BEEC2254-F768-4A17-A6E1-085FE1AFB7BC}"/>
    <dgm:cxn modelId="{2D0F3C06-C24B-4C42-A827-15D189595478}" srcId="{EDCF0341-66FA-4392-8C17-F73215385145}" destId="{B47826EF-7A62-45FF-9ECA-CBBE91EDB1C9}" srcOrd="0" destOrd="0" parTransId="{63378C4D-7420-4D1E-BD63-6DA2258E3D92}" sibTransId="{878867BB-36C9-40D9-B94A-EEEFE6E7323D}"/>
    <dgm:cxn modelId="{2696095D-E573-4614-880F-E9D7062A9B81}" type="presOf" srcId="{2217B746-E47C-4DAA-ACD4-F2B9E9CD9477}" destId="{FD29379B-9D99-49A6-BE63-6117D84F45C7}" srcOrd="0" destOrd="0" presId="urn:microsoft.com/office/officeart/2005/8/layout/vList2"/>
    <dgm:cxn modelId="{B3C4657F-CB79-4EC8-94FA-4D4326261ED9}" srcId="{EDCF0341-66FA-4392-8C17-F73215385145}" destId="{748DE628-1129-430C-844D-E6D1C9F463B9}" srcOrd="2" destOrd="0" parTransId="{74A767C7-A4DA-4DE5-9F31-562FE6560C72}" sibTransId="{BDC61825-B6CE-46B9-944B-B190488BB168}"/>
    <dgm:cxn modelId="{21836187-2AFF-4507-A554-2E79D40122FA}" type="presOf" srcId="{B47826EF-7A62-45FF-9ECA-CBBE91EDB1C9}" destId="{67FB144B-2EF5-4DE1-BFBF-A349A1FC9F22}" srcOrd="0" destOrd="0" presId="urn:microsoft.com/office/officeart/2005/8/layout/vList2"/>
    <dgm:cxn modelId="{B3CB1F9E-FDC3-458B-9058-85DFDC445186}" type="presOf" srcId="{748DE628-1129-430C-844D-E6D1C9F463B9}" destId="{167E9721-EB88-427A-AC5B-0008E2E9EAAB}" srcOrd="0" destOrd="0" presId="urn:microsoft.com/office/officeart/2005/8/layout/vList2"/>
    <dgm:cxn modelId="{AC419FE1-32B8-41FA-9C25-CF4BF248D304}" type="presOf" srcId="{EDCF0341-66FA-4392-8C17-F73215385145}" destId="{99B4D43C-1E8B-4A4B-8841-5747472EED63}" srcOrd="0" destOrd="0" presId="urn:microsoft.com/office/officeart/2005/8/layout/vList2"/>
    <dgm:cxn modelId="{8B4E7B12-60FB-4D06-A04D-04C79F1AEAD8}" type="presParOf" srcId="{99B4D43C-1E8B-4A4B-8841-5747472EED63}" destId="{67FB144B-2EF5-4DE1-BFBF-A349A1FC9F22}" srcOrd="0" destOrd="0" presId="urn:microsoft.com/office/officeart/2005/8/layout/vList2"/>
    <dgm:cxn modelId="{21A97B15-1133-4B27-8DC0-7CC619B74ECD}" type="presParOf" srcId="{99B4D43C-1E8B-4A4B-8841-5747472EED63}" destId="{AB11DE63-122E-44CD-8EB6-D95153D884C8}" srcOrd="1" destOrd="0" presId="urn:microsoft.com/office/officeart/2005/8/layout/vList2"/>
    <dgm:cxn modelId="{A94E8D39-5C38-4879-B11E-7CE15D150F0A}" type="presParOf" srcId="{99B4D43C-1E8B-4A4B-8841-5747472EED63}" destId="{FD29379B-9D99-49A6-BE63-6117D84F45C7}" srcOrd="2" destOrd="0" presId="urn:microsoft.com/office/officeart/2005/8/layout/vList2"/>
    <dgm:cxn modelId="{B2383D82-89AB-4B1D-9C5D-D1B52045AB8D}" type="presParOf" srcId="{99B4D43C-1E8B-4A4B-8841-5747472EED63}" destId="{7CBB7551-2FCF-4218-A7B6-EAE13AB2FD35}" srcOrd="3" destOrd="0" presId="urn:microsoft.com/office/officeart/2005/8/layout/vList2"/>
    <dgm:cxn modelId="{6A06C453-0E0C-48D2-9A4A-28B6C4E0C7E5}" type="presParOf" srcId="{99B4D43C-1E8B-4A4B-8841-5747472EED63}" destId="{167E9721-EB88-427A-AC5B-0008E2E9EA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5B8940-46FB-4E56-BE12-1E180FE78DBE}" type="doc">
      <dgm:prSet loTypeId="urn:microsoft.com/office/officeart/2005/8/layout/hProcess9" loCatId="process" qsTypeId="urn:microsoft.com/office/officeart/2005/8/quickstyle/simple1" qsCatId="simple" csTypeId="urn:microsoft.com/office/officeart/2005/8/colors/accent4_2" csCatId="accent4" phldr="1"/>
      <dgm:spPr/>
    </dgm:pt>
    <dgm:pt modelId="{DF29A678-BC86-41C5-89F0-229D202C57CE}">
      <dgm:prSet phldrT="[Text]"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Collect users</a:t>
          </a:r>
          <a:endParaRPr lang="en-DE" sz="2400" dirty="0">
            <a:solidFill>
              <a:schemeClr val="tx1"/>
            </a:solidFill>
          </a:endParaRPr>
        </a:p>
      </dgm:t>
    </dgm:pt>
    <dgm:pt modelId="{79D043C3-0D3F-489C-B1FA-FABBAF950096}" type="parTrans" cxnId="{6827A78F-E75D-4BB8-90D5-1669955761DB}">
      <dgm:prSet/>
      <dgm:spPr/>
      <dgm:t>
        <a:bodyPr/>
        <a:lstStyle/>
        <a:p>
          <a:endParaRPr lang="en-DE"/>
        </a:p>
      </dgm:t>
    </dgm:pt>
    <dgm:pt modelId="{BBDFE0A6-46CD-4B10-AA88-30E440253732}" type="sibTrans" cxnId="{6827A78F-E75D-4BB8-90D5-1669955761DB}">
      <dgm:prSet/>
      <dgm:spPr/>
      <dgm:t>
        <a:bodyPr/>
        <a:lstStyle/>
        <a:p>
          <a:endParaRPr lang="en-DE"/>
        </a:p>
      </dgm:t>
    </dgm:pt>
    <dgm:pt modelId="{87F5D737-5DF5-49BE-BE71-5ED18C1BB59E}">
      <dgm:prSet phldrT="[Text]"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Collect repositories</a:t>
          </a:r>
          <a:endParaRPr lang="en-DE" sz="2400" dirty="0">
            <a:solidFill>
              <a:schemeClr val="tx1"/>
            </a:solidFill>
          </a:endParaRPr>
        </a:p>
      </dgm:t>
    </dgm:pt>
    <dgm:pt modelId="{3C1CA3CE-7D1D-45E0-94C1-841E5A787A05}" type="parTrans" cxnId="{52AFF0FF-70AC-4ADA-A887-1FC7FAF4634E}">
      <dgm:prSet/>
      <dgm:spPr/>
      <dgm:t>
        <a:bodyPr/>
        <a:lstStyle/>
        <a:p>
          <a:endParaRPr lang="en-DE"/>
        </a:p>
      </dgm:t>
    </dgm:pt>
    <dgm:pt modelId="{8ED58C93-86EF-4DC1-899B-9D008E5E1AD4}" type="sibTrans" cxnId="{52AFF0FF-70AC-4ADA-A887-1FC7FAF4634E}">
      <dgm:prSet/>
      <dgm:spPr/>
      <dgm:t>
        <a:bodyPr/>
        <a:lstStyle/>
        <a:p>
          <a:endParaRPr lang="en-DE"/>
        </a:p>
      </dgm:t>
    </dgm:pt>
    <dgm:pt modelId="{7D695559-EB64-4F6B-9AD7-156AC859DBD7}">
      <dgm:prSet phldrT="[Text]"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Collect variables</a:t>
          </a:r>
          <a:endParaRPr lang="en-DE" sz="2400" dirty="0">
            <a:solidFill>
              <a:schemeClr val="tx1"/>
            </a:solidFill>
          </a:endParaRPr>
        </a:p>
      </dgm:t>
    </dgm:pt>
    <dgm:pt modelId="{822EAC15-B8DC-4C5F-AFC5-AB731758ADCC}" type="parTrans" cxnId="{6062DB2E-AB26-4269-90C3-D77E0742367C}">
      <dgm:prSet/>
      <dgm:spPr/>
      <dgm:t>
        <a:bodyPr/>
        <a:lstStyle/>
        <a:p>
          <a:endParaRPr lang="en-DE"/>
        </a:p>
      </dgm:t>
    </dgm:pt>
    <dgm:pt modelId="{B548BB87-9017-4484-9AC8-D9A141871C88}" type="sibTrans" cxnId="{6062DB2E-AB26-4269-90C3-D77E0742367C}">
      <dgm:prSet/>
      <dgm:spPr/>
      <dgm:t>
        <a:bodyPr/>
        <a:lstStyle/>
        <a:p>
          <a:endParaRPr lang="en-DE"/>
        </a:p>
      </dgm:t>
    </dgm:pt>
    <dgm:pt modelId="{20E322AC-E67F-4DCB-B89E-55B679FFB10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Exploratory data analysis</a:t>
          </a:r>
          <a:endParaRPr lang="en-DE" sz="2400" dirty="0">
            <a:solidFill>
              <a:schemeClr val="tx1"/>
            </a:solidFill>
          </a:endParaRPr>
        </a:p>
      </dgm:t>
    </dgm:pt>
    <dgm:pt modelId="{78A3DEE8-E9BD-4880-B98E-123B64F3EBDD}" type="parTrans" cxnId="{91D1E870-5F4C-4E31-9BD7-397CCDB0405A}">
      <dgm:prSet/>
      <dgm:spPr/>
      <dgm:t>
        <a:bodyPr/>
        <a:lstStyle/>
        <a:p>
          <a:endParaRPr lang="en-DE"/>
        </a:p>
      </dgm:t>
    </dgm:pt>
    <dgm:pt modelId="{878F679D-C513-45B6-B397-B69BD381D403}" type="sibTrans" cxnId="{91D1E870-5F4C-4E31-9BD7-397CCDB0405A}">
      <dgm:prSet/>
      <dgm:spPr/>
      <dgm:t>
        <a:bodyPr/>
        <a:lstStyle/>
        <a:p>
          <a:endParaRPr lang="en-DE"/>
        </a:p>
      </dgm:t>
    </dgm:pt>
    <dgm:pt modelId="{8ECAD279-1D95-4C74-8368-C9244B618811}" type="pres">
      <dgm:prSet presAssocID="{7C5B8940-46FB-4E56-BE12-1E180FE78DBE}" presName="CompostProcess" presStyleCnt="0">
        <dgm:presLayoutVars>
          <dgm:dir/>
          <dgm:resizeHandles val="exact"/>
        </dgm:presLayoutVars>
      </dgm:prSet>
      <dgm:spPr/>
    </dgm:pt>
    <dgm:pt modelId="{CA856DB6-E926-4D5A-9DA6-9EA639C73C26}" type="pres">
      <dgm:prSet presAssocID="{7C5B8940-46FB-4E56-BE12-1E180FE78DBE}" presName="arrow" presStyleLbl="bgShp" presStyleIdx="0" presStyleCnt="1" custScaleX="117647" custLinFactNeighborX="265" custLinFactNeighborY="-16636"/>
      <dgm:spPr/>
    </dgm:pt>
    <dgm:pt modelId="{A296577B-D489-4EB6-B809-2BB5DA9EA2EA}" type="pres">
      <dgm:prSet presAssocID="{7C5B8940-46FB-4E56-BE12-1E180FE78DBE}" presName="linearProcess" presStyleCnt="0"/>
      <dgm:spPr/>
    </dgm:pt>
    <dgm:pt modelId="{0BF91858-DA60-4DA6-88C7-F26DC4E18EC1}" type="pres">
      <dgm:prSet presAssocID="{DF29A678-BC86-41C5-89F0-229D202C57CE}" presName="textNode" presStyleLbl="node1" presStyleIdx="0" presStyleCnt="4" custScaleY="106074">
        <dgm:presLayoutVars>
          <dgm:bulletEnabled val="1"/>
        </dgm:presLayoutVars>
      </dgm:prSet>
      <dgm:spPr/>
    </dgm:pt>
    <dgm:pt modelId="{6A5EFC51-E137-4A47-8AF3-D0110F1481D5}" type="pres">
      <dgm:prSet presAssocID="{BBDFE0A6-46CD-4B10-AA88-30E440253732}" presName="sibTrans" presStyleCnt="0"/>
      <dgm:spPr/>
    </dgm:pt>
    <dgm:pt modelId="{2F40F289-0768-4723-831E-7D1CF218B07E}" type="pres">
      <dgm:prSet presAssocID="{87F5D737-5DF5-49BE-BE71-5ED18C1BB59E}" presName="textNode" presStyleLbl="node1" presStyleIdx="1" presStyleCnt="4" custScaleY="106074">
        <dgm:presLayoutVars>
          <dgm:bulletEnabled val="1"/>
        </dgm:presLayoutVars>
      </dgm:prSet>
      <dgm:spPr/>
    </dgm:pt>
    <dgm:pt modelId="{4F1FE995-0D57-4D8B-BDDA-7B936D1AC715}" type="pres">
      <dgm:prSet presAssocID="{8ED58C93-86EF-4DC1-899B-9D008E5E1AD4}" presName="sibTrans" presStyleCnt="0"/>
      <dgm:spPr/>
    </dgm:pt>
    <dgm:pt modelId="{5EE28460-FB5C-461A-921C-A06EB191C37E}" type="pres">
      <dgm:prSet presAssocID="{7D695559-EB64-4F6B-9AD7-156AC859DBD7}" presName="textNode" presStyleLbl="node1" presStyleIdx="2" presStyleCnt="4" custScaleY="106074">
        <dgm:presLayoutVars>
          <dgm:bulletEnabled val="1"/>
        </dgm:presLayoutVars>
      </dgm:prSet>
      <dgm:spPr/>
    </dgm:pt>
    <dgm:pt modelId="{AA3CC44E-A5D9-4D0F-A767-0D4C884768E8}" type="pres">
      <dgm:prSet presAssocID="{B548BB87-9017-4484-9AC8-D9A141871C88}" presName="sibTrans" presStyleCnt="0"/>
      <dgm:spPr/>
    </dgm:pt>
    <dgm:pt modelId="{26AA793A-2000-4621-B55B-285C3DDEB415}" type="pres">
      <dgm:prSet presAssocID="{20E322AC-E67F-4DCB-B89E-55B679FFB108}" presName="textNode" presStyleLbl="node1" presStyleIdx="3" presStyleCnt="4" custScaleX="111052" custScaleY="106074">
        <dgm:presLayoutVars>
          <dgm:bulletEnabled val="1"/>
        </dgm:presLayoutVars>
      </dgm:prSet>
      <dgm:spPr/>
    </dgm:pt>
  </dgm:ptLst>
  <dgm:cxnLst>
    <dgm:cxn modelId="{6062DB2E-AB26-4269-90C3-D77E0742367C}" srcId="{7C5B8940-46FB-4E56-BE12-1E180FE78DBE}" destId="{7D695559-EB64-4F6B-9AD7-156AC859DBD7}" srcOrd="2" destOrd="0" parTransId="{822EAC15-B8DC-4C5F-AFC5-AB731758ADCC}" sibTransId="{B548BB87-9017-4484-9AC8-D9A141871C88}"/>
    <dgm:cxn modelId="{4EA9F138-A7D4-4D67-AC9A-60D1361A7832}" type="presOf" srcId="{87F5D737-5DF5-49BE-BE71-5ED18C1BB59E}" destId="{2F40F289-0768-4723-831E-7D1CF218B07E}" srcOrd="0" destOrd="0" presId="urn:microsoft.com/office/officeart/2005/8/layout/hProcess9"/>
    <dgm:cxn modelId="{33F3D365-DC30-477B-971E-DAE7FABF92FB}" type="presOf" srcId="{7D695559-EB64-4F6B-9AD7-156AC859DBD7}" destId="{5EE28460-FB5C-461A-921C-A06EB191C37E}" srcOrd="0" destOrd="0" presId="urn:microsoft.com/office/officeart/2005/8/layout/hProcess9"/>
    <dgm:cxn modelId="{91D1E870-5F4C-4E31-9BD7-397CCDB0405A}" srcId="{7C5B8940-46FB-4E56-BE12-1E180FE78DBE}" destId="{20E322AC-E67F-4DCB-B89E-55B679FFB108}" srcOrd="3" destOrd="0" parTransId="{78A3DEE8-E9BD-4880-B98E-123B64F3EBDD}" sibTransId="{878F679D-C513-45B6-B397-B69BD381D403}"/>
    <dgm:cxn modelId="{A09CA75A-BE79-4916-9D00-4B8A08FE2B1D}" type="presOf" srcId="{DF29A678-BC86-41C5-89F0-229D202C57CE}" destId="{0BF91858-DA60-4DA6-88C7-F26DC4E18EC1}" srcOrd="0" destOrd="0" presId="urn:microsoft.com/office/officeart/2005/8/layout/hProcess9"/>
    <dgm:cxn modelId="{44333A84-1266-44E6-BE14-5E12F8BA78E6}" type="presOf" srcId="{7C5B8940-46FB-4E56-BE12-1E180FE78DBE}" destId="{8ECAD279-1D95-4C74-8368-C9244B618811}" srcOrd="0" destOrd="0" presId="urn:microsoft.com/office/officeart/2005/8/layout/hProcess9"/>
    <dgm:cxn modelId="{6827A78F-E75D-4BB8-90D5-1669955761DB}" srcId="{7C5B8940-46FB-4E56-BE12-1E180FE78DBE}" destId="{DF29A678-BC86-41C5-89F0-229D202C57CE}" srcOrd="0" destOrd="0" parTransId="{79D043C3-0D3F-489C-B1FA-FABBAF950096}" sibTransId="{BBDFE0A6-46CD-4B10-AA88-30E440253732}"/>
    <dgm:cxn modelId="{43FAE0C5-CB97-4C21-AF69-31786D73079E}" type="presOf" srcId="{20E322AC-E67F-4DCB-B89E-55B679FFB108}" destId="{26AA793A-2000-4621-B55B-285C3DDEB415}" srcOrd="0" destOrd="0" presId="urn:microsoft.com/office/officeart/2005/8/layout/hProcess9"/>
    <dgm:cxn modelId="{52AFF0FF-70AC-4ADA-A887-1FC7FAF4634E}" srcId="{7C5B8940-46FB-4E56-BE12-1E180FE78DBE}" destId="{87F5D737-5DF5-49BE-BE71-5ED18C1BB59E}" srcOrd="1" destOrd="0" parTransId="{3C1CA3CE-7D1D-45E0-94C1-841E5A787A05}" sibTransId="{8ED58C93-86EF-4DC1-899B-9D008E5E1AD4}"/>
    <dgm:cxn modelId="{0D16D3E5-FAEC-4BFD-88D2-41CE56FFA535}" type="presParOf" srcId="{8ECAD279-1D95-4C74-8368-C9244B618811}" destId="{CA856DB6-E926-4D5A-9DA6-9EA639C73C26}" srcOrd="0" destOrd="0" presId="urn:microsoft.com/office/officeart/2005/8/layout/hProcess9"/>
    <dgm:cxn modelId="{FA0243CE-95A7-401F-BEAD-3406CD5195A9}" type="presParOf" srcId="{8ECAD279-1D95-4C74-8368-C9244B618811}" destId="{A296577B-D489-4EB6-B809-2BB5DA9EA2EA}" srcOrd="1" destOrd="0" presId="urn:microsoft.com/office/officeart/2005/8/layout/hProcess9"/>
    <dgm:cxn modelId="{C7CD9E15-A283-463D-BDB4-1440FE6711E9}" type="presParOf" srcId="{A296577B-D489-4EB6-B809-2BB5DA9EA2EA}" destId="{0BF91858-DA60-4DA6-88C7-F26DC4E18EC1}" srcOrd="0" destOrd="0" presId="urn:microsoft.com/office/officeart/2005/8/layout/hProcess9"/>
    <dgm:cxn modelId="{3CE3A65A-09CC-4A3F-A8BA-EF92183C4650}" type="presParOf" srcId="{A296577B-D489-4EB6-B809-2BB5DA9EA2EA}" destId="{6A5EFC51-E137-4A47-8AF3-D0110F1481D5}" srcOrd="1" destOrd="0" presId="urn:microsoft.com/office/officeart/2005/8/layout/hProcess9"/>
    <dgm:cxn modelId="{933E3B2F-C518-4494-B052-831D5EDB3A57}" type="presParOf" srcId="{A296577B-D489-4EB6-B809-2BB5DA9EA2EA}" destId="{2F40F289-0768-4723-831E-7D1CF218B07E}" srcOrd="2" destOrd="0" presId="urn:microsoft.com/office/officeart/2005/8/layout/hProcess9"/>
    <dgm:cxn modelId="{919467C7-BA4E-40A2-894F-D2E3064C3B4F}" type="presParOf" srcId="{A296577B-D489-4EB6-B809-2BB5DA9EA2EA}" destId="{4F1FE995-0D57-4D8B-BDDA-7B936D1AC715}" srcOrd="3" destOrd="0" presId="urn:microsoft.com/office/officeart/2005/8/layout/hProcess9"/>
    <dgm:cxn modelId="{E82165E6-ADF6-4B26-B97D-C0FF69EE2341}" type="presParOf" srcId="{A296577B-D489-4EB6-B809-2BB5DA9EA2EA}" destId="{5EE28460-FB5C-461A-921C-A06EB191C37E}" srcOrd="4" destOrd="0" presId="urn:microsoft.com/office/officeart/2005/8/layout/hProcess9"/>
    <dgm:cxn modelId="{D37546A9-5DAF-4FC2-9770-4BA650712797}" type="presParOf" srcId="{A296577B-D489-4EB6-B809-2BB5DA9EA2EA}" destId="{AA3CC44E-A5D9-4D0F-A767-0D4C884768E8}" srcOrd="5" destOrd="0" presId="urn:microsoft.com/office/officeart/2005/8/layout/hProcess9"/>
    <dgm:cxn modelId="{23F1D1AE-DB8B-46EC-86E1-90E33B8BA5EA}" type="presParOf" srcId="{A296577B-D489-4EB6-B809-2BB5DA9EA2EA}" destId="{26AA793A-2000-4621-B55B-285C3DDEB41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F0714E-3A92-4B50-A41C-B712EBA9E4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B7A051A3-7DE1-4080-923B-A1673286D40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Gather GitHub  users (628)</a:t>
          </a:r>
          <a:endParaRPr lang="en-DE" sz="1600" dirty="0">
            <a:solidFill>
              <a:schemeClr val="tx1"/>
            </a:solidFill>
          </a:endParaRPr>
        </a:p>
      </dgm:t>
    </dgm:pt>
    <dgm:pt modelId="{13EA029D-4E97-48F2-B136-32210D879693}" type="parTrans" cxnId="{BA108C0C-43F4-464A-B1DC-49431AC3A58C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F96FD017-87C2-4C78-A08B-65B84F61BF3C}" type="sibTrans" cxnId="{BA108C0C-43F4-464A-B1DC-49431AC3A58C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DE" sz="2400">
            <a:solidFill>
              <a:schemeClr val="tx1"/>
            </a:solidFill>
          </a:endParaRPr>
        </a:p>
      </dgm:t>
    </dgm:pt>
    <dgm:pt modelId="{93242F0F-4931-4571-B082-1694D6CEA507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Merge users</a:t>
          </a:r>
        </a:p>
      </dgm:t>
    </dgm:pt>
    <dgm:pt modelId="{E5BEF405-1FE7-47B2-A018-F025CC049921}" type="parTrans" cxnId="{FC2B0108-97D6-46B5-BC9A-A1A5C599D634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245C50C9-53CE-43E6-A844-2596EF422EEE}" type="sibTrans" cxnId="{FC2B0108-97D6-46B5-BC9A-A1A5C599D634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DE" sz="2400">
            <a:solidFill>
              <a:schemeClr val="tx1"/>
            </a:solidFill>
          </a:endParaRPr>
        </a:p>
      </dgm:t>
    </dgm:pt>
    <dgm:pt modelId="{B916C665-8800-4F8A-9D12-3BF8999E4F99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Enrich users with GitHub data</a:t>
          </a:r>
          <a:endParaRPr lang="en-DE" sz="1600" dirty="0">
            <a:solidFill>
              <a:schemeClr val="tx1"/>
            </a:solidFill>
          </a:endParaRPr>
        </a:p>
      </dgm:t>
    </dgm:pt>
    <dgm:pt modelId="{59FE1754-0B0B-4A3B-8A03-1D82E8C91907}" type="parTrans" cxnId="{7DE84346-12AB-4D6E-B1AB-4581B458B946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1FFB3BF9-3DD9-4663-9433-8399EFAE699E}" type="sibTrans" cxnId="{7DE84346-12AB-4D6E-B1AB-4581B458B946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DE" sz="2400">
            <a:solidFill>
              <a:schemeClr val="tx1"/>
            </a:solidFill>
          </a:endParaRPr>
        </a:p>
      </dgm:t>
    </dgm:pt>
    <dgm:pt modelId="{CCDD37B0-F4DE-4559-93A2-FA21AD049653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Filter irrelevant users</a:t>
          </a:r>
          <a:endParaRPr lang="en-DE" sz="1600" dirty="0">
            <a:solidFill>
              <a:schemeClr val="tx1"/>
            </a:solidFill>
          </a:endParaRPr>
        </a:p>
      </dgm:t>
    </dgm:pt>
    <dgm:pt modelId="{476857C0-6789-49FD-879E-052F037EDCDD}" type="parTrans" cxnId="{0EEED48B-CD6A-46D5-B83B-200F7F3A6ADA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B7AEB3F2-976C-4442-8F92-9A7731284015}" type="sibTrans" cxnId="{0EEED48B-CD6A-46D5-B83B-200F7F3A6ADA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DE" sz="2400">
            <a:solidFill>
              <a:schemeClr val="tx1"/>
            </a:solidFill>
          </a:endParaRPr>
        </a:p>
      </dgm:t>
    </dgm:pt>
    <dgm:pt modelId="{CD6F22ED-8323-49CE-B684-E43AD591E07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Label UU employees (176)</a:t>
          </a:r>
          <a:endParaRPr lang="en-DE" sz="1600" dirty="0">
            <a:solidFill>
              <a:schemeClr val="tx1"/>
            </a:solidFill>
          </a:endParaRPr>
        </a:p>
      </dgm:t>
    </dgm:pt>
    <dgm:pt modelId="{7063EDF0-B785-4EAB-BE49-A3FD39DAB2B5}" type="parTrans" cxnId="{569EC689-B183-47F5-8B9D-8AD7D34AB589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C232E314-8620-49D9-A880-E5053D0C4B5A}" type="sibTrans" cxnId="{569EC689-B183-47F5-8B9D-8AD7D34AB589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CBB4C90B-E9A3-4860-8B70-CAE3ED00AA7D}" type="pres">
      <dgm:prSet presAssocID="{C8F0714E-3A92-4B50-A41C-B712EBA9E446}" presName="linearFlow" presStyleCnt="0">
        <dgm:presLayoutVars>
          <dgm:resizeHandles val="exact"/>
        </dgm:presLayoutVars>
      </dgm:prSet>
      <dgm:spPr/>
    </dgm:pt>
    <dgm:pt modelId="{220EAE50-DA8E-4780-857C-4BD2C0533B5B}" type="pres">
      <dgm:prSet presAssocID="{B7A051A3-7DE1-4080-923B-A1673286D405}" presName="node" presStyleLbl="node1" presStyleIdx="0" presStyleCnt="5">
        <dgm:presLayoutVars>
          <dgm:bulletEnabled val="1"/>
        </dgm:presLayoutVars>
      </dgm:prSet>
      <dgm:spPr/>
    </dgm:pt>
    <dgm:pt modelId="{2DA5CB74-8FDE-4C1E-9F25-9544BD0CBD63}" type="pres">
      <dgm:prSet presAssocID="{F96FD017-87C2-4C78-A08B-65B84F61BF3C}" presName="sibTrans" presStyleLbl="sibTrans2D1" presStyleIdx="0" presStyleCnt="4"/>
      <dgm:spPr/>
    </dgm:pt>
    <dgm:pt modelId="{AC340AD1-B7D3-4A7E-B7D8-139B26521AF1}" type="pres">
      <dgm:prSet presAssocID="{F96FD017-87C2-4C78-A08B-65B84F61BF3C}" presName="connectorText" presStyleLbl="sibTrans2D1" presStyleIdx="0" presStyleCnt="4"/>
      <dgm:spPr/>
    </dgm:pt>
    <dgm:pt modelId="{BD2A632A-33D2-4966-8115-29151C2F2233}" type="pres">
      <dgm:prSet presAssocID="{93242F0F-4931-4571-B082-1694D6CEA507}" presName="node" presStyleLbl="node1" presStyleIdx="1" presStyleCnt="5">
        <dgm:presLayoutVars>
          <dgm:bulletEnabled val="1"/>
        </dgm:presLayoutVars>
      </dgm:prSet>
      <dgm:spPr/>
    </dgm:pt>
    <dgm:pt modelId="{7855067D-C5DF-4F1E-9A7E-D7342147CCEB}" type="pres">
      <dgm:prSet presAssocID="{245C50C9-53CE-43E6-A844-2596EF422EEE}" presName="sibTrans" presStyleLbl="sibTrans2D1" presStyleIdx="1" presStyleCnt="4"/>
      <dgm:spPr/>
    </dgm:pt>
    <dgm:pt modelId="{2901DEF6-34B1-431E-9010-64398D62479C}" type="pres">
      <dgm:prSet presAssocID="{245C50C9-53CE-43E6-A844-2596EF422EEE}" presName="connectorText" presStyleLbl="sibTrans2D1" presStyleIdx="1" presStyleCnt="4"/>
      <dgm:spPr/>
    </dgm:pt>
    <dgm:pt modelId="{44D0437E-DCE4-4073-AC55-6684D59A4B7C}" type="pres">
      <dgm:prSet presAssocID="{B916C665-8800-4F8A-9D12-3BF8999E4F99}" presName="node" presStyleLbl="node1" presStyleIdx="2" presStyleCnt="5">
        <dgm:presLayoutVars>
          <dgm:bulletEnabled val="1"/>
        </dgm:presLayoutVars>
      </dgm:prSet>
      <dgm:spPr/>
    </dgm:pt>
    <dgm:pt modelId="{0467FAE2-8A0B-4DEF-921F-E619A9DD9EED}" type="pres">
      <dgm:prSet presAssocID="{1FFB3BF9-3DD9-4663-9433-8399EFAE699E}" presName="sibTrans" presStyleLbl="sibTrans2D1" presStyleIdx="2" presStyleCnt="4"/>
      <dgm:spPr/>
    </dgm:pt>
    <dgm:pt modelId="{24252002-3996-439D-94FF-CDCCA208A2B6}" type="pres">
      <dgm:prSet presAssocID="{1FFB3BF9-3DD9-4663-9433-8399EFAE699E}" presName="connectorText" presStyleLbl="sibTrans2D1" presStyleIdx="2" presStyleCnt="4"/>
      <dgm:spPr/>
    </dgm:pt>
    <dgm:pt modelId="{2EC9BFBE-4D5C-4336-96BB-4C8C5A3CB2CA}" type="pres">
      <dgm:prSet presAssocID="{CCDD37B0-F4DE-4559-93A2-FA21AD049653}" presName="node" presStyleLbl="node1" presStyleIdx="3" presStyleCnt="5">
        <dgm:presLayoutVars>
          <dgm:bulletEnabled val="1"/>
        </dgm:presLayoutVars>
      </dgm:prSet>
      <dgm:spPr/>
    </dgm:pt>
    <dgm:pt modelId="{19F7CC68-AD20-4B1F-81C4-AB3726FE8572}" type="pres">
      <dgm:prSet presAssocID="{B7AEB3F2-976C-4442-8F92-9A7731284015}" presName="sibTrans" presStyleLbl="sibTrans2D1" presStyleIdx="3" presStyleCnt="4"/>
      <dgm:spPr/>
    </dgm:pt>
    <dgm:pt modelId="{E747BD82-A407-4F2C-965D-4A274E3652FF}" type="pres">
      <dgm:prSet presAssocID="{B7AEB3F2-976C-4442-8F92-9A7731284015}" presName="connectorText" presStyleLbl="sibTrans2D1" presStyleIdx="3" presStyleCnt="4"/>
      <dgm:spPr/>
    </dgm:pt>
    <dgm:pt modelId="{C2A731C8-1D0D-4455-8D57-4C4D0CCBF123}" type="pres">
      <dgm:prSet presAssocID="{CD6F22ED-8323-49CE-B684-E43AD591E07A}" presName="node" presStyleLbl="node1" presStyleIdx="4" presStyleCnt="5">
        <dgm:presLayoutVars>
          <dgm:bulletEnabled val="1"/>
        </dgm:presLayoutVars>
      </dgm:prSet>
      <dgm:spPr/>
    </dgm:pt>
  </dgm:ptLst>
  <dgm:cxnLst>
    <dgm:cxn modelId="{72664104-ED28-4AEB-B1BC-F652C1583118}" type="presOf" srcId="{B7AEB3F2-976C-4442-8F92-9A7731284015}" destId="{E747BD82-A407-4F2C-965D-4A274E3652FF}" srcOrd="1" destOrd="0" presId="urn:microsoft.com/office/officeart/2005/8/layout/process2"/>
    <dgm:cxn modelId="{FC2B0108-97D6-46B5-BC9A-A1A5C599D634}" srcId="{C8F0714E-3A92-4B50-A41C-B712EBA9E446}" destId="{93242F0F-4931-4571-B082-1694D6CEA507}" srcOrd="1" destOrd="0" parTransId="{E5BEF405-1FE7-47B2-A018-F025CC049921}" sibTransId="{245C50C9-53CE-43E6-A844-2596EF422EEE}"/>
    <dgm:cxn modelId="{BA108C0C-43F4-464A-B1DC-49431AC3A58C}" srcId="{C8F0714E-3A92-4B50-A41C-B712EBA9E446}" destId="{B7A051A3-7DE1-4080-923B-A1673286D405}" srcOrd="0" destOrd="0" parTransId="{13EA029D-4E97-48F2-B136-32210D879693}" sibTransId="{F96FD017-87C2-4C78-A08B-65B84F61BF3C}"/>
    <dgm:cxn modelId="{D894670D-189A-45CE-BBC2-F1A4762D9E91}" type="presOf" srcId="{B916C665-8800-4F8A-9D12-3BF8999E4F99}" destId="{44D0437E-DCE4-4073-AC55-6684D59A4B7C}" srcOrd="0" destOrd="0" presId="urn:microsoft.com/office/officeart/2005/8/layout/process2"/>
    <dgm:cxn modelId="{18935F26-006C-4923-A09E-9A8ADD2A1D0A}" type="presOf" srcId="{1FFB3BF9-3DD9-4663-9433-8399EFAE699E}" destId="{24252002-3996-439D-94FF-CDCCA208A2B6}" srcOrd="1" destOrd="0" presId="urn:microsoft.com/office/officeart/2005/8/layout/process2"/>
    <dgm:cxn modelId="{47070638-B5EC-49B3-881C-39CDFAA5CFA7}" type="presOf" srcId="{C8F0714E-3A92-4B50-A41C-B712EBA9E446}" destId="{CBB4C90B-E9A3-4860-8B70-CAE3ED00AA7D}" srcOrd="0" destOrd="0" presId="urn:microsoft.com/office/officeart/2005/8/layout/process2"/>
    <dgm:cxn modelId="{F348DC41-FAF7-4365-8741-1E1F38B56786}" type="presOf" srcId="{B7AEB3F2-976C-4442-8F92-9A7731284015}" destId="{19F7CC68-AD20-4B1F-81C4-AB3726FE8572}" srcOrd="0" destOrd="0" presId="urn:microsoft.com/office/officeart/2005/8/layout/process2"/>
    <dgm:cxn modelId="{7DE84346-12AB-4D6E-B1AB-4581B458B946}" srcId="{C8F0714E-3A92-4B50-A41C-B712EBA9E446}" destId="{B916C665-8800-4F8A-9D12-3BF8999E4F99}" srcOrd="2" destOrd="0" parTransId="{59FE1754-0B0B-4A3B-8A03-1D82E8C91907}" sibTransId="{1FFB3BF9-3DD9-4663-9433-8399EFAE699E}"/>
    <dgm:cxn modelId="{30BACC48-3AF9-462C-BCF5-0611428FE49F}" type="presOf" srcId="{CCDD37B0-F4DE-4559-93A2-FA21AD049653}" destId="{2EC9BFBE-4D5C-4336-96BB-4C8C5A3CB2CA}" srcOrd="0" destOrd="0" presId="urn:microsoft.com/office/officeart/2005/8/layout/process2"/>
    <dgm:cxn modelId="{05DC9F6B-091E-4451-8BDD-2F2BDEA2ABD0}" type="presOf" srcId="{245C50C9-53CE-43E6-A844-2596EF422EEE}" destId="{2901DEF6-34B1-431E-9010-64398D62479C}" srcOrd="1" destOrd="0" presId="urn:microsoft.com/office/officeart/2005/8/layout/process2"/>
    <dgm:cxn modelId="{A7D90270-6BFA-44AF-8079-DD75926D86C2}" type="presOf" srcId="{B7A051A3-7DE1-4080-923B-A1673286D405}" destId="{220EAE50-DA8E-4780-857C-4BD2C0533B5B}" srcOrd="0" destOrd="0" presId="urn:microsoft.com/office/officeart/2005/8/layout/process2"/>
    <dgm:cxn modelId="{C7FD9D76-C46F-4997-8D61-931BEC68C7D0}" type="presOf" srcId="{245C50C9-53CE-43E6-A844-2596EF422EEE}" destId="{7855067D-C5DF-4F1E-9A7E-D7342147CCEB}" srcOrd="0" destOrd="0" presId="urn:microsoft.com/office/officeart/2005/8/layout/process2"/>
    <dgm:cxn modelId="{569EC689-B183-47F5-8B9D-8AD7D34AB589}" srcId="{C8F0714E-3A92-4B50-A41C-B712EBA9E446}" destId="{CD6F22ED-8323-49CE-B684-E43AD591E07A}" srcOrd="4" destOrd="0" parTransId="{7063EDF0-B785-4EAB-BE49-A3FD39DAB2B5}" sibTransId="{C232E314-8620-49D9-A880-E5053D0C4B5A}"/>
    <dgm:cxn modelId="{0EEED48B-CD6A-46D5-B83B-200F7F3A6ADA}" srcId="{C8F0714E-3A92-4B50-A41C-B712EBA9E446}" destId="{CCDD37B0-F4DE-4559-93A2-FA21AD049653}" srcOrd="3" destOrd="0" parTransId="{476857C0-6789-49FD-879E-052F037EDCDD}" sibTransId="{B7AEB3F2-976C-4442-8F92-9A7731284015}"/>
    <dgm:cxn modelId="{EBC0AE99-4567-45F9-B7DA-3DBF3E09BBDC}" type="presOf" srcId="{1FFB3BF9-3DD9-4663-9433-8399EFAE699E}" destId="{0467FAE2-8A0B-4DEF-921F-E619A9DD9EED}" srcOrd="0" destOrd="0" presId="urn:microsoft.com/office/officeart/2005/8/layout/process2"/>
    <dgm:cxn modelId="{8CF2EC9E-B6B1-4D31-80D3-C47BCD5F079E}" type="presOf" srcId="{93242F0F-4931-4571-B082-1694D6CEA507}" destId="{BD2A632A-33D2-4966-8115-29151C2F2233}" srcOrd="0" destOrd="0" presId="urn:microsoft.com/office/officeart/2005/8/layout/process2"/>
    <dgm:cxn modelId="{CE7AECDF-C835-4F80-95A1-C0DAD279E4D4}" type="presOf" srcId="{CD6F22ED-8323-49CE-B684-E43AD591E07A}" destId="{C2A731C8-1D0D-4455-8D57-4C4D0CCBF123}" srcOrd="0" destOrd="0" presId="urn:microsoft.com/office/officeart/2005/8/layout/process2"/>
    <dgm:cxn modelId="{29F21FE1-B770-4929-9036-DB72C073C246}" type="presOf" srcId="{F96FD017-87C2-4C78-A08B-65B84F61BF3C}" destId="{2DA5CB74-8FDE-4C1E-9F25-9544BD0CBD63}" srcOrd="0" destOrd="0" presId="urn:microsoft.com/office/officeart/2005/8/layout/process2"/>
    <dgm:cxn modelId="{F29DA4FD-A885-4C38-AAE3-617B399B51B8}" type="presOf" srcId="{F96FD017-87C2-4C78-A08B-65B84F61BF3C}" destId="{AC340AD1-B7D3-4A7E-B7D8-139B26521AF1}" srcOrd="1" destOrd="0" presId="urn:microsoft.com/office/officeart/2005/8/layout/process2"/>
    <dgm:cxn modelId="{CD6C7AA7-85B4-4ABA-9FFE-30CD2BA1794B}" type="presParOf" srcId="{CBB4C90B-E9A3-4860-8B70-CAE3ED00AA7D}" destId="{220EAE50-DA8E-4780-857C-4BD2C0533B5B}" srcOrd="0" destOrd="0" presId="urn:microsoft.com/office/officeart/2005/8/layout/process2"/>
    <dgm:cxn modelId="{F352C8E9-F184-4CA7-9B85-1942C8407419}" type="presParOf" srcId="{CBB4C90B-E9A3-4860-8B70-CAE3ED00AA7D}" destId="{2DA5CB74-8FDE-4C1E-9F25-9544BD0CBD63}" srcOrd="1" destOrd="0" presId="urn:microsoft.com/office/officeart/2005/8/layout/process2"/>
    <dgm:cxn modelId="{EC519832-310C-4F42-B087-425A697B127F}" type="presParOf" srcId="{2DA5CB74-8FDE-4C1E-9F25-9544BD0CBD63}" destId="{AC340AD1-B7D3-4A7E-B7D8-139B26521AF1}" srcOrd="0" destOrd="0" presId="urn:microsoft.com/office/officeart/2005/8/layout/process2"/>
    <dgm:cxn modelId="{84B2E9D7-EBF1-4289-854A-787E166B29B3}" type="presParOf" srcId="{CBB4C90B-E9A3-4860-8B70-CAE3ED00AA7D}" destId="{BD2A632A-33D2-4966-8115-29151C2F2233}" srcOrd="2" destOrd="0" presId="urn:microsoft.com/office/officeart/2005/8/layout/process2"/>
    <dgm:cxn modelId="{DA14BFF8-303F-4594-BFCE-AA9ADDD60AB6}" type="presParOf" srcId="{CBB4C90B-E9A3-4860-8B70-CAE3ED00AA7D}" destId="{7855067D-C5DF-4F1E-9A7E-D7342147CCEB}" srcOrd="3" destOrd="0" presId="urn:microsoft.com/office/officeart/2005/8/layout/process2"/>
    <dgm:cxn modelId="{36DA10EA-FED1-499B-ADA9-81E422616344}" type="presParOf" srcId="{7855067D-C5DF-4F1E-9A7E-D7342147CCEB}" destId="{2901DEF6-34B1-431E-9010-64398D62479C}" srcOrd="0" destOrd="0" presId="urn:microsoft.com/office/officeart/2005/8/layout/process2"/>
    <dgm:cxn modelId="{DCDCAF70-CAE3-43AC-815E-4754543B7E8C}" type="presParOf" srcId="{CBB4C90B-E9A3-4860-8B70-CAE3ED00AA7D}" destId="{44D0437E-DCE4-4073-AC55-6684D59A4B7C}" srcOrd="4" destOrd="0" presId="urn:microsoft.com/office/officeart/2005/8/layout/process2"/>
    <dgm:cxn modelId="{AE761469-8642-4146-85DC-7A62DAC451BD}" type="presParOf" srcId="{CBB4C90B-E9A3-4860-8B70-CAE3ED00AA7D}" destId="{0467FAE2-8A0B-4DEF-921F-E619A9DD9EED}" srcOrd="5" destOrd="0" presId="urn:microsoft.com/office/officeart/2005/8/layout/process2"/>
    <dgm:cxn modelId="{354D79A3-3E0D-4702-BA91-68A0102B8600}" type="presParOf" srcId="{0467FAE2-8A0B-4DEF-921F-E619A9DD9EED}" destId="{24252002-3996-439D-94FF-CDCCA208A2B6}" srcOrd="0" destOrd="0" presId="urn:microsoft.com/office/officeart/2005/8/layout/process2"/>
    <dgm:cxn modelId="{94D09CB1-5ADC-4E53-BA6B-486D23E62D8B}" type="presParOf" srcId="{CBB4C90B-E9A3-4860-8B70-CAE3ED00AA7D}" destId="{2EC9BFBE-4D5C-4336-96BB-4C8C5A3CB2CA}" srcOrd="6" destOrd="0" presId="urn:microsoft.com/office/officeart/2005/8/layout/process2"/>
    <dgm:cxn modelId="{1F018C9F-2788-45E2-BC73-8F4F5D904060}" type="presParOf" srcId="{CBB4C90B-E9A3-4860-8B70-CAE3ED00AA7D}" destId="{19F7CC68-AD20-4B1F-81C4-AB3726FE8572}" srcOrd="7" destOrd="0" presId="urn:microsoft.com/office/officeart/2005/8/layout/process2"/>
    <dgm:cxn modelId="{15CF7DEF-049D-4222-B5C1-D84F90CBE10C}" type="presParOf" srcId="{19F7CC68-AD20-4B1F-81C4-AB3726FE8572}" destId="{E747BD82-A407-4F2C-965D-4A274E3652FF}" srcOrd="0" destOrd="0" presId="urn:microsoft.com/office/officeart/2005/8/layout/process2"/>
    <dgm:cxn modelId="{0C8242D9-4D6C-4A7E-9D4C-6842E5FB55C9}" type="presParOf" srcId="{CBB4C90B-E9A3-4860-8B70-CAE3ED00AA7D}" destId="{C2A731C8-1D0D-4455-8D57-4C4D0CCBF12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F0714E-3A92-4B50-A41C-B712EBA9E4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B7A051A3-7DE1-4080-923B-A1673286D40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Retrieve all repositories of filtered users (2240)</a:t>
          </a:r>
          <a:endParaRPr lang="en-DE" sz="1600" dirty="0">
            <a:solidFill>
              <a:schemeClr val="tx1"/>
            </a:solidFill>
          </a:endParaRPr>
        </a:p>
      </dgm:t>
    </dgm:pt>
    <dgm:pt modelId="{13EA029D-4E97-48F2-B136-32210D879693}" type="parTrans" cxnId="{BA108C0C-43F4-464A-B1DC-49431AC3A58C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F96FD017-87C2-4C78-A08B-65B84F61BF3C}" type="sibTrans" cxnId="{BA108C0C-43F4-464A-B1DC-49431AC3A58C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DE" sz="2400">
            <a:solidFill>
              <a:schemeClr val="tx1"/>
            </a:solidFill>
          </a:endParaRPr>
        </a:p>
      </dgm:t>
    </dgm:pt>
    <dgm:pt modelId="{93242F0F-4931-4571-B082-1694D6CEA507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Filter repositories automatically (1521)</a:t>
          </a:r>
        </a:p>
      </dgm:t>
    </dgm:pt>
    <dgm:pt modelId="{E5BEF405-1FE7-47B2-A018-F025CC049921}" type="parTrans" cxnId="{FC2B0108-97D6-46B5-BC9A-A1A5C599D634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245C50C9-53CE-43E6-A844-2596EF422EEE}" type="sibTrans" cxnId="{FC2B0108-97D6-46B5-BC9A-A1A5C599D634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DE" sz="2400">
            <a:solidFill>
              <a:schemeClr val="tx1"/>
            </a:solidFill>
          </a:endParaRPr>
        </a:p>
      </dgm:t>
    </dgm:pt>
    <dgm:pt modelId="{CD6F22ED-8323-49CE-B684-E43AD591E07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Label repositories manually (823)</a:t>
          </a:r>
          <a:endParaRPr lang="en-DE" sz="1600" dirty="0">
            <a:solidFill>
              <a:schemeClr val="tx1"/>
            </a:solidFill>
          </a:endParaRPr>
        </a:p>
      </dgm:t>
    </dgm:pt>
    <dgm:pt modelId="{7063EDF0-B785-4EAB-BE49-A3FD39DAB2B5}" type="parTrans" cxnId="{569EC689-B183-47F5-8B9D-8AD7D34AB589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C232E314-8620-49D9-A880-E5053D0C4B5A}" type="sibTrans" cxnId="{569EC689-B183-47F5-8B9D-8AD7D34AB589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CBB4C90B-E9A3-4860-8B70-CAE3ED00AA7D}" type="pres">
      <dgm:prSet presAssocID="{C8F0714E-3A92-4B50-A41C-B712EBA9E446}" presName="linearFlow" presStyleCnt="0">
        <dgm:presLayoutVars>
          <dgm:resizeHandles val="exact"/>
        </dgm:presLayoutVars>
      </dgm:prSet>
      <dgm:spPr/>
    </dgm:pt>
    <dgm:pt modelId="{220EAE50-DA8E-4780-857C-4BD2C0533B5B}" type="pres">
      <dgm:prSet presAssocID="{B7A051A3-7DE1-4080-923B-A1673286D405}" presName="node" presStyleLbl="node1" presStyleIdx="0" presStyleCnt="3">
        <dgm:presLayoutVars>
          <dgm:bulletEnabled val="1"/>
        </dgm:presLayoutVars>
      </dgm:prSet>
      <dgm:spPr/>
    </dgm:pt>
    <dgm:pt modelId="{2DA5CB74-8FDE-4C1E-9F25-9544BD0CBD63}" type="pres">
      <dgm:prSet presAssocID="{F96FD017-87C2-4C78-A08B-65B84F61BF3C}" presName="sibTrans" presStyleLbl="sibTrans2D1" presStyleIdx="0" presStyleCnt="2"/>
      <dgm:spPr/>
    </dgm:pt>
    <dgm:pt modelId="{AC340AD1-B7D3-4A7E-B7D8-139B26521AF1}" type="pres">
      <dgm:prSet presAssocID="{F96FD017-87C2-4C78-A08B-65B84F61BF3C}" presName="connectorText" presStyleLbl="sibTrans2D1" presStyleIdx="0" presStyleCnt="2"/>
      <dgm:spPr/>
    </dgm:pt>
    <dgm:pt modelId="{BD2A632A-33D2-4966-8115-29151C2F2233}" type="pres">
      <dgm:prSet presAssocID="{93242F0F-4931-4571-B082-1694D6CEA507}" presName="node" presStyleLbl="node1" presStyleIdx="1" presStyleCnt="3">
        <dgm:presLayoutVars>
          <dgm:bulletEnabled val="1"/>
        </dgm:presLayoutVars>
      </dgm:prSet>
      <dgm:spPr/>
    </dgm:pt>
    <dgm:pt modelId="{7855067D-C5DF-4F1E-9A7E-D7342147CCEB}" type="pres">
      <dgm:prSet presAssocID="{245C50C9-53CE-43E6-A844-2596EF422EEE}" presName="sibTrans" presStyleLbl="sibTrans2D1" presStyleIdx="1" presStyleCnt="2"/>
      <dgm:spPr/>
    </dgm:pt>
    <dgm:pt modelId="{2901DEF6-34B1-431E-9010-64398D62479C}" type="pres">
      <dgm:prSet presAssocID="{245C50C9-53CE-43E6-A844-2596EF422EEE}" presName="connectorText" presStyleLbl="sibTrans2D1" presStyleIdx="1" presStyleCnt="2"/>
      <dgm:spPr/>
    </dgm:pt>
    <dgm:pt modelId="{C2A731C8-1D0D-4455-8D57-4C4D0CCBF123}" type="pres">
      <dgm:prSet presAssocID="{CD6F22ED-8323-49CE-B684-E43AD591E07A}" presName="node" presStyleLbl="node1" presStyleIdx="2" presStyleCnt="3">
        <dgm:presLayoutVars>
          <dgm:bulletEnabled val="1"/>
        </dgm:presLayoutVars>
      </dgm:prSet>
      <dgm:spPr/>
    </dgm:pt>
  </dgm:ptLst>
  <dgm:cxnLst>
    <dgm:cxn modelId="{FC2B0108-97D6-46B5-BC9A-A1A5C599D634}" srcId="{C8F0714E-3A92-4B50-A41C-B712EBA9E446}" destId="{93242F0F-4931-4571-B082-1694D6CEA507}" srcOrd="1" destOrd="0" parTransId="{E5BEF405-1FE7-47B2-A018-F025CC049921}" sibTransId="{245C50C9-53CE-43E6-A844-2596EF422EEE}"/>
    <dgm:cxn modelId="{BA108C0C-43F4-464A-B1DC-49431AC3A58C}" srcId="{C8F0714E-3A92-4B50-A41C-B712EBA9E446}" destId="{B7A051A3-7DE1-4080-923B-A1673286D405}" srcOrd="0" destOrd="0" parTransId="{13EA029D-4E97-48F2-B136-32210D879693}" sibTransId="{F96FD017-87C2-4C78-A08B-65B84F61BF3C}"/>
    <dgm:cxn modelId="{47070638-B5EC-49B3-881C-39CDFAA5CFA7}" type="presOf" srcId="{C8F0714E-3A92-4B50-A41C-B712EBA9E446}" destId="{CBB4C90B-E9A3-4860-8B70-CAE3ED00AA7D}" srcOrd="0" destOrd="0" presId="urn:microsoft.com/office/officeart/2005/8/layout/process2"/>
    <dgm:cxn modelId="{05DC9F6B-091E-4451-8BDD-2F2BDEA2ABD0}" type="presOf" srcId="{245C50C9-53CE-43E6-A844-2596EF422EEE}" destId="{2901DEF6-34B1-431E-9010-64398D62479C}" srcOrd="1" destOrd="0" presId="urn:microsoft.com/office/officeart/2005/8/layout/process2"/>
    <dgm:cxn modelId="{A7D90270-6BFA-44AF-8079-DD75926D86C2}" type="presOf" srcId="{B7A051A3-7DE1-4080-923B-A1673286D405}" destId="{220EAE50-DA8E-4780-857C-4BD2C0533B5B}" srcOrd="0" destOrd="0" presId="urn:microsoft.com/office/officeart/2005/8/layout/process2"/>
    <dgm:cxn modelId="{C7FD9D76-C46F-4997-8D61-931BEC68C7D0}" type="presOf" srcId="{245C50C9-53CE-43E6-A844-2596EF422EEE}" destId="{7855067D-C5DF-4F1E-9A7E-D7342147CCEB}" srcOrd="0" destOrd="0" presId="urn:microsoft.com/office/officeart/2005/8/layout/process2"/>
    <dgm:cxn modelId="{569EC689-B183-47F5-8B9D-8AD7D34AB589}" srcId="{C8F0714E-3A92-4B50-A41C-B712EBA9E446}" destId="{CD6F22ED-8323-49CE-B684-E43AD591E07A}" srcOrd="2" destOrd="0" parTransId="{7063EDF0-B785-4EAB-BE49-A3FD39DAB2B5}" sibTransId="{C232E314-8620-49D9-A880-E5053D0C4B5A}"/>
    <dgm:cxn modelId="{8CF2EC9E-B6B1-4D31-80D3-C47BCD5F079E}" type="presOf" srcId="{93242F0F-4931-4571-B082-1694D6CEA507}" destId="{BD2A632A-33D2-4966-8115-29151C2F2233}" srcOrd="0" destOrd="0" presId="urn:microsoft.com/office/officeart/2005/8/layout/process2"/>
    <dgm:cxn modelId="{CE7AECDF-C835-4F80-95A1-C0DAD279E4D4}" type="presOf" srcId="{CD6F22ED-8323-49CE-B684-E43AD591E07A}" destId="{C2A731C8-1D0D-4455-8D57-4C4D0CCBF123}" srcOrd="0" destOrd="0" presId="urn:microsoft.com/office/officeart/2005/8/layout/process2"/>
    <dgm:cxn modelId="{29F21FE1-B770-4929-9036-DB72C073C246}" type="presOf" srcId="{F96FD017-87C2-4C78-A08B-65B84F61BF3C}" destId="{2DA5CB74-8FDE-4C1E-9F25-9544BD0CBD63}" srcOrd="0" destOrd="0" presId="urn:microsoft.com/office/officeart/2005/8/layout/process2"/>
    <dgm:cxn modelId="{F29DA4FD-A885-4C38-AAE3-617B399B51B8}" type="presOf" srcId="{F96FD017-87C2-4C78-A08B-65B84F61BF3C}" destId="{AC340AD1-B7D3-4A7E-B7D8-139B26521AF1}" srcOrd="1" destOrd="0" presId="urn:microsoft.com/office/officeart/2005/8/layout/process2"/>
    <dgm:cxn modelId="{CD6C7AA7-85B4-4ABA-9FFE-30CD2BA1794B}" type="presParOf" srcId="{CBB4C90B-E9A3-4860-8B70-CAE3ED00AA7D}" destId="{220EAE50-DA8E-4780-857C-4BD2C0533B5B}" srcOrd="0" destOrd="0" presId="urn:microsoft.com/office/officeart/2005/8/layout/process2"/>
    <dgm:cxn modelId="{F352C8E9-F184-4CA7-9B85-1942C8407419}" type="presParOf" srcId="{CBB4C90B-E9A3-4860-8B70-CAE3ED00AA7D}" destId="{2DA5CB74-8FDE-4C1E-9F25-9544BD0CBD63}" srcOrd="1" destOrd="0" presId="urn:microsoft.com/office/officeart/2005/8/layout/process2"/>
    <dgm:cxn modelId="{EC519832-310C-4F42-B087-425A697B127F}" type="presParOf" srcId="{2DA5CB74-8FDE-4C1E-9F25-9544BD0CBD63}" destId="{AC340AD1-B7D3-4A7E-B7D8-139B26521AF1}" srcOrd="0" destOrd="0" presId="urn:microsoft.com/office/officeart/2005/8/layout/process2"/>
    <dgm:cxn modelId="{84B2E9D7-EBF1-4289-854A-787E166B29B3}" type="presParOf" srcId="{CBB4C90B-E9A3-4860-8B70-CAE3ED00AA7D}" destId="{BD2A632A-33D2-4966-8115-29151C2F2233}" srcOrd="2" destOrd="0" presId="urn:microsoft.com/office/officeart/2005/8/layout/process2"/>
    <dgm:cxn modelId="{DA14BFF8-303F-4594-BFCE-AA9ADDD60AB6}" type="presParOf" srcId="{CBB4C90B-E9A3-4860-8B70-CAE3ED00AA7D}" destId="{7855067D-C5DF-4F1E-9A7E-D7342147CCEB}" srcOrd="3" destOrd="0" presId="urn:microsoft.com/office/officeart/2005/8/layout/process2"/>
    <dgm:cxn modelId="{36DA10EA-FED1-499B-ADA9-81E422616344}" type="presParOf" srcId="{7855067D-C5DF-4F1E-9A7E-D7342147CCEB}" destId="{2901DEF6-34B1-431E-9010-64398D62479C}" srcOrd="0" destOrd="0" presId="urn:microsoft.com/office/officeart/2005/8/layout/process2"/>
    <dgm:cxn modelId="{0C8242D9-4D6C-4A7E-9D4C-6842E5FB55C9}" type="presParOf" srcId="{CBB4C90B-E9A3-4860-8B70-CAE3ED00AA7D}" destId="{C2A731C8-1D0D-4455-8D57-4C4D0CCBF1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F0714E-3A92-4B50-A41C-B712EBA9E4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B7A051A3-7DE1-4080-923B-A1673286D40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u="none" dirty="0">
              <a:solidFill>
                <a:schemeClr val="tx1"/>
              </a:solidFill>
            </a:rPr>
            <a:t>Gather howfairis variables</a:t>
          </a:r>
          <a:endParaRPr lang="en-DE" sz="1600" u="none" dirty="0">
            <a:solidFill>
              <a:schemeClr val="tx1"/>
            </a:solidFill>
          </a:endParaRPr>
        </a:p>
      </dgm:t>
    </dgm:pt>
    <dgm:pt modelId="{13EA029D-4E97-48F2-B136-32210D879693}" type="parTrans" cxnId="{BA108C0C-43F4-464A-B1DC-49431AC3A58C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F96FD017-87C2-4C78-A08B-65B84F61BF3C}" type="sibTrans" cxnId="{BA108C0C-43F4-464A-B1DC-49431AC3A58C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DE" sz="2400">
            <a:solidFill>
              <a:schemeClr val="tx1"/>
            </a:solidFill>
          </a:endParaRPr>
        </a:p>
      </dgm:t>
    </dgm:pt>
    <dgm:pt modelId="{CCDD37B0-F4DE-4559-93A2-FA21AD049653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Gather nested GitHub variables</a:t>
          </a:r>
          <a:endParaRPr lang="en-DE" sz="1600" dirty="0">
            <a:solidFill>
              <a:schemeClr val="tx1"/>
            </a:solidFill>
          </a:endParaRPr>
        </a:p>
      </dgm:t>
    </dgm:pt>
    <dgm:pt modelId="{476857C0-6789-49FD-879E-052F037EDCDD}" type="parTrans" cxnId="{0EEED48B-CD6A-46D5-B83B-200F7F3A6ADA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B7AEB3F2-976C-4442-8F92-9A7731284015}" type="sibTrans" cxnId="{0EEED48B-CD6A-46D5-B83B-200F7F3A6ADA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DE" sz="2400">
            <a:solidFill>
              <a:schemeClr val="tx1"/>
            </a:solidFill>
          </a:endParaRPr>
        </a:p>
      </dgm:t>
    </dgm:pt>
    <dgm:pt modelId="{CD6F22ED-8323-49CE-B684-E43AD591E07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solidFill>
                <a:schemeClr val="tx1"/>
              </a:solidFill>
            </a:rPr>
            <a:t>Gather additional FAIR variables</a:t>
          </a:r>
          <a:endParaRPr lang="en-DE" sz="1600" dirty="0">
            <a:solidFill>
              <a:schemeClr val="tx1"/>
            </a:solidFill>
          </a:endParaRPr>
        </a:p>
      </dgm:t>
    </dgm:pt>
    <dgm:pt modelId="{7063EDF0-B785-4EAB-BE49-A3FD39DAB2B5}" type="parTrans" cxnId="{569EC689-B183-47F5-8B9D-8AD7D34AB589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C232E314-8620-49D9-A880-E5053D0C4B5A}" type="sibTrans" cxnId="{569EC689-B183-47F5-8B9D-8AD7D34AB589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CBB4C90B-E9A3-4860-8B70-CAE3ED00AA7D}" type="pres">
      <dgm:prSet presAssocID="{C8F0714E-3A92-4B50-A41C-B712EBA9E446}" presName="linearFlow" presStyleCnt="0">
        <dgm:presLayoutVars>
          <dgm:resizeHandles val="exact"/>
        </dgm:presLayoutVars>
      </dgm:prSet>
      <dgm:spPr/>
    </dgm:pt>
    <dgm:pt modelId="{220EAE50-DA8E-4780-857C-4BD2C0533B5B}" type="pres">
      <dgm:prSet presAssocID="{B7A051A3-7DE1-4080-923B-A1673286D405}" presName="node" presStyleLbl="node1" presStyleIdx="0" presStyleCnt="3">
        <dgm:presLayoutVars>
          <dgm:bulletEnabled val="1"/>
        </dgm:presLayoutVars>
      </dgm:prSet>
      <dgm:spPr/>
    </dgm:pt>
    <dgm:pt modelId="{2DA5CB74-8FDE-4C1E-9F25-9544BD0CBD63}" type="pres">
      <dgm:prSet presAssocID="{F96FD017-87C2-4C78-A08B-65B84F61BF3C}" presName="sibTrans" presStyleLbl="sibTrans2D1" presStyleIdx="0" presStyleCnt="2"/>
      <dgm:spPr/>
    </dgm:pt>
    <dgm:pt modelId="{AC340AD1-B7D3-4A7E-B7D8-139B26521AF1}" type="pres">
      <dgm:prSet presAssocID="{F96FD017-87C2-4C78-A08B-65B84F61BF3C}" presName="connectorText" presStyleLbl="sibTrans2D1" presStyleIdx="0" presStyleCnt="2"/>
      <dgm:spPr/>
    </dgm:pt>
    <dgm:pt modelId="{2EC9BFBE-4D5C-4336-96BB-4C8C5A3CB2CA}" type="pres">
      <dgm:prSet presAssocID="{CCDD37B0-F4DE-4559-93A2-FA21AD049653}" presName="node" presStyleLbl="node1" presStyleIdx="1" presStyleCnt="3">
        <dgm:presLayoutVars>
          <dgm:bulletEnabled val="1"/>
        </dgm:presLayoutVars>
      </dgm:prSet>
      <dgm:spPr/>
    </dgm:pt>
    <dgm:pt modelId="{19F7CC68-AD20-4B1F-81C4-AB3726FE8572}" type="pres">
      <dgm:prSet presAssocID="{B7AEB3F2-976C-4442-8F92-9A7731284015}" presName="sibTrans" presStyleLbl="sibTrans2D1" presStyleIdx="1" presStyleCnt="2"/>
      <dgm:spPr/>
    </dgm:pt>
    <dgm:pt modelId="{E747BD82-A407-4F2C-965D-4A274E3652FF}" type="pres">
      <dgm:prSet presAssocID="{B7AEB3F2-976C-4442-8F92-9A7731284015}" presName="connectorText" presStyleLbl="sibTrans2D1" presStyleIdx="1" presStyleCnt="2"/>
      <dgm:spPr/>
    </dgm:pt>
    <dgm:pt modelId="{C2A731C8-1D0D-4455-8D57-4C4D0CCBF123}" type="pres">
      <dgm:prSet presAssocID="{CD6F22ED-8323-49CE-B684-E43AD591E07A}" presName="node" presStyleLbl="node1" presStyleIdx="2" presStyleCnt="3">
        <dgm:presLayoutVars>
          <dgm:bulletEnabled val="1"/>
        </dgm:presLayoutVars>
      </dgm:prSet>
      <dgm:spPr/>
    </dgm:pt>
  </dgm:ptLst>
  <dgm:cxnLst>
    <dgm:cxn modelId="{72664104-ED28-4AEB-B1BC-F652C1583118}" type="presOf" srcId="{B7AEB3F2-976C-4442-8F92-9A7731284015}" destId="{E747BD82-A407-4F2C-965D-4A274E3652FF}" srcOrd="1" destOrd="0" presId="urn:microsoft.com/office/officeart/2005/8/layout/process2"/>
    <dgm:cxn modelId="{BA108C0C-43F4-464A-B1DC-49431AC3A58C}" srcId="{C8F0714E-3A92-4B50-A41C-B712EBA9E446}" destId="{B7A051A3-7DE1-4080-923B-A1673286D405}" srcOrd="0" destOrd="0" parTransId="{13EA029D-4E97-48F2-B136-32210D879693}" sibTransId="{F96FD017-87C2-4C78-A08B-65B84F61BF3C}"/>
    <dgm:cxn modelId="{47070638-B5EC-49B3-881C-39CDFAA5CFA7}" type="presOf" srcId="{C8F0714E-3A92-4B50-A41C-B712EBA9E446}" destId="{CBB4C90B-E9A3-4860-8B70-CAE3ED00AA7D}" srcOrd="0" destOrd="0" presId="urn:microsoft.com/office/officeart/2005/8/layout/process2"/>
    <dgm:cxn modelId="{F348DC41-FAF7-4365-8741-1E1F38B56786}" type="presOf" srcId="{B7AEB3F2-976C-4442-8F92-9A7731284015}" destId="{19F7CC68-AD20-4B1F-81C4-AB3726FE8572}" srcOrd="0" destOrd="0" presId="urn:microsoft.com/office/officeart/2005/8/layout/process2"/>
    <dgm:cxn modelId="{30BACC48-3AF9-462C-BCF5-0611428FE49F}" type="presOf" srcId="{CCDD37B0-F4DE-4559-93A2-FA21AD049653}" destId="{2EC9BFBE-4D5C-4336-96BB-4C8C5A3CB2CA}" srcOrd="0" destOrd="0" presId="urn:microsoft.com/office/officeart/2005/8/layout/process2"/>
    <dgm:cxn modelId="{A7D90270-6BFA-44AF-8079-DD75926D86C2}" type="presOf" srcId="{B7A051A3-7DE1-4080-923B-A1673286D405}" destId="{220EAE50-DA8E-4780-857C-4BD2C0533B5B}" srcOrd="0" destOrd="0" presId="urn:microsoft.com/office/officeart/2005/8/layout/process2"/>
    <dgm:cxn modelId="{569EC689-B183-47F5-8B9D-8AD7D34AB589}" srcId="{C8F0714E-3A92-4B50-A41C-B712EBA9E446}" destId="{CD6F22ED-8323-49CE-B684-E43AD591E07A}" srcOrd="2" destOrd="0" parTransId="{7063EDF0-B785-4EAB-BE49-A3FD39DAB2B5}" sibTransId="{C232E314-8620-49D9-A880-E5053D0C4B5A}"/>
    <dgm:cxn modelId="{0EEED48B-CD6A-46D5-B83B-200F7F3A6ADA}" srcId="{C8F0714E-3A92-4B50-A41C-B712EBA9E446}" destId="{CCDD37B0-F4DE-4559-93A2-FA21AD049653}" srcOrd="1" destOrd="0" parTransId="{476857C0-6789-49FD-879E-052F037EDCDD}" sibTransId="{B7AEB3F2-976C-4442-8F92-9A7731284015}"/>
    <dgm:cxn modelId="{CE7AECDF-C835-4F80-95A1-C0DAD279E4D4}" type="presOf" srcId="{CD6F22ED-8323-49CE-B684-E43AD591E07A}" destId="{C2A731C8-1D0D-4455-8D57-4C4D0CCBF123}" srcOrd="0" destOrd="0" presId="urn:microsoft.com/office/officeart/2005/8/layout/process2"/>
    <dgm:cxn modelId="{29F21FE1-B770-4929-9036-DB72C073C246}" type="presOf" srcId="{F96FD017-87C2-4C78-A08B-65B84F61BF3C}" destId="{2DA5CB74-8FDE-4C1E-9F25-9544BD0CBD63}" srcOrd="0" destOrd="0" presId="urn:microsoft.com/office/officeart/2005/8/layout/process2"/>
    <dgm:cxn modelId="{F29DA4FD-A885-4C38-AAE3-617B399B51B8}" type="presOf" srcId="{F96FD017-87C2-4C78-A08B-65B84F61BF3C}" destId="{AC340AD1-B7D3-4A7E-B7D8-139B26521AF1}" srcOrd="1" destOrd="0" presId="urn:microsoft.com/office/officeart/2005/8/layout/process2"/>
    <dgm:cxn modelId="{CD6C7AA7-85B4-4ABA-9FFE-30CD2BA1794B}" type="presParOf" srcId="{CBB4C90B-E9A3-4860-8B70-CAE3ED00AA7D}" destId="{220EAE50-DA8E-4780-857C-4BD2C0533B5B}" srcOrd="0" destOrd="0" presId="urn:microsoft.com/office/officeart/2005/8/layout/process2"/>
    <dgm:cxn modelId="{F352C8E9-F184-4CA7-9B85-1942C8407419}" type="presParOf" srcId="{CBB4C90B-E9A3-4860-8B70-CAE3ED00AA7D}" destId="{2DA5CB74-8FDE-4C1E-9F25-9544BD0CBD63}" srcOrd="1" destOrd="0" presId="urn:microsoft.com/office/officeart/2005/8/layout/process2"/>
    <dgm:cxn modelId="{EC519832-310C-4F42-B087-425A697B127F}" type="presParOf" srcId="{2DA5CB74-8FDE-4C1E-9F25-9544BD0CBD63}" destId="{AC340AD1-B7D3-4A7E-B7D8-139B26521AF1}" srcOrd="0" destOrd="0" presId="urn:microsoft.com/office/officeart/2005/8/layout/process2"/>
    <dgm:cxn modelId="{94D09CB1-5ADC-4E53-BA6B-486D23E62D8B}" type="presParOf" srcId="{CBB4C90B-E9A3-4860-8B70-CAE3ED00AA7D}" destId="{2EC9BFBE-4D5C-4336-96BB-4C8C5A3CB2CA}" srcOrd="2" destOrd="0" presId="urn:microsoft.com/office/officeart/2005/8/layout/process2"/>
    <dgm:cxn modelId="{1F018C9F-2788-45E2-BC73-8F4F5D904060}" type="presParOf" srcId="{CBB4C90B-E9A3-4860-8B70-CAE3ED00AA7D}" destId="{19F7CC68-AD20-4B1F-81C4-AB3726FE8572}" srcOrd="3" destOrd="0" presId="urn:microsoft.com/office/officeart/2005/8/layout/process2"/>
    <dgm:cxn modelId="{15CF7DEF-049D-4222-B5C1-D84F90CBE10C}" type="presParOf" srcId="{19F7CC68-AD20-4B1F-81C4-AB3726FE8572}" destId="{E747BD82-A407-4F2C-965D-4A274E3652FF}" srcOrd="0" destOrd="0" presId="urn:microsoft.com/office/officeart/2005/8/layout/process2"/>
    <dgm:cxn modelId="{0C8242D9-4D6C-4A7E-9D4C-6842E5FB55C9}" type="presParOf" srcId="{CBB4C90B-E9A3-4860-8B70-CAE3ED00AA7D}" destId="{C2A731C8-1D0D-4455-8D57-4C4D0CCBF1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F0714E-3A92-4B50-A41C-B712EBA9E4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B7A051A3-7DE1-4080-923B-A1673286D405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u="none" dirty="0">
              <a:solidFill>
                <a:schemeClr val="tx1"/>
              </a:solidFill>
            </a:rPr>
            <a:t>Data </a:t>
          </a:r>
          <a:r>
            <a:rPr lang="en-GB" sz="1600" u="none" dirty="0" err="1">
              <a:solidFill>
                <a:schemeClr val="tx1"/>
              </a:solidFill>
            </a:rPr>
            <a:t>preprocessing</a:t>
          </a:r>
          <a:endParaRPr lang="en-DE" sz="1600" u="none" dirty="0">
            <a:solidFill>
              <a:schemeClr val="tx1"/>
            </a:solidFill>
          </a:endParaRPr>
        </a:p>
      </dgm:t>
    </dgm:pt>
    <dgm:pt modelId="{13EA029D-4E97-48F2-B136-32210D879693}" type="parTrans" cxnId="{BA108C0C-43F4-464A-B1DC-49431AC3A58C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F96FD017-87C2-4C78-A08B-65B84F61BF3C}" type="sibTrans" cxnId="{BA108C0C-43F4-464A-B1DC-49431AC3A58C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DE" sz="2400">
            <a:solidFill>
              <a:schemeClr val="tx1"/>
            </a:solidFill>
          </a:endParaRPr>
        </a:p>
      </dgm:t>
    </dgm:pt>
    <dgm:pt modelId="{CD6F22ED-8323-49CE-B684-E43AD591E07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dirty="0">
              <a:ln w="0"/>
              <a:solidFill>
                <a:schemeClr val="tx1"/>
              </a:solidFill>
            </a:rPr>
            <a:t>See later slide (3/3)</a:t>
          </a:r>
          <a:endParaRPr lang="en-DE" sz="1600" dirty="0">
            <a:solidFill>
              <a:schemeClr val="tx1"/>
            </a:solidFill>
          </a:endParaRPr>
        </a:p>
      </dgm:t>
    </dgm:pt>
    <dgm:pt modelId="{7063EDF0-B785-4EAB-BE49-A3FD39DAB2B5}" type="parTrans" cxnId="{569EC689-B183-47F5-8B9D-8AD7D34AB589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C232E314-8620-49D9-A880-E5053D0C4B5A}" type="sibTrans" cxnId="{569EC689-B183-47F5-8B9D-8AD7D34AB589}">
      <dgm:prSet/>
      <dgm:spPr/>
      <dgm:t>
        <a:bodyPr/>
        <a:lstStyle/>
        <a:p>
          <a:endParaRPr lang="en-DE" sz="3600">
            <a:solidFill>
              <a:schemeClr val="tx1"/>
            </a:solidFill>
          </a:endParaRPr>
        </a:p>
      </dgm:t>
    </dgm:pt>
    <dgm:pt modelId="{CBB4C90B-E9A3-4860-8B70-CAE3ED00AA7D}" type="pres">
      <dgm:prSet presAssocID="{C8F0714E-3A92-4B50-A41C-B712EBA9E446}" presName="linearFlow" presStyleCnt="0">
        <dgm:presLayoutVars>
          <dgm:resizeHandles val="exact"/>
        </dgm:presLayoutVars>
      </dgm:prSet>
      <dgm:spPr/>
    </dgm:pt>
    <dgm:pt modelId="{220EAE50-DA8E-4780-857C-4BD2C0533B5B}" type="pres">
      <dgm:prSet presAssocID="{B7A051A3-7DE1-4080-923B-A1673286D405}" presName="node" presStyleLbl="node1" presStyleIdx="0" presStyleCnt="2">
        <dgm:presLayoutVars>
          <dgm:bulletEnabled val="1"/>
        </dgm:presLayoutVars>
      </dgm:prSet>
      <dgm:spPr/>
    </dgm:pt>
    <dgm:pt modelId="{2DA5CB74-8FDE-4C1E-9F25-9544BD0CBD63}" type="pres">
      <dgm:prSet presAssocID="{F96FD017-87C2-4C78-A08B-65B84F61BF3C}" presName="sibTrans" presStyleLbl="sibTrans2D1" presStyleIdx="0" presStyleCnt="1"/>
      <dgm:spPr/>
    </dgm:pt>
    <dgm:pt modelId="{AC340AD1-B7D3-4A7E-B7D8-139B26521AF1}" type="pres">
      <dgm:prSet presAssocID="{F96FD017-87C2-4C78-A08B-65B84F61BF3C}" presName="connectorText" presStyleLbl="sibTrans2D1" presStyleIdx="0" presStyleCnt="1"/>
      <dgm:spPr/>
    </dgm:pt>
    <dgm:pt modelId="{C2A731C8-1D0D-4455-8D57-4C4D0CCBF123}" type="pres">
      <dgm:prSet presAssocID="{CD6F22ED-8323-49CE-B684-E43AD591E07A}" presName="node" presStyleLbl="node1" presStyleIdx="1" presStyleCnt="2">
        <dgm:presLayoutVars>
          <dgm:bulletEnabled val="1"/>
        </dgm:presLayoutVars>
      </dgm:prSet>
      <dgm:spPr/>
    </dgm:pt>
  </dgm:ptLst>
  <dgm:cxnLst>
    <dgm:cxn modelId="{BA108C0C-43F4-464A-B1DC-49431AC3A58C}" srcId="{C8F0714E-3A92-4B50-A41C-B712EBA9E446}" destId="{B7A051A3-7DE1-4080-923B-A1673286D405}" srcOrd="0" destOrd="0" parTransId="{13EA029D-4E97-48F2-B136-32210D879693}" sibTransId="{F96FD017-87C2-4C78-A08B-65B84F61BF3C}"/>
    <dgm:cxn modelId="{47070638-B5EC-49B3-881C-39CDFAA5CFA7}" type="presOf" srcId="{C8F0714E-3A92-4B50-A41C-B712EBA9E446}" destId="{CBB4C90B-E9A3-4860-8B70-CAE3ED00AA7D}" srcOrd="0" destOrd="0" presId="urn:microsoft.com/office/officeart/2005/8/layout/process2"/>
    <dgm:cxn modelId="{A7D90270-6BFA-44AF-8079-DD75926D86C2}" type="presOf" srcId="{B7A051A3-7DE1-4080-923B-A1673286D405}" destId="{220EAE50-DA8E-4780-857C-4BD2C0533B5B}" srcOrd="0" destOrd="0" presId="urn:microsoft.com/office/officeart/2005/8/layout/process2"/>
    <dgm:cxn modelId="{569EC689-B183-47F5-8B9D-8AD7D34AB589}" srcId="{C8F0714E-3A92-4B50-A41C-B712EBA9E446}" destId="{CD6F22ED-8323-49CE-B684-E43AD591E07A}" srcOrd="1" destOrd="0" parTransId="{7063EDF0-B785-4EAB-BE49-A3FD39DAB2B5}" sibTransId="{C232E314-8620-49D9-A880-E5053D0C4B5A}"/>
    <dgm:cxn modelId="{CE7AECDF-C835-4F80-95A1-C0DAD279E4D4}" type="presOf" srcId="{CD6F22ED-8323-49CE-B684-E43AD591E07A}" destId="{C2A731C8-1D0D-4455-8D57-4C4D0CCBF123}" srcOrd="0" destOrd="0" presId="urn:microsoft.com/office/officeart/2005/8/layout/process2"/>
    <dgm:cxn modelId="{29F21FE1-B770-4929-9036-DB72C073C246}" type="presOf" srcId="{F96FD017-87C2-4C78-A08B-65B84F61BF3C}" destId="{2DA5CB74-8FDE-4C1E-9F25-9544BD0CBD63}" srcOrd="0" destOrd="0" presId="urn:microsoft.com/office/officeart/2005/8/layout/process2"/>
    <dgm:cxn modelId="{F29DA4FD-A885-4C38-AAE3-617B399B51B8}" type="presOf" srcId="{F96FD017-87C2-4C78-A08B-65B84F61BF3C}" destId="{AC340AD1-B7D3-4A7E-B7D8-139B26521AF1}" srcOrd="1" destOrd="0" presId="urn:microsoft.com/office/officeart/2005/8/layout/process2"/>
    <dgm:cxn modelId="{CD6C7AA7-85B4-4ABA-9FFE-30CD2BA1794B}" type="presParOf" srcId="{CBB4C90B-E9A3-4860-8B70-CAE3ED00AA7D}" destId="{220EAE50-DA8E-4780-857C-4BD2C0533B5B}" srcOrd="0" destOrd="0" presId="urn:microsoft.com/office/officeart/2005/8/layout/process2"/>
    <dgm:cxn modelId="{F352C8E9-F184-4CA7-9B85-1942C8407419}" type="presParOf" srcId="{CBB4C90B-E9A3-4860-8B70-CAE3ED00AA7D}" destId="{2DA5CB74-8FDE-4C1E-9F25-9544BD0CBD63}" srcOrd="1" destOrd="0" presId="urn:microsoft.com/office/officeart/2005/8/layout/process2"/>
    <dgm:cxn modelId="{EC519832-310C-4F42-B087-425A697B127F}" type="presParOf" srcId="{2DA5CB74-8FDE-4C1E-9F25-9544BD0CBD63}" destId="{AC340AD1-B7D3-4A7E-B7D8-139B26521AF1}" srcOrd="0" destOrd="0" presId="urn:microsoft.com/office/officeart/2005/8/layout/process2"/>
    <dgm:cxn modelId="{0C8242D9-4D6C-4A7E-9D4C-6842E5FB55C9}" type="presParOf" srcId="{CBB4C90B-E9A3-4860-8B70-CAE3ED00AA7D}" destId="{C2A731C8-1D0D-4455-8D57-4C4D0CCBF123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990BE-CC19-446C-8F46-E18D7750BDFA}">
      <dsp:nvSpPr>
        <dsp:cNvPr id="0" name=""/>
        <dsp:cNvSpPr/>
      </dsp:nvSpPr>
      <dsp:spPr>
        <a:xfrm>
          <a:off x="246526" y="0"/>
          <a:ext cx="1644661" cy="913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Calibri Light" panose="020F0302020204030204"/>
            </a:rPr>
            <a:t>Collect users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273287" y="26761"/>
        <a:ext cx="1591139" cy="860179"/>
      </dsp:txXfrm>
    </dsp:sp>
    <dsp:sp modelId="{EC3BC28F-7261-4782-9C8F-944E7E230265}">
      <dsp:nvSpPr>
        <dsp:cNvPr id="0" name=""/>
        <dsp:cNvSpPr/>
      </dsp:nvSpPr>
      <dsp:spPr>
        <a:xfrm rot="5400000">
          <a:off x="897538" y="936543"/>
          <a:ext cx="342637" cy="411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945508" y="970807"/>
        <a:ext cx="246699" cy="239846"/>
      </dsp:txXfrm>
    </dsp:sp>
    <dsp:sp modelId="{9E607F59-EAE0-497B-B24B-F7CEC01B399A}">
      <dsp:nvSpPr>
        <dsp:cNvPr id="0" name=""/>
        <dsp:cNvSpPr/>
      </dsp:nvSpPr>
      <dsp:spPr>
        <a:xfrm>
          <a:off x="246526" y="1370551"/>
          <a:ext cx="1644661" cy="913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Calibri Light" panose="020F0302020204030204"/>
            </a:rPr>
            <a:t>Collect repositories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273287" y="1397312"/>
        <a:ext cx="1591139" cy="860179"/>
      </dsp:txXfrm>
    </dsp:sp>
    <dsp:sp modelId="{0F18BF4B-652C-4CD0-AB55-40D807B03984}">
      <dsp:nvSpPr>
        <dsp:cNvPr id="0" name=""/>
        <dsp:cNvSpPr/>
      </dsp:nvSpPr>
      <dsp:spPr>
        <a:xfrm rot="5400000">
          <a:off x="897538" y="2307095"/>
          <a:ext cx="342637" cy="411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945508" y="2341359"/>
        <a:ext cx="246699" cy="239846"/>
      </dsp:txXfrm>
    </dsp:sp>
    <dsp:sp modelId="{160A18B7-8271-43B6-A8D5-BC3ADE4AC470}">
      <dsp:nvSpPr>
        <dsp:cNvPr id="0" name=""/>
        <dsp:cNvSpPr/>
      </dsp:nvSpPr>
      <dsp:spPr>
        <a:xfrm>
          <a:off x="246526" y="2741103"/>
          <a:ext cx="1644661" cy="913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Calibri Light" panose="020F0302020204030204"/>
            </a:rPr>
            <a:t>Collect variables</a:t>
          </a:r>
        </a:p>
      </dsp:txBody>
      <dsp:txXfrm>
        <a:off x="273287" y="2767864"/>
        <a:ext cx="1591139" cy="860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144B-2EF5-4DE1-BFBF-A349A1FC9F22}">
      <dsp:nvSpPr>
        <dsp:cNvPr id="0" name=""/>
        <dsp:cNvSpPr/>
      </dsp:nvSpPr>
      <dsp:spPr>
        <a:xfrm>
          <a:off x="0" y="854514"/>
          <a:ext cx="7886700" cy="8154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tx1"/>
              </a:solidFill>
            </a:rPr>
            <a:t>Most popular platform with many features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39809" y="894323"/>
        <a:ext cx="7807082" cy="735872"/>
      </dsp:txXfrm>
    </dsp:sp>
    <dsp:sp modelId="{FD29379B-9D99-49A6-BE63-6117D84F45C7}">
      <dsp:nvSpPr>
        <dsp:cNvPr id="0" name=""/>
        <dsp:cNvSpPr/>
      </dsp:nvSpPr>
      <dsp:spPr>
        <a:xfrm>
          <a:off x="0" y="1767924"/>
          <a:ext cx="7886700" cy="8154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tx1"/>
              </a:solidFill>
            </a:rPr>
            <a:t>Provides REST API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39809" y="1807733"/>
        <a:ext cx="7807082" cy="735872"/>
      </dsp:txXfrm>
    </dsp:sp>
    <dsp:sp modelId="{167E9721-EB88-427A-AC5B-0008E2E9EAAB}">
      <dsp:nvSpPr>
        <dsp:cNvPr id="0" name=""/>
        <dsp:cNvSpPr/>
      </dsp:nvSpPr>
      <dsp:spPr>
        <a:xfrm>
          <a:off x="0" y="2681334"/>
          <a:ext cx="7886700" cy="8154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Lots of GitHub analyses already performed</a:t>
          </a:r>
        </a:p>
      </dsp:txBody>
      <dsp:txXfrm>
        <a:off x="39809" y="2721143"/>
        <a:ext cx="7807082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56DB6-E926-4D5A-9DA6-9EA639C73C26}">
      <dsp:nvSpPr>
        <dsp:cNvPr id="0" name=""/>
        <dsp:cNvSpPr/>
      </dsp:nvSpPr>
      <dsp:spPr>
        <a:xfrm>
          <a:off x="4" y="0"/>
          <a:ext cx="8448671" cy="1890709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91858-DA60-4DA6-88C7-F26DC4E18EC1}">
      <dsp:nvSpPr>
        <dsp:cNvPr id="0" name=""/>
        <dsp:cNvSpPr/>
      </dsp:nvSpPr>
      <dsp:spPr>
        <a:xfrm>
          <a:off x="1297" y="544244"/>
          <a:ext cx="1885540" cy="8022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Collect users</a:t>
          </a:r>
          <a:endParaRPr lang="en-DE" sz="2400" kern="1200" dirty="0">
            <a:solidFill>
              <a:schemeClr val="tx1"/>
            </a:solidFill>
          </a:endParaRPr>
        </a:p>
      </dsp:txBody>
      <dsp:txXfrm>
        <a:off x="40458" y="583405"/>
        <a:ext cx="1807218" cy="723898"/>
      </dsp:txXfrm>
    </dsp:sp>
    <dsp:sp modelId="{2F40F289-0768-4723-831E-7D1CF218B07E}">
      <dsp:nvSpPr>
        <dsp:cNvPr id="0" name=""/>
        <dsp:cNvSpPr/>
      </dsp:nvSpPr>
      <dsp:spPr>
        <a:xfrm>
          <a:off x="2118681" y="544244"/>
          <a:ext cx="1885540" cy="8022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Collect repositories</a:t>
          </a:r>
          <a:endParaRPr lang="en-DE" sz="2400" kern="1200" dirty="0">
            <a:solidFill>
              <a:schemeClr val="tx1"/>
            </a:solidFill>
          </a:endParaRPr>
        </a:p>
      </dsp:txBody>
      <dsp:txXfrm>
        <a:off x="2157842" y="583405"/>
        <a:ext cx="1807218" cy="723898"/>
      </dsp:txXfrm>
    </dsp:sp>
    <dsp:sp modelId="{5EE28460-FB5C-461A-921C-A06EB191C37E}">
      <dsp:nvSpPr>
        <dsp:cNvPr id="0" name=""/>
        <dsp:cNvSpPr/>
      </dsp:nvSpPr>
      <dsp:spPr>
        <a:xfrm>
          <a:off x="4236064" y="544244"/>
          <a:ext cx="1885540" cy="8022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Collect variables</a:t>
          </a:r>
          <a:endParaRPr lang="en-DE" sz="2400" kern="1200" dirty="0">
            <a:solidFill>
              <a:schemeClr val="tx1"/>
            </a:solidFill>
          </a:endParaRPr>
        </a:p>
      </dsp:txBody>
      <dsp:txXfrm>
        <a:off x="4275225" y="583405"/>
        <a:ext cx="1807218" cy="723898"/>
      </dsp:txXfrm>
    </dsp:sp>
    <dsp:sp modelId="{26AA793A-2000-4621-B55B-285C3DDEB415}">
      <dsp:nvSpPr>
        <dsp:cNvPr id="0" name=""/>
        <dsp:cNvSpPr/>
      </dsp:nvSpPr>
      <dsp:spPr>
        <a:xfrm>
          <a:off x="6353448" y="544244"/>
          <a:ext cx="2093930" cy="80222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Exploratory data analysis</a:t>
          </a:r>
          <a:endParaRPr lang="en-DE" sz="2400" kern="1200" dirty="0">
            <a:solidFill>
              <a:schemeClr val="tx1"/>
            </a:solidFill>
          </a:endParaRPr>
        </a:p>
      </dsp:txBody>
      <dsp:txXfrm>
        <a:off x="6392609" y="583405"/>
        <a:ext cx="2015608" cy="723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EAE50-DA8E-4780-857C-4BD2C0533B5B}">
      <dsp:nvSpPr>
        <dsp:cNvPr id="0" name=""/>
        <dsp:cNvSpPr/>
      </dsp:nvSpPr>
      <dsp:spPr>
        <a:xfrm>
          <a:off x="0" y="2194"/>
          <a:ext cx="1876426" cy="513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Gather GitHub  users (628)</a:t>
          </a:r>
          <a:endParaRPr lang="en-DE" sz="1600" kern="1200" dirty="0">
            <a:solidFill>
              <a:schemeClr val="tx1"/>
            </a:solidFill>
          </a:endParaRPr>
        </a:p>
      </dsp:txBody>
      <dsp:txXfrm>
        <a:off x="15027" y="17221"/>
        <a:ext cx="1846372" cy="482989"/>
      </dsp:txXfrm>
    </dsp:sp>
    <dsp:sp modelId="{2DA5CB74-8FDE-4C1E-9F25-9544BD0CBD63}">
      <dsp:nvSpPr>
        <dsp:cNvPr id="0" name=""/>
        <dsp:cNvSpPr/>
      </dsp:nvSpPr>
      <dsp:spPr>
        <a:xfrm rot="5400000">
          <a:off x="842017" y="528063"/>
          <a:ext cx="192391" cy="230869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>
            <a:solidFill>
              <a:schemeClr val="tx1"/>
            </a:solidFill>
          </a:endParaRPr>
        </a:p>
      </dsp:txBody>
      <dsp:txXfrm rot="-5400000">
        <a:off x="868953" y="547302"/>
        <a:ext cx="138521" cy="134674"/>
      </dsp:txXfrm>
    </dsp:sp>
    <dsp:sp modelId="{BD2A632A-33D2-4966-8115-29151C2F2233}">
      <dsp:nvSpPr>
        <dsp:cNvPr id="0" name=""/>
        <dsp:cNvSpPr/>
      </dsp:nvSpPr>
      <dsp:spPr>
        <a:xfrm>
          <a:off x="0" y="771758"/>
          <a:ext cx="1876426" cy="513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Merge users</a:t>
          </a:r>
        </a:p>
      </dsp:txBody>
      <dsp:txXfrm>
        <a:off x="15027" y="786785"/>
        <a:ext cx="1846372" cy="482989"/>
      </dsp:txXfrm>
    </dsp:sp>
    <dsp:sp modelId="{7855067D-C5DF-4F1E-9A7E-D7342147CCEB}">
      <dsp:nvSpPr>
        <dsp:cNvPr id="0" name=""/>
        <dsp:cNvSpPr/>
      </dsp:nvSpPr>
      <dsp:spPr>
        <a:xfrm rot="5400000">
          <a:off x="842017" y="1297627"/>
          <a:ext cx="192391" cy="230869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>
            <a:solidFill>
              <a:schemeClr val="tx1"/>
            </a:solidFill>
          </a:endParaRPr>
        </a:p>
      </dsp:txBody>
      <dsp:txXfrm rot="-5400000">
        <a:off x="868953" y="1316866"/>
        <a:ext cx="138521" cy="134674"/>
      </dsp:txXfrm>
    </dsp:sp>
    <dsp:sp modelId="{44D0437E-DCE4-4073-AC55-6684D59A4B7C}">
      <dsp:nvSpPr>
        <dsp:cNvPr id="0" name=""/>
        <dsp:cNvSpPr/>
      </dsp:nvSpPr>
      <dsp:spPr>
        <a:xfrm>
          <a:off x="0" y="1541323"/>
          <a:ext cx="1876426" cy="513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Enrich users with GitHub data</a:t>
          </a:r>
          <a:endParaRPr lang="en-DE" sz="1600" kern="1200" dirty="0">
            <a:solidFill>
              <a:schemeClr val="tx1"/>
            </a:solidFill>
          </a:endParaRPr>
        </a:p>
      </dsp:txBody>
      <dsp:txXfrm>
        <a:off x="15027" y="1556350"/>
        <a:ext cx="1846372" cy="482989"/>
      </dsp:txXfrm>
    </dsp:sp>
    <dsp:sp modelId="{0467FAE2-8A0B-4DEF-921F-E619A9DD9EED}">
      <dsp:nvSpPr>
        <dsp:cNvPr id="0" name=""/>
        <dsp:cNvSpPr/>
      </dsp:nvSpPr>
      <dsp:spPr>
        <a:xfrm rot="5400000">
          <a:off x="842017" y="2067192"/>
          <a:ext cx="192391" cy="230869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>
            <a:solidFill>
              <a:schemeClr val="tx1"/>
            </a:solidFill>
          </a:endParaRPr>
        </a:p>
      </dsp:txBody>
      <dsp:txXfrm rot="-5400000">
        <a:off x="868953" y="2086431"/>
        <a:ext cx="138521" cy="134674"/>
      </dsp:txXfrm>
    </dsp:sp>
    <dsp:sp modelId="{2EC9BFBE-4D5C-4336-96BB-4C8C5A3CB2CA}">
      <dsp:nvSpPr>
        <dsp:cNvPr id="0" name=""/>
        <dsp:cNvSpPr/>
      </dsp:nvSpPr>
      <dsp:spPr>
        <a:xfrm>
          <a:off x="0" y="2310888"/>
          <a:ext cx="1876426" cy="513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Filter irrelevant users</a:t>
          </a:r>
          <a:endParaRPr lang="en-DE" sz="1600" kern="1200" dirty="0">
            <a:solidFill>
              <a:schemeClr val="tx1"/>
            </a:solidFill>
          </a:endParaRPr>
        </a:p>
      </dsp:txBody>
      <dsp:txXfrm>
        <a:off x="15027" y="2325915"/>
        <a:ext cx="1846372" cy="482989"/>
      </dsp:txXfrm>
    </dsp:sp>
    <dsp:sp modelId="{19F7CC68-AD20-4B1F-81C4-AB3726FE8572}">
      <dsp:nvSpPr>
        <dsp:cNvPr id="0" name=""/>
        <dsp:cNvSpPr/>
      </dsp:nvSpPr>
      <dsp:spPr>
        <a:xfrm rot="5400000">
          <a:off x="842017" y="2836757"/>
          <a:ext cx="192391" cy="230869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>
            <a:solidFill>
              <a:schemeClr val="tx1"/>
            </a:solidFill>
          </a:endParaRPr>
        </a:p>
      </dsp:txBody>
      <dsp:txXfrm rot="-5400000">
        <a:off x="868953" y="2855996"/>
        <a:ext cx="138521" cy="134674"/>
      </dsp:txXfrm>
    </dsp:sp>
    <dsp:sp modelId="{C2A731C8-1D0D-4455-8D57-4C4D0CCBF123}">
      <dsp:nvSpPr>
        <dsp:cNvPr id="0" name=""/>
        <dsp:cNvSpPr/>
      </dsp:nvSpPr>
      <dsp:spPr>
        <a:xfrm>
          <a:off x="0" y="3080452"/>
          <a:ext cx="1876426" cy="5130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Label UU employees (176)</a:t>
          </a:r>
          <a:endParaRPr lang="en-DE" sz="1600" kern="1200" dirty="0">
            <a:solidFill>
              <a:schemeClr val="tx1"/>
            </a:solidFill>
          </a:endParaRPr>
        </a:p>
      </dsp:txBody>
      <dsp:txXfrm>
        <a:off x="15027" y="3095479"/>
        <a:ext cx="1846372" cy="4829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EAE50-DA8E-4780-857C-4BD2C0533B5B}">
      <dsp:nvSpPr>
        <dsp:cNvPr id="0" name=""/>
        <dsp:cNvSpPr/>
      </dsp:nvSpPr>
      <dsp:spPr>
        <a:xfrm>
          <a:off x="5580" y="0"/>
          <a:ext cx="1865264" cy="89892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Retrieve all repositories of filtered users (2240)</a:t>
          </a:r>
          <a:endParaRPr lang="en-DE" sz="1600" kern="1200" dirty="0">
            <a:solidFill>
              <a:schemeClr val="tx1"/>
            </a:solidFill>
          </a:endParaRPr>
        </a:p>
      </dsp:txBody>
      <dsp:txXfrm>
        <a:off x="31909" y="26329"/>
        <a:ext cx="1812606" cy="846264"/>
      </dsp:txXfrm>
    </dsp:sp>
    <dsp:sp modelId="{2DA5CB74-8FDE-4C1E-9F25-9544BD0CBD63}">
      <dsp:nvSpPr>
        <dsp:cNvPr id="0" name=""/>
        <dsp:cNvSpPr/>
      </dsp:nvSpPr>
      <dsp:spPr>
        <a:xfrm rot="5400000">
          <a:off x="769665" y="921395"/>
          <a:ext cx="337095" cy="40451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>
            <a:solidFill>
              <a:schemeClr val="tx1"/>
            </a:solidFill>
          </a:endParaRPr>
        </a:p>
      </dsp:txBody>
      <dsp:txXfrm rot="-5400000">
        <a:off x="816858" y="955105"/>
        <a:ext cx="242709" cy="235967"/>
      </dsp:txXfrm>
    </dsp:sp>
    <dsp:sp modelId="{BD2A632A-33D2-4966-8115-29151C2F2233}">
      <dsp:nvSpPr>
        <dsp:cNvPr id="0" name=""/>
        <dsp:cNvSpPr/>
      </dsp:nvSpPr>
      <dsp:spPr>
        <a:xfrm>
          <a:off x="5580" y="1348383"/>
          <a:ext cx="1865264" cy="89892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Filter repositories automatically (1521)</a:t>
          </a:r>
        </a:p>
      </dsp:txBody>
      <dsp:txXfrm>
        <a:off x="31909" y="1374712"/>
        <a:ext cx="1812606" cy="846264"/>
      </dsp:txXfrm>
    </dsp:sp>
    <dsp:sp modelId="{7855067D-C5DF-4F1E-9A7E-D7342147CCEB}">
      <dsp:nvSpPr>
        <dsp:cNvPr id="0" name=""/>
        <dsp:cNvSpPr/>
      </dsp:nvSpPr>
      <dsp:spPr>
        <a:xfrm rot="5400000">
          <a:off x="769665" y="2269779"/>
          <a:ext cx="337095" cy="40451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>
            <a:solidFill>
              <a:schemeClr val="tx1"/>
            </a:solidFill>
          </a:endParaRPr>
        </a:p>
      </dsp:txBody>
      <dsp:txXfrm rot="-5400000">
        <a:off x="816858" y="2303489"/>
        <a:ext cx="242709" cy="235967"/>
      </dsp:txXfrm>
    </dsp:sp>
    <dsp:sp modelId="{C2A731C8-1D0D-4455-8D57-4C4D0CCBF123}">
      <dsp:nvSpPr>
        <dsp:cNvPr id="0" name=""/>
        <dsp:cNvSpPr/>
      </dsp:nvSpPr>
      <dsp:spPr>
        <a:xfrm>
          <a:off x="5580" y="2696767"/>
          <a:ext cx="1865264" cy="89892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Label repositories manually (823)</a:t>
          </a:r>
          <a:endParaRPr lang="en-DE" sz="1600" kern="1200" dirty="0">
            <a:solidFill>
              <a:schemeClr val="tx1"/>
            </a:solidFill>
          </a:endParaRPr>
        </a:p>
      </dsp:txBody>
      <dsp:txXfrm>
        <a:off x="31909" y="2723096"/>
        <a:ext cx="1812606" cy="8462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EAE50-DA8E-4780-857C-4BD2C0533B5B}">
      <dsp:nvSpPr>
        <dsp:cNvPr id="0" name=""/>
        <dsp:cNvSpPr/>
      </dsp:nvSpPr>
      <dsp:spPr>
        <a:xfrm>
          <a:off x="129182" y="0"/>
          <a:ext cx="1618060" cy="89892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u="none" kern="1200" dirty="0">
              <a:solidFill>
                <a:schemeClr val="tx1"/>
              </a:solidFill>
            </a:rPr>
            <a:t>Gather howfairis variables</a:t>
          </a:r>
          <a:endParaRPr lang="en-DE" sz="1600" u="none" kern="1200" dirty="0">
            <a:solidFill>
              <a:schemeClr val="tx1"/>
            </a:solidFill>
          </a:endParaRPr>
        </a:p>
      </dsp:txBody>
      <dsp:txXfrm>
        <a:off x="155511" y="26329"/>
        <a:ext cx="1565402" cy="846264"/>
      </dsp:txXfrm>
    </dsp:sp>
    <dsp:sp modelId="{2DA5CB74-8FDE-4C1E-9F25-9544BD0CBD63}">
      <dsp:nvSpPr>
        <dsp:cNvPr id="0" name=""/>
        <dsp:cNvSpPr/>
      </dsp:nvSpPr>
      <dsp:spPr>
        <a:xfrm rot="5400000">
          <a:off x="769665" y="921395"/>
          <a:ext cx="337095" cy="40451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>
            <a:solidFill>
              <a:schemeClr val="tx1"/>
            </a:solidFill>
          </a:endParaRPr>
        </a:p>
      </dsp:txBody>
      <dsp:txXfrm rot="-5400000">
        <a:off x="816858" y="955105"/>
        <a:ext cx="242709" cy="235967"/>
      </dsp:txXfrm>
    </dsp:sp>
    <dsp:sp modelId="{2EC9BFBE-4D5C-4336-96BB-4C8C5A3CB2CA}">
      <dsp:nvSpPr>
        <dsp:cNvPr id="0" name=""/>
        <dsp:cNvSpPr/>
      </dsp:nvSpPr>
      <dsp:spPr>
        <a:xfrm>
          <a:off x="129182" y="1348383"/>
          <a:ext cx="1618060" cy="89892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Gather nested GitHub variables</a:t>
          </a:r>
          <a:endParaRPr lang="en-DE" sz="1600" kern="1200" dirty="0">
            <a:solidFill>
              <a:schemeClr val="tx1"/>
            </a:solidFill>
          </a:endParaRPr>
        </a:p>
      </dsp:txBody>
      <dsp:txXfrm>
        <a:off x="155511" y="1374712"/>
        <a:ext cx="1565402" cy="846264"/>
      </dsp:txXfrm>
    </dsp:sp>
    <dsp:sp modelId="{19F7CC68-AD20-4B1F-81C4-AB3726FE8572}">
      <dsp:nvSpPr>
        <dsp:cNvPr id="0" name=""/>
        <dsp:cNvSpPr/>
      </dsp:nvSpPr>
      <dsp:spPr>
        <a:xfrm rot="5400000">
          <a:off x="769665" y="2269779"/>
          <a:ext cx="337095" cy="40451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>
            <a:solidFill>
              <a:schemeClr val="tx1"/>
            </a:solidFill>
          </a:endParaRPr>
        </a:p>
      </dsp:txBody>
      <dsp:txXfrm rot="-5400000">
        <a:off x="816858" y="2303489"/>
        <a:ext cx="242709" cy="235967"/>
      </dsp:txXfrm>
    </dsp:sp>
    <dsp:sp modelId="{C2A731C8-1D0D-4455-8D57-4C4D0CCBF123}">
      <dsp:nvSpPr>
        <dsp:cNvPr id="0" name=""/>
        <dsp:cNvSpPr/>
      </dsp:nvSpPr>
      <dsp:spPr>
        <a:xfrm>
          <a:off x="129182" y="2696767"/>
          <a:ext cx="1618060" cy="89892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Gather additional FAIR variables</a:t>
          </a:r>
          <a:endParaRPr lang="en-DE" sz="1600" kern="1200" dirty="0">
            <a:solidFill>
              <a:schemeClr val="tx1"/>
            </a:solidFill>
          </a:endParaRPr>
        </a:p>
      </dsp:txBody>
      <dsp:txXfrm>
        <a:off x="155511" y="2723096"/>
        <a:ext cx="1565402" cy="8462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EAE50-DA8E-4780-857C-4BD2C0533B5B}">
      <dsp:nvSpPr>
        <dsp:cNvPr id="0" name=""/>
        <dsp:cNvSpPr/>
      </dsp:nvSpPr>
      <dsp:spPr>
        <a:xfrm>
          <a:off x="0" y="438"/>
          <a:ext cx="2085979" cy="143792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u="none" kern="1200" dirty="0">
              <a:solidFill>
                <a:schemeClr val="tx1"/>
              </a:solidFill>
            </a:rPr>
            <a:t>Data </a:t>
          </a:r>
          <a:r>
            <a:rPr lang="en-GB" sz="1600" u="none" kern="1200" dirty="0" err="1">
              <a:solidFill>
                <a:schemeClr val="tx1"/>
              </a:solidFill>
            </a:rPr>
            <a:t>preprocessing</a:t>
          </a:r>
          <a:endParaRPr lang="en-DE" sz="1600" u="none" kern="1200" dirty="0">
            <a:solidFill>
              <a:schemeClr val="tx1"/>
            </a:solidFill>
          </a:endParaRPr>
        </a:p>
      </dsp:txBody>
      <dsp:txXfrm>
        <a:off x="42115" y="42553"/>
        <a:ext cx="2001749" cy="1353694"/>
      </dsp:txXfrm>
    </dsp:sp>
    <dsp:sp modelId="{2DA5CB74-8FDE-4C1E-9F25-9544BD0CBD63}">
      <dsp:nvSpPr>
        <dsp:cNvPr id="0" name=""/>
        <dsp:cNvSpPr/>
      </dsp:nvSpPr>
      <dsp:spPr>
        <a:xfrm rot="5400000">
          <a:off x="773378" y="1474311"/>
          <a:ext cx="539221" cy="64706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400" kern="1200">
            <a:solidFill>
              <a:schemeClr val="tx1"/>
            </a:solidFill>
          </a:endParaRPr>
        </a:p>
      </dsp:txBody>
      <dsp:txXfrm rot="-5400000">
        <a:off x="848869" y="1528233"/>
        <a:ext cx="388240" cy="377455"/>
      </dsp:txXfrm>
    </dsp:sp>
    <dsp:sp modelId="{C2A731C8-1D0D-4455-8D57-4C4D0CCBF123}">
      <dsp:nvSpPr>
        <dsp:cNvPr id="0" name=""/>
        <dsp:cNvSpPr/>
      </dsp:nvSpPr>
      <dsp:spPr>
        <a:xfrm>
          <a:off x="0" y="2157326"/>
          <a:ext cx="2085979" cy="143792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n w="0"/>
              <a:solidFill>
                <a:schemeClr val="tx1"/>
              </a:solidFill>
            </a:rPr>
            <a:t>See later slide (3/3)</a:t>
          </a:r>
          <a:endParaRPr lang="en-DE" sz="1600" kern="1200" dirty="0">
            <a:solidFill>
              <a:schemeClr val="tx1"/>
            </a:solidFill>
          </a:endParaRPr>
        </a:p>
      </dsp:txBody>
      <dsp:txXfrm>
        <a:off x="42115" y="2199441"/>
        <a:ext cx="2001749" cy="1353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6AACF-32AB-47C1-A6A4-502880ACE0D7}" type="datetimeFigureOut">
              <a:rPr lang="nl-NL" smtClean="0"/>
              <a:t>27-10-2022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79C94-E3EF-43A0-94A8-9FE2B318B6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70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Hadoop, Spark, TensorFlow  relevant for everyone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How open and FAIR is our researchers' code and software?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Before thesis, not much was known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950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Booleans; not the only variables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65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Kruskal-Wallis tests </a:t>
            </a:r>
            <a:r>
              <a:rPr lang="en-GB" dirty="0">
                <a:sym typeface="Wingdings" panose="05000000000000000000" pitchFamily="2" charset="2"/>
              </a:rPr>
              <a:t> Dunn’s test</a:t>
            </a:r>
          </a:p>
          <a:p>
            <a:r>
              <a:rPr lang="en-GB" dirty="0"/>
              <a:t>Heatmaps: numeric vars, FAIR variables, license, language, and topics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19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highlights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507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First</a:t>
            </a:r>
            <a:r>
              <a:rPr lang="en-GB" dirty="0"/>
              <a:t>: Look at row labels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Removed veterinary medicine, and Law, Economics &amp; Governance</a:t>
            </a:r>
            <a:endParaRPr lang="en-DE" dirty="0"/>
          </a:p>
          <a:p>
            <a:r>
              <a:rPr lang="en-GB" dirty="0"/>
              <a:t>Combined University library, Corporate offices and </a:t>
            </a:r>
            <a:r>
              <a:rPr lang="en-GB" dirty="0" err="1"/>
              <a:t>UtrechtUniversity</a:t>
            </a:r>
            <a:r>
              <a:rPr lang="en-GB" dirty="0"/>
              <a:t> to supp. Dept.</a:t>
            </a:r>
          </a:p>
          <a:p>
            <a:endParaRPr lang="en-GB" dirty="0"/>
          </a:p>
          <a:p>
            <a:r>
              <a:rPr lang="en-GB" dirty="0"/>
              <a:t>Python dominant, Social Science strong focus on R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81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Social Sciences perform very well (highest license %; highest registered 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Geo less than 50% of software licensed. Correct </a:t>
            </a:r>
            <a:r>
              <a:rPr lang="en-GB" dirty="0" err="1"/>
              <a:t>vcs</a:t>
            </a:r>
            <a:r>
              <a:rPr lang="en-GB" dirty="0"/>
              <a:t> usage quite low for Geo</a:t>
            </a:r>
          </a:p>
          <a:p>
            <a:r>
              <a:rPr lang="en-GB" dirty="0"/>
              <a:t>Install instructions, example usage, contrib. guidelines </a:t>
            </a:r>
            <a:r>
              <a:rPr lang="en-GB" dirty="0">
                <a:sym typeface="Wingdings" panose="05000000000000000000" pitchFamily="2" charset="2"/>
              </a:rPr>
              <a:t> support dept performs well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29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Except life span, all metrics are significantly different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05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RF outperforms both log. Reg. and chance in every measurement except recall which is always 1.0 for the chance classifier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13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Recommendations &amp; Future work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831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R:</a:t>
            </a:r>
            <a:r>
              <a:rPr lang="en-GB" dirty="0"/>
              <a:t> Prioritize support for popular languages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Café already exists and is highly popular</a:t>
            </a:r>
          </a:p>
          <a:p>
            <a:r>
              <a:rPr lang="en-GB" b="1" dirty="0"/>
              <a:t>Training</a:t>
            </a:r>
            <a:r>
              <a:rPr lang="en-GB" dirty="0"/>
              <a:t>: Geo w/ high % of no license; low % of correct </a:t>
            </a:r>
            <a:r>
              <a:rPr lang="en-GB" dirty="0" err="1"/>
              <a:t>vcs</a:t>
            </a:r>
            <a:r>
              <a:rPr lang="en-GB" dirty="0"/>
              <a:t> usage; </a:t>
            </a:r>
            <a:r>
              <a:rPr lang="en-GB" dirty="0">
                <a:sym typeface="Wingdings" panose="05000000000000000000" pitchFamily="2" charset="2"/>
              </a:rPr>
              <a:t> Geo-focused</a:t>
            </a:r>
            <a:endParaRPr lang="en-GB" dirty="0"/>
          </a:p>
          <a:p>
            <a:r>
              <a:rPr lang="en-GB" b="1" dirty="0"/>
              <a:t>Document: </a:t>
            </a:r>
            <a:r>
              <a:rPr lang="en-GB" b="0" dirty="0"/>
              <a:t>Easily editable, changes over time; Training relatively established</a:t>
            </a:r>
            <a:endParaRPr lang="en-GB" b="1" dirty="0"/>
          </a:p>
          <a:p>
            <a:r>
              <a:rPr lang="en-GB" b="1" dirty="0"/>
              <a:t>Highlight RS: </a:t>
            </a:r>
            <a:r>
              <a:rPr lang="en-GB" dirty="0"/>
              <a:t>e.g. in newsletters | serve as reference</a:t>
            </a:r>
          </a:p>
          <a:p>
            <a:r>
              <a:rPr lang="en-GB" b="1" dirty="0"/>
              <a:t>Yearly report: </a:t>
            </a:r>
            <a:r>
              <a:rPr lang="en-GB" dirty="0"/>
              <a:t>tracking progress of </a:t>
            </a:r>
            <a:r>
              <a:rPr lang="en-GB" dirty="0" err="1"/>
              <a:t>FAIRness</a:t>
            </a:r>
            <a:r>
              <a:rPr lang="en-GB" dirty="0"/>
              <a:t> at UU | incentivize researchers (report provides clear criteria for </a:t>
            </a:r>
            <a:r>
              <a:rPr lang="en-GB" dirty="0" err="1"/>
              <a:t>FAIRness</a:t>
            </a:r>
            <a:r>
              <a:rPr lang="en-GB" dirty="0"/>
              <a:t>) | more tangible than only principles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135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Subpopulations: </a:t>
            </a:r>
            <a:r>
              <a:rPr lang="en-GB" dirty="0"/>
              <a:t>Faculty-based or position-based trainings/material</a:t>
            </a:r>
          </a:p>
          <a:p>
            <a:r>
              <a:rPr lang="en-GB" b="1" dirty="0"/>
              <a:t>Variable logic: </a:t>
            </a:r>
            <a:r>
              <a:rPr lang="en-GB" dirty="0"/>
              <a:t>Has citation does not check readme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37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SWORDS only has basic descriptive statistics; No labelled repositories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402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782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number for veterinary medicine, Law Economics &amp; Governance. </a:t>
            </a:r>
            <a:r>
              <a:rPr lang="en-GB" dirty="0" err="1"/>
              <a:t>UtrechtUniversity</a:t>
            </a:r>
            <a:r>
              <a:rPr lang="en-GB" dirty="0"/>
              <a:t> is 1 account only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84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Law, Economics &amp; Governance faculty visible </a:t>
            </a:r>
            <a:r>
              <a:rPr lang="en-GB" dirty="0">
                <a:sym typeface="Wingdings" panose="05000000000000000000" pitchFamily="2" charset="2"/>
              </a:rPr>
              <a:t> no research software from this faculty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5832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Removed veterinary medicine, and Law, Economics &amp; Governance</a:t>
            </a:r>
            <a:endParaRPr lang="en-DE" dirty="0"/>
          </a:p>
          <a:p>
            <a:r>
              <a:rPr lang="en-GB" dirty="0"/>
              <a:t>Combined University library, Corporate offices and </a:t>
            </a:r>
            <a:r>
              <a:rPr lang="en-GB" dirty="0" err="1"/>
              <a:t>UtrechtUniversity</a:t>
            </a:r>
            <a:r>
              <a:rPr lang="en-GB" dirty="0"/>
              <a:t> to supp. Dept.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932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Social Sciences and Supp. Dept. perform better than other faculties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756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position paper called Towards FAIR principles for RS.</a:t>
            </a:r>
          </a:p>
          <a:p>
            <a:r>
              <a:rPr lang="en-GB" dirty="0"/>
              <a:t>Other relevant points like maintainability, OS community, software dependencies, etc..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812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position paper for FAIR RS.</a:t>
            </a:r>
          </a:p>
          <a:p>
            <a:r>
              <a:rPr lang="en-GB" dirty="0"/>
              <a:t>Other relevant points like maintainability, OS community, software dependencies, etc..</a:t>
            </a:r>
          </a:p>
          <a:p>
            <a:r>
              <a:rPr lang="en-GB" dirty="0"/>
              <a:t>Since then, reviewed by different stakeholders </a:t>
            </a:r>
            <a:r>
              <a:rPr lang="en-GB" dirty="0">
                <a:sym typeface="Wingdings" panose="05000000000000000000" pitchFamily="2" charset="2"/>
              </a:rPr>
              <a:t> incorporate community feedback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469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Assembled by different parties representing diff. stakeholders: RS users, developers, maintainers, policy creators, infrastructure managers, research funders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268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 = Sustainability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94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Labelling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repo type + Research domain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ym typeface="Wingdings" panose="05000000000000000000" pitchFamily="2" charset="2"/>
              </a:rPr>
              <a:t>Extend 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How open and FAIR is our researchers code and software? </a:t>
            </a:r>
            <a:r>
              <a:rPr lang="en-GB" dirty="0">
                <a:sym typeface="Wingdings" panose="05000000000000000000" pitchFamily="2" charset="2"/>
              </a:rPr>
              <a:t> How do we even measure this?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27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Features</a:t>
            </a:r>
            <a:r>
              <a:rPr lang="en-GB" dirty="0"/>
              <a:t>: Issues, PRs, wikis, forking of repositories, machine-readable metadata</a:t>
            </a:r>
          </a:p>
          <a:p>
            <a:r>
              <a:rPr lang="en-GB" b="1" dirty="0"/>
              <a:t>API</a:t>
            </a:r>
            <a:r>
              <a:rPr lang="en-GB" dirty="0"/>
              <a:t>: Allows large-scale data retrieval and analysis</a:t>
            </a:r>
          </a:p>
          <a:p>
            <a:r>
              <a:rPr lang="en-GB" b="1" dirty="0"/>
              <a:t>Analysis</a:t>
            </a:r>
            <a:r>
              <a:rPr lang="en-GB" dirty="0"/>
              <a:t>: Proven method but only 1 on </a:t>
            </a:r>
            <a:r>
              <a:rPr lang="en-GB" dirty="0" err="1"/>
              <a:t>FAIRness</a:t>
            </a:r>
            <a:r>
              <a:rPr lang="en-GB" dirty="0"/>
              <a:t> and 0 on different research domains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19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Files </a:t>
            </a:r>
            <a:r>
              <a:rPr lang="en-GB" dirty="0">
                <a:sym typeface="Wingdings" panose="05000000000000000000" pitchFamily="2" charset="2"/>
              </a:rPr>
              <a:t> Citation  License  Readme  Languages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0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Elaborate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094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High-level</a:t>
            </a:r>
          </a:p>
          <a:p>
            <a:r>
              <a:rPr lang="en-GB" dirty="0"/>
              <a:t>Differences to software:</a:t>
            </a:r>
          </a:p>
          <a:p>
            <a:r>
              <a:rPr lang="en-GB" dirty="0"/>
              <a:t>Accessibility </a:t>
            </a:r>
            <a:r>
              <a:rPr lang="en-GB" dirty="0">
                <a:sym typeface="Wingdings" panose="05000000000000000000" pitchFamily="2" charset="2"/>
              </a:rPr>
              <a:t> Runnability </a:t>
            </a:r>
          </a:p>
          <a:p>
            <a:r>
              <a:rPr lang="en-GB" dirty="0">
                <a:sym typeface="Wingdings" panose="05000000000000000000" pitchFamily="2" charset="2"/>
              </a:rPr>
              <a:t>Interoperable  Software much more complex (dependencies)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12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Subpopulations = Different faculties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9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Phase 1 to 3 SWORDS – modified. Phase 4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P1: Filtering: Everyone not currently employed @UU. Employed students &amp; Orgs included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P2: Filtering: Github.io repositories and forks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P3: Howfairis variables: Next slide | Languages, contributors, commits</a:t>
            </a: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79C94-E3EF-43A0-94A8-9FE2B318B62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336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A53-B8AC-4008-8026-052FB7E0FE85}" type="datetime1">
              <a:rPr lang="nl-NL" smtClean="0"/>
              <a:t>27-10-2022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0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E1E8-2693-4F6D-82E7-0E89ECBB1ED0}" type="datetime1">
              <a:rPr lang="nl-NL" smtClean="0"/>
              <a:t>27-10-2022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91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C530-ACA0-4352-A03A-2006392533CF}" type="datetime1">
              <a:rPr lang="nl-NL" smtClean="0"/>
              <a:t>27-10-2022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62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899" y="1899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58" progId="TCLayout.ActiveDocument.1">
                  <p:embed/>
                </p:oleObj>
              </mc:Choice>
              <mc:Fallback>
                <p:oleObj name="think-cell Slide" r:id="rId3" imgW="359" imgH="358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9" y="1899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21730" y="438952"/>
            <a:ext cx="879411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NL" noProof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9589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6D75-0468-42AA-90DE-6ABF8EDD1CBB}" type="datetime1">
              <a:rPr lang="nl-NL" smtClean="0"/>
              <a:t>27-10-2022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0701" y="6538915"/>
            <a:ext cx="2057400" cy="365125"/>
          </a:xfrm>
        </p:spPr>
        <p:txBody>
          <a:bodyPr/>
          <a:lstStyle>
            <a:lvl1pPr>
              <a:defRPr sz="1800"/>
            </a:lvl1pPr>
          </a:lstStyle>
          <a:p>
            <a:fld id="{E62B44E9-0136-409D-86C1-F512382D7FA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1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84F-CA1B-4064-BEF3-EE3A38EDF13A}" type="datetime1">
              <a:rPr lang="nl-NL" smtClean="0"/>
              <a:t>27-10-2022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4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A16D-0022-4A76-A32C-7A4444AE8AF2}" type="datetime1">
              <a:rPr lang="nl-NL" smtClean="0"/>
              <a:t>27-10-2022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0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0F92-4724-4231-B9D5-9326CDCF3358}" type="datetime1">
              <a:rPr lang="nl-NL" smtClean="0"/>
              <a:t>27-10-2022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8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9DC5-50E8-4C0D-848E-BA4E38274DF6}" type="datetime1">
              <a:rPr lang="nl-NL" smtClean="0"/>
              <a:t>27-10-2022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541D07B-9A8A-43A3-B631-2A7E3F9909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757" y="176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58" progId="TCLayout.ActiveDocument.1">
                  <p:embed/>
                </p:oleObj>
              </mc:Choice>
              <mc:Fallback>
                <p:oleObj name="think-cell Slide" r:id="rId3" imgW="359" imgH="35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541D07B-9A8A-43A3-B631-2A7E3F990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7" y="176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3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7D9B-B9DD-41C8-87BB-33A59B86B0CB}" type="datetime1">
              <a:rPr lang="nl-NL" smtClean="0"/>
              <a:t>27-10-2022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4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15C-5529-4DA9-8E73-0B3A0E2FF257}" type="datetime1">
              <a:rPr lang="nl-NL" smtClean="0"/>
              <a:t>27-10-2022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21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6E5C-0466-477A-BE0B-A4D09998D73F}" type="datetime1">
              <a:rPr lang="nl-NL" smtClean="0"/>
              <a:t>27-10-2022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88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Slide Elements" hidden="1">
            <a:extLst>
              <a:ext uri="{FF2B5EF4-FFF2-40B4-BE49-F238E27FC236}">
                <a16:creationId xmlns:a16="http://schemas.microsoft.com/office/drawing/2014/main" id="{8A299C9C-E4C3-49AA-9B7E-B3374906A0D1}"/>
              </a:ext>
            </a:extLst>
          </p:cNvPr>
          <p:cNvGrpSpPr/>
          <p:nvPr userDrawn="1"/>
        </p:nvGrpSpPr>
        <p:grpSpPr bwMode="gray">
          <a:xfrm>
            <a:off x="121491" y="6200523"/>
            <a:ext cx="7797910" cy="317972"/>
            <a:chOff x="119063" y="6285743"/>
            <a:chExt cx="7642223" cy="311642"/>
          </a:xfrm>
        </p:grpSpPr>
        <p:sp>
          <p:nvSpPr>
            <p:cNvPr id="8" name="Slide Elements">
              <a:extLst>
                <a:ext uri="{FF2B5EF4-FFF2-40B4-BE49-F238E27FC236}">
                  <a16:creationId xmlns:a16="http://schemas.microsoft.com/office/drawing/2014/main" id="{19C3948D-C6D7-4AB6-A27D-0DEA1F5B720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9063" y="6285743"/>
              <a:ext cx="7642223" cy="113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77880" indent="-7788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nl-NL" sz="750">
                  <a:solidFill>
                    <a:srgbClr val="000000"/>
                  </a:solidFill>
                  <a:latin typeface="Segoe UI"/>
                </a:rPr>
                <a:t>1 Voetnoot</a:t>
              </a:r>
            </a:p>
          </p:txBody>
        </p:sp>
        <p:sp>
          <p:nvSpPr>
            <p:cNvPr id="9" name="Slide Elements">
              <a:extLst>
                <a:ext uri="{FF2B5EF4-FFF2-40B4-BE49-F238E27FC236}">
                  <a16:creationId xmlns:a16="http://schemas.microsoft.com/office/drawing/2014/main" id="{7CA951DE-078B-492F-80EE-8966FD124B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9063" y="6484267"/>
              <a:ext cx="7642223" cy="113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246821" indent="-246821" defTabSz="675753" fontAlgn="base">
                <a:spcBef>
                  <a:spcPct val="0"/>
                </a:spcBef>
                <a:spcAft>
                  <a:spcPct val="0"/>
                </a:spcAft>
              </a:pPr>
              <a:r>
                <a:rPr lang="nl-NL" sz="750">
                  <a:solidFill>
                    <a:srgbClr val="000000"/>
                  </a:solidFill>
                </a:rPr>
                <a:t>Bron: Bron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41AA39F-43A3-43B1-89A2-C032152695C9}"/>
              </a:ext>
            </a:extLst>
          </p:cNvPr>
          <p:cNvSpPr/>
          <p:nvPr userDrawn="1"/>
        </p:nvSpPr>
        <p:spPr bwMode="ltGray">
          <a:xfrm>
            <a:off x="0" y="20"/>
            <a:ext cx="9144000" cy="37740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016" tIns="34514" rIns="69016" bIns="34514" rtlCol="0" anchor="ctr"/>
          <a:lstStyle/>
          <a:p>
            <a:pPr algn="ctr" defTabSz="676902" fontAlgn="base">
              <a:spcBef>
                <a:spcPct val="0"/>
              </a:spcBef>
              <a:spcAft>
                <a:spcPct val="0"/>
              </a:spcAft>
            </a:pPr>
            <a:endParaRPr lang="nl-NL" sz="120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F89E3-1434-4A6E-A435-0BD280B653F0}"/>
              </a:ext>
            </a:extLst>
          </p:cNvPr>
          <p:cNvSpPr/>
          <p:nvPr userDrawn="1"/>
        </p:nvSpPr>
        <p:spPr bwMode="ltGray">
          <a:xfrm>
            <a:off x="0" y="6582978"/>
            <a:ext cx="9144000" cy="286695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016" tIns="34514" rIns="69016" bIns="34514" rtlCol="0" anchor="ctr"/>
          <a:lstStyle/>
          <a:p>
            <a:pPr algn="ctr" defTabSz="676902" fontAlgn="base">
              <a:spcBef>
                <a:spcPct val="0"/>
              </a:spcBef>
              <a:spcAft>
                <a:spcPct val="0"/>
              </a:spcAft>
            </a:pPr>
            <a:endParaRPr lang="nl-NL" sz="1200">
              <a:solidFill>
                <a:srgbClr val="000000"/>
              </a:solidFill>
            </a:endParaRPr>
          </a:p>
        </p:txBody>
      </p:sp>
      <p:pic>
        <p:nvPicPr>
          <p:cNvPr id="12" name="Afbeelding 10">
            <a:extLst>
              <a:ext uri="{FF2B5EF4-FFF2-40B4-BE49-F238E27FC236}">
                <a16:creationId xmlns:a16="http://schemas.microsoft.com/office/drawing/2014/main" id="{28C374F2-5473-491A-9848-81CD0658DF0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205062" y="-255975"/>
            <a:ext cx="2192608" cy="869795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0701" y="65533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491" y="65533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7670-ED32-402C-B311-5B7E7FA7BD71}" type="datetime1">
              <a:rPr lang="nl-NL" smtClean="0"/>
              <a:t>27-10-2022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rechtUniversity/SWORDS-UU" TargetMode="External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-fair.org/fair-principles/" TargetMode="External"/><Relationship Id="rId4" Type="http://schemas.openxmlformats.org/officeDocument/2006/relationships/hyperlink" Target="https://github.com/kequach/Thesis-Mapping-R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uu.nl/sites/default/files/styles/original_image/public/Utrecht-University-towards-open-science.jp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trechtUniversity/SWORDS-UU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quach/Thesis-Mapping-R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077D-CCCF-3FCA-4E51-A8B37C98F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1" dirty="0"/>
              <a:t>Thesis Defence:</a:t>
            </a:r>
            <a:br>
              <a:rPr lang="en-GB" sz="4400" b="1" dirty="0"/>
            </a:br>
            <a:r>
              <a:rPr lang="en-GB" sz="4400" b="1" dirty="0"/>
              <a:t>Mapping Research Software Landscapes through Exploratory Studies of GitHub Data</a:t>
            </a:r>
            <a:endParaRPr lang="en-D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1A51-5D56-807C-7190-7AD904B4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579688"/>
          </a:xfrm>
        </p:spPr>
        <p:txBody>
          <a:bodyPr>
            <a:normAutofit/>
          </a:bodyPr>
          <a:lstStyle/>
          <a:p>
            <a:r>
              <a:rPr lang="en-GB" dirty="0"/>
              <a:t>Keven Quach</a:t>
            </a:r>
          </a:p>
          <a:p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supervisor: Anna-Lena Lamprecht</a:t>
            </a:r>
          </a:p>
          <a:p>
            <a:r>
              <a:rPr lang="en-GB" sz="2000" dirty="0"/>
              <a:t>2</a:t>
            </a:r>
            <a:r>
              <a:rPr lang="en-GB" sz="2000" baseline="30000" dirty="0"/>
              <a:t>nd</a:t>
            </a:r>
            <a:r>
              <a:rPr lang="en-GB" sz="2000" dirty="0"/>
              <a:t> supervisor: Fernando Castor</a:t>
            </a:r>
          </a:p>
          <a:p>
            <a:r>
              <a:rPr lang="en-GB" sz="2000" dirty="0"/>
              <a:t>Daily supervisor: Jonathan de Bruin</a:t>
            </a:r>
          </a:p>
          <a:p>
            <a:endParaRPr lang="en-GB" sz="2000" dirty="0"/>
          </a:p>
          <a:p>
            <a:r>
              <a:rPr lang="en-GB" sz="2000" dirty="0"/>
              <a:t>27.10.2022</a:t>
            </a:r>
            <a:endParaRPr lang="en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09010-D36D-F7ED-DC07-FC4E6828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86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 </a:t>
            </a:r>
            <a:r>
              <a:rPr lang="en-GB" sz="4400" dirty="0"/>
              <a:t>(2/3)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1670034" y="1795466"/>
            <a:ext cx="5803932" cy="1176334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400" b="1" i="0" dirty="0">
                <a:solidFill>
                  <a:srgbClr val="222222"/>
                </a:solidFill>
                <a:effectLst/>
                <a:latin typeface="-apple-system"/>
              </a:rPr>
              <a:t>FAIR Guiding Principles for scientific data management and stewardship </a:t>
            </a:r>
            <a:r>
              <a:rPr lang="en-GB" sz="2200" b="1" i="0" dirty="0">
                <a:effectLst/>
                <a:latin typeface="Calibri (Body)"/>
              </a:rPr>
              <a:t>[1]</a:t>
            </a:r>
            <a:endParaRPr lang="en-DE" sz="22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6074875"/>
            <a:ext cx="8600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endParaRPr lang="en-D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3" y="3328881"/>
            <a:ext cx="8703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Published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Applicable to all research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Foundational principles accompanied by guiding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Facilitate reproducibility and reusability of research</a:t>
            </a:r>
            <a:endParaRPr lang="en-D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887E4-2BC9-4C09-D3A6-05B6DAB4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45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 </a:t>
            </a:r>
            <a:r>
              <a:rPr lang="en-GB" sz="4400" dirty="0"/>
              <a:t>(3/3)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887E4-2BC9-4C09-D3A6-05B6DAB4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11</a:t>
            </a:fld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EF234-378E-DE30-30D9-A43EF961F872}"/>
              </a:ext>
            </a:extLst>
          </p:cNvPr>
          <p:cNvSpPr txBox="1"/>
          <p:nvPr/>
        </p:nvSpPr>
        <p:spPr>
          <a:xfrm>
            <a:off x="244444" y="1533465"/>
            <a:ext cx="87036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b="1" u="sng" dirty="0"/>
              <a:t>F</a:t>
            </a:r>
            <a:r>
              <a:rPr lang="en-DE" sz="2000" b="1" dirty="0"/>
              <a:t>indable</a:t>
            </a:r>
            <a:r>
              <a:rPr lang="en-GB" sz="2000" b="1" dirty="0"/>
              <a:t>:</a:t>
            </a:r>
            <a:r>
              <a:rPr lang="en-DE" sz="2000" dirty="0"/>
              <a:t> </a:t>
            </a:r>
            <a:r>
              <a:rPr lang="en-GB" sz="2000" dirty="0"/>
              <a:t>“</a:t>
            </a:r>
            <a:r>
              <a:rPr lang="en-DE" sz="2000" b="1" dirty="0"/>
              <a:t>The first step in (re)using data is to find them</a:t>
            </a:r>
            <a:r>
              <a:rPr lang="en-DE" sz="2000" dirty="0"/>
              <a:t>. Metadata and data should be easy to find for both humans and computers. Machine-readable metadata are essential for automatic discovery of datasets and services, so this is an essential component of the </a:t>
            </a:r>
            <a:r>
              <a:rPr lang="en-DE" sz="2000" dirty="0" err="1"/>
              <a:t>FAIRification</a:t>
            </a:r>
            <a:r>
              <a:rPr lang="en-DE" sz="2000" dirty="0"/>
              <a:t> process.</a:t>
            </a:r>
            <a:r>
              <a:rPr lang="en-GB" sz="2000" dirty="0"/>
              <a:t>”</a:t>
            </a:r>
          </a:p>
          <a:p>
            <a:endParaRPr lang="en-GB" sz="2000" dirty="0"/>
          </a:p>
          <a:p>
            <a:r>
              <a:rPr lang="en-GB" sz="2000" b="1" u="sng" dirty="0">
                <a:latin typeface="Calibri (Body)"/>
              </a:rPr>
              <a:t>A</a:t>
            </a:r>
            <a:r>
              <a:rPr lang="en-GB" sz="2000" b="1" dirty="0">
                <a:latin typeface="Calibri (Body)"/>
              </a:rPr>
              <a:t>ccessible:</a:t>
            </a:r>
            <a:r>
              <a:rPr lang="en-DE" sz="2000" dirty="0">
                <a:latin typeface="Calibri (Body)"/>
              </a:rPr>
              <a:t> </a:t>
            </a:r>
            <a:r>
              <a:rPr lang="en-GB" sz="2000" dirty="0">
                <a:latin typeface="Calibri (Body)"/>
              </a:rPr>
              <a:t>“Once the user finds the required data, she/he/they need to know </a:t>
            </a:r>
            <a:r>
              <a:rPr lang="en-GB" sz="2000" b="1" dirty="0">
                <a:latin typeface="Calibri (Body)"/>
              </a:rPr>
              <a:t>how they can be accessed</a:t>
            </a:r>
            <a:r>
              <a:rPr lang="en-GB" sz="2000" dirty="0">
                <a:latin typeface="Calibri (Body)"/>
              </a:rPr>
              <a:t>, possibly including authentication and authorisation.”</a:t>
            </a:r>
          </a:p>
          <a:p>
            <a:endParaRPr lang="en-GB" sz="2000" b="1" i="0" u="sng" dirty="0">
              <a:effectLst/>
              <a:latin typeface="Calibri (Body)"/>
            </a:endParaRPr>
          </a:p>
          <a:p>
            <a:r>
              <a:rPr lang="en-GB" sz="2000" b="1" i="0" u="sng" dirty="0">
                <a:effectLst/>
                <a:latin typeface="Calibri (Body)"/>
              </a:rPr>
              <a:t>I</a:t>
            </a:r>
            <a:r>
              <a:rPr lang="en-GB" sz="2000" b="1" i="0" dirty="0">
                <a:effectLst/>
                <a:latin typeface="Calibri (Body)"/>
              </a:rPr>
              <a:t>nteroperable: “</a:t>
            </a:r>
            <a:r>
              <a:rPr lang="en-GB" sz="2000" b="0" i="0" dirty="0">
                <a:effectLst/>
                <a:latin typeface="Calibri (Body)"/>
              </a:rPr>
              <a:t>The data usually need to be </a:t>
            </a:r>
            <a:r>
              <a:rPr lang="en-GB" sz="2000" b="1" i="0" dirty="0">
                <a:effectLst/>
                <a:latin typeface="Calibri (Body)"/>
              </a:rPr>
              <a:t>integrated with other data</a:t>
            </a:r>
            <a:r>
              <a:rPr lang="en-GB" sz="2000" b="0" i="0" dirty="0">
                <a:effectLst/>
                <a:latin typeface="Calibri (Body)"/>
              </a:rPr>
              <a:t>. In addition, the data need to </a:t>
            </a:r>
            <a:r>
              <a:rPr lang="en-GB" sz="2000" b="1" i="0" dirty="0">
                <a:effectLst/>
                <a:latin typeface="Calibri (Body)"/>
              </a:rPr>
              <a:t>interoperate with applications </a:t>
            </a:r>
            <a:r>
              <a:rPr lang="en-GB" sz="2000" b="0" i="0" dirty="0">
                <a:effectLst/>
                <a:latin typeface="Calibri (Body)"/>
              </a:rPr>
              <a:t>or workflows for analysis, storage, and processing.”</a:t>
            </a:r>
            <a:endParaRPr lang="en-DE" sz="2000" dirty="0">
              <a:latin typeface="Calibri (Body)"/>
            </a:endParaRPr>
          </a:p>
          <a:p>
            <a:r>
              <a:rPr lang="en-GB" sz="2000" dirty="0">
                <a:latin typeface="Calibri (Body)"/>
              </a:rPr>
              <a:t> </a:t>
            </a:r>
            <a:endParaRPr lang="en-GB" sz="2000" b="0" i="0" dirty="0">
              <a:effectLst/>
              <a:latin typeface="Calibri (Body)"/>
            </a:endParaRPr>
          </a:p>
          <a:p>
            <a:r>
              <a:rPr lang="en-GB" sz="2000" b="1" i="0" u="sng" dirty="0">
                <a:effectLst/>
                <a:latin typeface="Calibri (Body)"/>
              </a:rPr>
              <a:t>R</a:t>
            </a:r>
            <a:r>
              <a:rPr lang="en-GB" sz="2000" b="1" i="0" dirty="0">
                <a:effectLst/>
                <a:latin typeface="Calibri (Body)"/>
              </a:rPr>
              <a:t>eusable: “</a:t>
            </a:r>
            <a:r>
              <a:rPr lang="en-GB" sz="2000" b="0" i="0" dirty="0">
                <a:effectLst/>
                <a:latin typeface="Calibri (Body)"/>
              </a:rPr>
              <a:t>The </a:t>
            </a:r>
            <a:r>
              <a:rPr lang="en-GB" sz="2000" b="1" i="0" dirty="0">
                <a:effectLst/>
                <a:latin typeface="Calibri (Body)"/>
              </a:rPr>
              <a:t>ultimate goal of FAIR is to optimise the reuse </a:t>
            </a:r>
            <a:r>
              <a:rPr lang="en-GB" sz="2000" b="0" i="0" dirty="0">
                <a:effectLst/>
                <a:latin typeface="Calibri (Body)"/>
              </a:rPr>
              <a:t>of data. To achieve this, metadata and data should be well-described so that they can be replicated and/or combined in different settings.” </a:t>
            </a:r>
            <a:r>
              <a:rPr lang="en-GB" sz="2000" dirty="0">
                <a:latin typeface="Calibri (Body)"/>
              </a:rPr>
              <a:t>[2]</a:t>
            </a:r>
            <a:endParaRPr lang="en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626D3-B843-6724-B0F8-B5F0CCBD4D34}"/>
              </a:ext>
            </a:extLst>
          </p:cNvPr>
          <p:cNvSpPr txBox="1"/>
          <p:nvPr/>
        </p:nvSpPr>
        <p:spPr>
          <a:xfrm>
            <a:off x="244444" y="6215873"/>
            <a:ext cx="8600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[2] </a:t>
            </a:r>
            <a:r>
              <a:rPr lang="en-GB" sz="1200" dirty="0">
                <a:hlinkClick r:id="rId3"/>
              </a:rPr>
              <a:t>https://www.go-fair.org/fair-principles/</a:t>
            </a:r>
            <a:r>
              <a:rPr lang="en-GB" sz="1200" dirty="0"/>
              <a:t> 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390309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0310D-C6B5-D644-9B67-D199F2A4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12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176D7A-010B-5CDA-4DFC-FA0F9159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3824284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solidFill>
                  <a:srgbClr val="FF0000"/>
                </a:solidFill>
                <a:latin typeface="Calibri (Body)"/>
              </a:rPr>
              <a:t>Research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method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Results</a:t>
            </a:r>
            <a:br>
              <a:rPr lang="en-GB" b="0" i="0" dirty="0">
                <a:solidFill>
                  <a:srgbClr val="FF0000"/>
                </a:solidFill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Discussion</a:t>
            </a:r>
            <a:endParaRPr lang="en-DE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549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711E-F481-EDD4-6770-30BD1145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 (1/2)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6E3D-2AAC-2FF0-0A98-D9CDAFB6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00" dirty="0"/>
              <a:t>How can information about open source publications on GitHub be used to infer </a:t>
            </a:r>
            <a:r>
              <a:rPr lang="en-GB" sz="2600" b="1" dirty="0"/>
              <a:t>actionable recommendations </a:t>
            </a:r>
            <a:r>
              <a:rPr lang="en-GB" sz="2600" dirty="0"/>
              <a:t>for RSE practice to </a:t>
            </a:r>
            <a:r>
              <a:rPr lang="en-GB" sz="2600" b="1" dirty="0"/>
              <a:t>improve the research software landscape </a:t>
            </a:r>
            <a:r>
              <a:rPr lang="en-GB" sz="2600" dirty="0"/>
              <a:t>of an organization? </a:t>
            </a:r>
          </a:p>
          <a:p>
            <a:pPr marL="0" indent="0">
              <a:buNone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What is the </a:t>
            </a:r>
            <a:r>
              <a:rPr lang="en-GB" sz="2400" b="1" dirty="0"/>
              <a:t>current state of the art </a:t>
            </a:r>
            <a:r>
              <a:rPr lang="en-GB" sz="2400" dirty="0"/>
              <a:t>of FAIR principles?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How can FAIR principles be supplemented</a:t>
            </a:r>
            <a:r>
              <a:rPr lang="en-GB" sz="2400" b="1" dirty="0"/>
              <a:t> </a:t>
            </a:r>
            <a:r>
              <a:rPr lang="en-GB" sz="2400" dirty="0"/>
              <a:t>with</a:t>
            </a:r>
            <a:r>
              <a:rPr lang="en-GB" sz="2400" b="1" dirty="0"/>
              <a:t> additional variables</a:t>
            </a:r>
            <a:r>
              <a:rPr lang="en-GB" sz="24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Are there different </a:t>
            </a:r>
            <a:r>
              <a:rPr lang="en-GB" sz="2400" b="1" dirty="0"/>
              <a:t>characteristics for different subpopulations</a:t>
            </a:r>
            <a:r>
              <a:rPr lang="en-GB" sz="2400" dirty="0"/>
              <a:t> in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How can the </a:t>
            </a:r>
            <a:r>
              <a:rPr lang="en-GB" sz="2400" b="1" dirty="0"/>
              <a:t>application of FAIR </a:t>
            </a:r>
            <a:r>
              <a:rPr lang="en-GB" sz="2400" dirty="0"/>
              <a:t>variables for research software </a:t>
            </a:r>
            <a:r>
              <a:rPr lang="en-GB" sz="2400" b="1" dirty="0"/>
              <a:t>be</a:t>
            </a:r>
            <a:r>
              <a:rPr lang="en-GB" sz="2400" dirty="0"/>
              <a:t> </a:t>
            </a:r>
            <a:r>
              <a:rPr lang="en-GB" sz="2400" b="1" dirty="0"/>
              <a:t>supported</a:t>
            </a:r>
            <a:r>
              <a:rPr lang="en-GB" sz="2400" dirty="0"/>
              <a:t>?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How well can we </a:t>
            </a:r>
            <a:r>
              <a:rPr lang="en-GB" sz="2400" b="1" dirty="0"/>
              <a:t>identify research software </a:t>
            </a:r>
            <a:r>
              <a:rPr lang="en-GB" sz="2400" dirty="0"/>
              <a:t>with available data?</a:t>
            </a:r>
            <a:endParaRPr lang="en-D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4668F-0413-E4A1-E8C8-7C91C229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72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711E-F481-EDD4-6770-30BD1145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Answering Research questions (2/2)</a:t>
            </a:r>
            <a:endParaRPr lang="en-DE" sz="4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C0F8E0-88DD-5209-7B07-E14D6522976C}"/>
              </a:ext>
            </a:extLst>
          </p:cNvPr>
          <p:cNvSpPr/>
          <p:nvPr/>
        </p:nvSpPr>
        <p:spPr>
          <a:xfrm>
            <a:off x="1050199" y="1476583"/>
            <a:ext cx="2326743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1. Current SOTA</a:t>
            </a:r>
            <a:endParaRPr lang="en-DE" sz="2300" b="1" dirty="0">
              <a:latin typeface="Calibri Light" panose="020F03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FFCD37-DE8B-88B7-8201-07396FE9A895}"/>
              </a:ext>
            </a:extLst>
          </p:cNvPr>
          <p:cNvSpPr/>
          <p:nvPr/>
        </p:nvSpPr>
        <p:spPr>
          <a:xfrm>
            <a:off x="1050199" y="2479639"/>
            <a:ext cx="2326743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2. Additional variables</a:t>
            </a:r>
            <a:endParaRPr lang="en-DE" sz="2300" b="1" dirty="0">
              <a:latin typeface="Calibri Light" panose="020F030202020403020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48B850-33C2-395E-A78D-2AA8FC5D92D4}"/>
              </a:ext>
            </a:extLst>
          </p:cNvPr>
          <p:cNvSpPr/>
          <p:nvPr/>
        </p:nvSpPr>
        <p:spPr>
          <a:xfrm>
            <a:off x="1050199" y="3482695"/>
            <a:ext cx="2326743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3. Subpopulation characteristics</a:t>
            </a:r>
            <a:endParaRPr lang="en-DE" sz="2300" b="1" dirty="0">
              <a:latin typeface="Calibri Light" panose="020F03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13ABBC-AFEB-768D-E9E3-EF997BBC5FE4}"/>
              </a:ext>
            </a:extLst>
          </p:cNvPr>
          <p:cNvSpPr/>
          <p:nvPr/>
        </p:nvSpPr>
        <p:spPr>
          <a:xfrm>
            <a:off x="1050199" y="5488806"/>
            <a:ext cx="2368877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70" b="1" dirty="0">
                <a:latin typeface="Calibri Light" panose="020F0302020204030204"/>
              </a:rPr>
              <a:t>5. Identify Research software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F7A469-E15F-B1B9-5531-D887DC9AFD90}"/>
              </a:ext>
            </a:extLst>
          </p:cNvPr>
          <p:cNvSpPr/>
          <p:nvPr/>
        </p:nvSpPr>
        <p:spPr>
          <a:xfrm>
            <a:off x="1050200" y="4485751"/>
            <a:ext cx="2332731" cy="832050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4. Application of FAIR</a:t>
            </a:r>
            <a:endParaRPr lang="en-DE" sz="2300" b="1" dirty="0">
              <a:latin typeface="Calibri Light" panose="020F0302020204030204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86465F-065B-B0ED-550B-B15A891C6984}"/>
              </a:ext>
            </a:extLst>
          </p:cNvPr>
          <p:cNvSpPr/>
          <p:nvPr/>
        </p:nvSpPr>
        <p:spPr>
          <a:xfrm>
            <a:off x="6093983" y="1983576"/>
            <a:ext cx="1999818" cy="832049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Literature review</a:t>
            </a:r>
            <a:endParaRPr lang="en-DE" sz="2300" b="1" dirty="0">
              <a:latin typeface="Calibri Light" panose="020F030202020403020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0AFC0E-31DA-71B3-D9B8-677C730BF5F2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3376942" y="1892608"/>
            <a:ext cx="2717041" cy="506993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804F44-F643-627D-C11A-7785590EE9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376942" y="2399601"/>
            <a:ext cx="2717041" cy="496063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C321604-2C58-E535-F99C-4C829901B2C3}"/>
              </a:ext>
            </a:extLst>
          </p:cNvPr>
          <p:cNvSpPr/>
          <p:nvPr/>
        </p:nvSpPr>
        <p:spPr>
          <a:xfrm>
            <a:off x="6093982" y="3473600"/>
            <a:ext cx="1999818" cy="832049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Data analysis</a:t>
            </a:r>
            <a:endParaRPr lang="en-DE" sz="2300" b="1" dirty="0">
              <a:latin typeface="Calibri Light" panose="020F0302020204030204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0C7AE1-5472-FB27-5BC0-D98F536D52C0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 flipV="1">
            <a:off x="3376942" y="3889625"/>
            <a:ext cx="2717040" cy="9095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C8B2B7-561E-7F97-8570-9C2F0697B50B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 flipV="1">
            <a:off x="3382931" y="3889625"/>
            <a:ext cx="2711051" cy="1012151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rticle, literature, magnifying, review, study icon - Download on Iconfinder">
            <a:extLst>
              <a:ext uri="{FF2B5EF4-FFF2-40B4-BE49-F238E27FC236}">
                <a16:creationId xmlns:a16="http://schemas.microsoft.com/office/drawing/2014/main" id="{65F8D1E4-3B9C-4ABD-C78A-9B54229EF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21" y="1305577"/>
            <a:ext cx="1044235" cy="10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Analysis Icon - Free PNG &amp; SVG 1946201 - Noun Project">
            <a:extLst>
              <a:ext uri="{FF2B5EF4-FFF2-40B4-BE49-F238E27FC236}">
                <a16:creationId xmlns:a16="http://schemas.microsoft.com/office/drawing/2014/main" id="{D080E4BD-2D25-DA5D-1715-02377328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63" y="3008982"/>
            <a:ext cx="914975" cy="9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1CDB73F-A436-D19A-06F8-B1E2DD000149}"/>
              </a:ext>
            </a:extLst>
          </p:cNvPr>
          <p:cNvSpPr/>
          <p:nvPr/>
        </p:nvSpPr>
        <p:spPr>
          <a:xfrm>
            <a:off x="6093982" y="5488806"/>
            <a:ext cx="1999818" cy="832049"/>
          </a:xfrm>
          <a:prstGeom prst="roundRect">
            <a:avLst>
              <a:gd name="adj" fmla="val 16667"/>
            </a:avLst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300" b="1" dirty="0">
                <a:latin typeface="Calibri Light" panose="020F0302020204030204"/>
              </a:rPr>
              <a:t>Classification</a:t>
            </a:r>
          </a:p>
          <a:p>
            <a:pPr algn="ctr"/>
            <a:r>
              <a:rPr lang="en-GB" sz="2300" b="1" dirty="0">
                <a:latin typeface="Calibri Light" panose="020F0302020204030204"/>
              </a:rPr>
              <a:t>RS vs. non-RS</a:t>
            </a:r>
            <a:endParaRPr lang="en-DE" sz="2300" b="1" dirty="0">
              <a:latin typeface="Calibri Light" panose="020F0302020204030204"/>
            </a:endParaRPr>
          </a:p>
        </p:txBody>
      </p:sp>
      <p:pic>
        <p:nvPicPr>
          <p:cNvPr id="1032" name="Picture 8" descr="Regression Icons - Free SVG &amp; PNG Regression Images - Noun Project">
            <a:extLst>
              <a:ext uri="{FF2B5EF4-FFF2-40B4-BE49-F238E27FC236}">
                <a16:creationId xmlns:a16="http://schemas.microsoft.com/office/drawing/2014/main" id="{990A9764-04FC-EF24-86D5-E609CD45C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75" y="5049010"/>
            <a:ext cx="821514" cy="8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C7B461-D7BF-E49B-9388-4DFABAE2879F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419076" y="5904831"/>
            <a:ext cx="2674906" cy="0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9A0C8-B2A8-6DE2-7945-EED1B6D7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14</a:t>
            </a:fld>
            <a:endParaRPr lang="nl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EF693-9CF0-432C-F0B4-A0714A700EA1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3376942" y="2895664"/>
            <a:ext cx="2717040" cy="993961"/>
          </a:xfrm>
          <a:prstGeom prst="straightConnector1">
            <a:avLst/>
          </a:prstGeom>
          <a:ln w="57150">
            <a:solidFill>
              <a:srgbClr val="24A7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F490-4FAB-BD8A-8E10-A08BFC55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D28439-D0E3-4BC3-9DA3-3ACE8D95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3824284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solidFill>
                  <a:srgbClr val="FF0000"/>
                </a:solidFill>
                <a:latin typeface="Calibri (Body)"/>
              </a:rPr>
              <a:t>Research method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Results</a:t>
            </a:r>
            <a:br>
              <a:rPr lang="en-GB" b="0" i="0" dirty="0">
                <a:solidFill>
                  <a:srgbClr val="FF0000"/>
                </a:solidFill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Discussion</a:t>
            </a:r>
            <a:endParaRPr lang="en-DE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5365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13C3FF-81AB-D5A6-DE93-61ED8148D504}"/>
              </a:ext>
            </a:extLst>
          </p:cNvPr>
          <p:cNvSpPr/>
          <p:nvPr/>
        </p:nvSpPr>
        <p:spPr>
          <a:xfrm>
            <a:off x="6610364" y="1600199"/>
            <a:ext cx="2337737" cy="496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Phase 4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B384D3-1B76-5E46-FFC8-8CC27468BB8C}"/>
              </a:ext>
            </a:extLst>
          </p:cNvPr>
          <p:cNvSpPr/>
          <p:nvPr/>
        </p:nvSpPr>
        <p:spPr>
          <a:xfrm>
            <a:off x="4524385" y="1600199"/>
            <a:ext cx="2085979" cy="496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Phase 3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46592-EB60-5B24-722D-D8AEBF36FC30}"/>
              </a:ext>
            </a:extLst>
          </p:cNvPr>
          <p:cNvSpPr/>
          <p:nvPr/>
        </p:nvSpPr>
        <p:spPr>
          <a:xfrm>
            <a:off x="2419348" y="1600199"/>
            <a:ext cx="2085979" cy="496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Phase 2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B47A2-D6CA-FE5D-516A-8E3970437410}"/>
              </a:ext>
            </a:extLst>
          </p:cNvPr>
          <p:cNvSpPr/>
          <p:nvPr/>
        </p:nvSpPr>
        <p:spPr>
          <a:xfrm>
            <a:off x="323846" y="1600199"/>
            <a:ext cx="2085979" cy="496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Phase 1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35F23-EF67-68A3-8B21-EF0B09B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0" dirty="0"/>
              <a:t>All phases (1/3)</a:t>
            </a:r>
            <a:endParaRPr lang="en-DE" sz="41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C61E442-9F84-2FC8-8CDF-C9EC09A2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336688"/>
              </p:ext>
            </p:extLst>
          </p:nvPr>
        </p:nvGraphicFramePr>
        <p:xfrm>
          <a:off x="419100" y="1439866"/>
          <a:ext cx="8448676" cy="1890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1A4C-7990-1865-8DA0-897BF9A2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16</a:t>
            </a:fld>
            <a:endParaRPr lang="nl-NL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FABFDE6-0B95-6783-1334-5700C0294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895982"/>
              </p:ext>
            </p:extLst>
          </p:nvPr>
        </p:nvGraphicFramePr>
        <p:xfrm>
          <a:off x="419100" y="2943225"/>
          <a:ext cx="1876426" cy="359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2A47C0B-B464-23CE-58A2-594AAF5C2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927119"/>
              </p:ext>
            </p:extLst>
          </p:nvPr>
        </p:nvGraphicFramePr>
        <p:xfrm>
          <a:off x="2524125" y="2943225"/>
          <a:ext cx="1876426" cy="359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336FB98-4C74-E018-A5A5-78A2BE924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923548"/>
              </p:ext>
            </p:extLst>
          </p:nvPr>
        </p:nvGraphicFramePr>
        <p:xfrm>
          <a:off x="4643439" y="2943225"/>
          <a:ext cx="1876426" cy="359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2A32C9-3E24-2275-C305-7B25DCF19364}"/>
              </a:ext>
            </a:extLst>
          </p:cNvPr>
          <p:cNvSpPr/>
          <p:nvPr/>
        </p:nvSpPr>
        <p:spPr>
          <a:xfrm>
            <a:off x="7151925" y="734576"/>
            <a:ext cx="1279055" cy="5866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= Thesis addition</a:t>
            </a:r>
            <a:endParaRPr lang="en-DE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DD2BAF-01AA-1717-3219-41DE8A336293}"/>
              </a:ext>
            </a:extLst>
          </p:cNvPr>
          <p:cNvSpPr/>
          <p:nvPr/>
        </p:nvSpPr>
        <p:spPr>
          <a:xfrm>
            <a:off x="4927846" y="734576"/>
            <a:ext cx="1279055" cy="5866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= SWORDS</a:t>
            </a:r>
            <a:endParaRPr lang="en-DE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5D2C418-569B-D269-ADE8-5D8D79279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75606"/>
              </p:ext>
            </p:extLst>
          </p:nvPr>
        </p:nvGraphicFramePr>
        <p:xfrm>
          <a:off x="6648457" y="2943225"/>
          <a:ext cx="2085979" cy="359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8275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D68C-44CC-67FE-3E80-8AFB8D11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variables (2/3)</a:t>
            </a:r>
            <a:endParaRPr lang="en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99BA32-1177-10AA-19A7-65D3D66D6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019987"/>
              </p:ext>
            </p:extLst>
          </p:nvPr>
        </p:nvGraphicFramePr>
        <p:xfrm>
          <a:off x="566101" y="1347155"/>
          <a:ext cx="7832993" cy="482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5744">
                  <a:extLst>
                    <a:ext uri="{9D8B030D-6E8A-4147-A177-3AD203B41FA5}">
                      <a16:colId xmlns:a16="http://schemas.microsoft.com/office/drawing/2014/main" val="690873801"/>
                    </a:ext>
                  </a:extLst>
                </a:gridCol>
                <a:gridCol w="5387249">
                  <a:extLst>
                    <a:ext uri="{9D8B030D-6E8A-4147-A177-3AD203B41FA5}">
                      <a16:colId xmlns:a16="http://schemas.microsoft.com/office/drawing/2014/main" val="372655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8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Repository open?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 repository open?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 variable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Has license?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there a license?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 variable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registered?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 repository registered in a registry?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Has citation?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there citation information?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 variable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3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Has checklist?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there a checklist?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 variable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Correct </a:t>
                      </a:r>
                      <a:r>
                        <a:rPr lang="en-GB" dirty="0" err="1"/>
                        <a:t>vcs</a:t>
                      </a:r>
                      <a:r>
                        <a:rPr lang="en-GB" dirty="0"/>
                        <a:t> usage?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the repository use version control correctly?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0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Repository active?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Was there a commit within the last 365 days?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install instructions?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installation instructions?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example usage?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usage examples?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4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contrib. guidelines?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contribution guidelines?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7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tests?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there a tests folder?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4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 identifiable?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there a scheme to uniquely identify software version?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591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591B9-9A11-13DD-34F7-94315742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0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F2E01FE-E7CC-8E23-86D4-96B7871AEBC0}"/>
              </a:ext>
            </a:extLst>
          </p:cNvPr>
          <p:cNvSpPr/>
          <p:nvPr/>
        </p:nvSpPr>
        <p:spPr>
          <a:xfrm>
            <a:off x="6580800" y="1481668"/>
            <a:ext cx="2132844" cy="48937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dirty="0"/>
              <a:t>Subquestion 5</a:t>
            </a:r>
            <a:endParaRPr lang="en-DE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CA9236-17E4-3BF2-1B2A-C20D8C31D389}"/>
              </a:ext>
            </a:extLst>
          </p:cNvPr>
          <p:cNvSpPr/>
          <p:nvPr/>
        </p:nvSpPr>
        <p:spPr>
          <a:xfrm>
            <a:off x="2428780" y="1481668"/>
            <a:ext cx="3914514" cy="48937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dirty="0" err="1"/>
              <a:t>Subquestions</a:t>
            </a:r>
            <a:r>
              <a:rPr lang="en-GB" sz="2000" dirty="0"/>
              <a:t> 3, 4</a:t>
            </a:r>
            <a:endParaRPr lang="en-DE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9BB6-3043-720A-681D-B3D6E51B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4 – data analysis (3/3)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F5B9-E74E-31F3-EAB1-456F2D8D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B48B35-898C-4EFF-C389-C14C977228F5}"/>
              </a:ext>
            </a:extLst>
          </p:cNvPr>
          <p:cNvSpPr/>
          <p:nvPr/>
        </p:nvSpPr>
        <p:spPr>
          <a:xfrm>
            <a:off x="2638776" y="1924316"/>
            <a:ext cx="1674297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Descriptive statistics</a:t>
            </a:r>
            <a:endParaRPr lang="en-DE" sz="2200" b="1" dirty="0">
              <a:latin typeface="Calibri (Body)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CEAF35-F3CB-B251-62C8-333AF59EEAA2}"/>
              </a:ext>
            </a:extLst>
          </p:cNvPr>
          <p:cNvSpPr/>
          <p:nvPr/>
        </p:nvSpPr>
        <p:spPr>
          <a:xfrm>
            <a:off x="4476749" y="1937799"/>
            <a:ext cx="1674297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100" b="1" dirty="0">
                <a:latin typeface="Calibri (Body)"/>
              </a:rPr>
              <a:t>Mult. non-parametric ANOVAs</a:t>
            </a:r>
            <a:endParaRPr lang="en-DE" sz="2100" b="1" dirty="0">
              <a:latin typeface="Calibri (Body)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0436B3-F69F-A41D-40BE-9E8400798B1F}"/>
              </a:ext>
            </a:extLst>
          </p:cNvPr>
          <p:cNvSpPr/>
          <p:nvPr/>
        </p:nvSpPr>
        <p:spPr>
          <a:xfrm>
            <a:off x="6738188" y="1900493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150" b="1" dirty="0">
                <a:latin typeface="Calibri (Body)"/>
              </a:rPr>
              <a:t>Classification: RS vs. non-RS</a:t>
            </a:r>
            <a:endParaRPr lang="en-DE" sz="2150" b="1" dirty="0">
              <a:latin typeface="Calibri (Body)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EF4F8A-7CB1-DC19-07D6-99F667628635}"/>
              </a:ext>
            </a:extLst>
          </p:cNvPr>
          <p:cNvSpPr/>
          <p:nvPr/>
        </p:nvSpPr>
        <p:spPr>
          <a:xfrm>
            <a:off x="2638776" y="3415517"/>
            <a:ext cx="1674297" cy="1808427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i="0" dirty="0">
                <a:effectLst/>
                <a:latin typeface="Calibri (Body)"/>
              </a:rPr>
              <a:t>Min, max, mean, median, skewness, kurtosis</a:t>
            </a:r>
            <a:endParaRPr lang="en-DE" sz="2200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3E5FA6-AD89-55E4-49C8-BA8D140B2FA2}"/>
              </a:ext>
            </a:extLst>
          </p:cNvPr>
          <p:cNvSpPr/>
          <p:nvPr/>
        </p:nvSpPr>
        <p:spPr>
          <a:xfrm>
            <a:off x="2638776" y="5384546"/>
            <a:ext cx="3512270" cy="757228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dirty="0">
                <a:latin typeface="Calibri (Body)"/>
              </a:rPr>
              <a:t>FAIR variables score,</a:t>
            </a:r>
          </a:p>
          <a:p>
            <a:pPr algn="ctr"/>
            <a:r>
              <a:rPr lang="en-GB" sz="2200" dirty="0">
                <a:latin typeface="Calibri (Body)"/>
              </a:rPr>
              <a:t>Heatmaps, Histograms</a:t>
            </a:r>
            <a:endParaRPr lang="en-DE" sz="2200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7AE088-0F67-8F16-43F4-9B9ECB7F5FAD}"/>
              </a:ext>
            </a:extLst>
          </p:cNvPr>
          <p:cNvSpPr/>
          <p:nvPr/>
        </p:nvSpPr>
        <p:spPr>
          <a:xfrm>
            <a:off x="4476749" y="3428999"/>
            <a:ext cx="1674297" cy="1808427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i="0" dirty="0">
                <a:effectLst/>
                <a:latin typeface="Calibri (Body)"/>
              </a:rPr>
              <a:t>Follow-up:</a:t>
            </a:r>
          </a:p>
          <a:p>
            <a:pPr algn="ctr"/>
            <a:r>
              <a:rPr lang="en-GB" sz="2200" i="0" dirty="0">
                <a:effectLst/>
                <a:latin typeface="Calibri (Body)"/>
              </a:rPr>
              <a:t>Post-hoc analysis</a:t>
            </a:r>
            <a:endParaRPr lang="en-DE" sz="2200" dirty="0">
              <a:latin typeface="Calibri (Body)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7B71CB-0BCD-938F-195A-78DD293A807C}"/>
              </a:ext>
            </a:extLst>
          </p:cNvPr>
          <p:cNvSpPr/>
          <p:nvPr/>
        </p:nvSpPr>
        <p:spPr>
          <a:xfrm>
            <a:off x="6738188" y="3428999"/>
            <a:ext cx="1852000" cy="1808427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000" i="0" dirty="0">
                <a:effectLst/>
                <a:latin typeface="Calibri (Body)"/>
              </a:rPr>
              <a:t>Logistic regression,</a:t>
            </a:r>
          </a:p>
          <a:p>
            <a:pPr algn="ctr"/>
            <a:r>
              <a:rPr lang="en-GB" sz="2000" dirty="0">
                <a:latin typeface="Calibri (Body)"/>
              </a:rPr>
              <a:t>Random forest, Chance</a:t>
            </a:r>
            <a:endParaRPr lang="en-DE" sz="2000" dirty="0"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8A4DD-1611-1E1E-91A7-AD76AD9221A0}"/>
              </a:ext>
            </a:extLst>
          </p:cNvPr>
          <p:cNvSpPr/>
          <p:nvPr/>
        </p:nvSpPr>
        <p:spPr>
          <a:xfrm>
            <a:off x="371564" y="1481668"/>
            <a:ext cx="1780818" cy="48937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dirty="0"/>
              <a:t>Subquestion 2</a:t>
            </a:r>
            <a:endParaRPr lang="en-DE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A6EFEB-EA10-B6A4-4FD6-81A1EF4F3659}"/>
              </a:ext>
            </a:extLst>
          </p:cNvPr>
          <p:cNvSpPr/>
          <p:nvPr/>
        </p:nvSpPr>
        <p:spPr>
          <a:xfrm>
            <a:off x="424824" y="1971803"/>
            <a:ext cx="1674297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Similarity analysis</a:t>
            </a:r>
            <a:endParaRPr lang="en-DE" sz="2200" b="1" dirty="0">
              <a:latin typeface="Calibri (Body)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D6E3C2-3EA8-F94A-E157-C92B4061EBA6}"/>
              </a:ext>
            </a:extLst>
          </p:cNvPr>
          <p:cNvSpPr/>
          <p:nvPr/>
        </p:nvSpPr>
        <p:spPr>
          <a:xfrm>
            <a:off x="424824" y="3415516"/>
            <a:ext cx="1674297" cy="1808427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i="0" dirty="0">
                <a:effectLst/>
                <a:latin typeface="Calibri (Body)"/>
              </a:rPr>
              <a:t>Howfairis variables </a:t>
            </a:r>
          </a:p>
          <a:p>
            <a:pPr algn="ctr"/>
            <a:r>
              <a:rPr lang="en-GB" sz="2200" dirty="0">
                <a:latin typeface="Calibri (Body)"/>
              </a:rPr>
              <a:t>-and- </a:t>
            </a:r>
            <a:endParaRPr lang="en-GB" sz="2200" i="0" dirty="0">
              <a:effectLst/>
              <a:latin typeface="Calibri (Body)"/>
            </a:endParaRPr>
          </a:p>
          <a:p>
            <a:pPr algn="ctr"/>
            <a:r>
              <a:rPr lang="en-GB" sz="2200" dirty="0">
                <a:latin typeface="Calibri (Body)"/>
              </a:rPr>
              <a:t>new FAIR variables</a:t>
            </a:r>
            <a:endParaRPr lang="en-DE" sz="2200" dirty="0">
              <a:latin typeface="Calibri (Body)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4C53D-5D21-1087-0487-A38254DF77DD}"/>
              </a:ext>
            </a:extLst>
          </p:cNvPr>
          <p:cNvSpPr/>
          <p:nvPr/>
        </p:nvSpPr>
        <p:spPr>
          <a:xfrm>
            <a:off x="424824" y="5384546"/>
            <a:ext cx="1674297" cy="757228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>
                <a:latin typeface="Calibri (Body)"/>
              </a:rPr>
              <a:t>Jaccard similarity</a:t>
            </a:r>
            <a:endParaRPr lang="en-DE" sz="2200" dirty="0">
              <a:latin typeface="Calibri (Body)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2E28-A788-158F-C219-43918EFA568C}"/>
              </a:ext>
            </a:extLst>
          </p:cNvPr>
          <p:cNvSpPr/>
          <p:nvPr/>
        </p:nvSpPr>
        <p:spPr>
          <a:xfrm>
            <a:off x="6760859" y="5427799"/>
            <a:ext cx="1829329" cy="757228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dirty="0">
                <a:latin typeface="Calibri (Body)"/>
              </a:rPr>
              <a:t>Feature importance</a:t>
            </a:r>
            <a:endParaRPr lang="en-DE" sz="2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4248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826-C91E-60B7-DF0C-53A0837F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3824284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method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alibri (Body)"/>
              </a:rPr>
              <a:t>Results</a:t>
            </a:r>
            <a:br>
              <a:rPr lang="en-GB" b="0" i="0" dirty="0">
                <a:solidFill>
                  <a:srgbClr val="FF0000"/>
                </a:solidFill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Discussion</a:t>
            </a:r>
            <a:endParaRPr lang="en-DE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F490-4FAB-BD8A-8E10-A08BFC55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3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826-C91E-60B7-DF0C-53A0837F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6EFC-A317-0521-F707-7D368FFE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Calibri (Body)"/>
              </a:rPr>
              <a:t>Motivation</a:t>
            </a:r>
            <a:r>
              <a:rPr lang="en-GB" sz="3600" b="0" i="0" dirty="0">
                <a:effectLst/>
                <a:latin typeface="Calibri (Body)"/>
              </a:rPr>
              <a:t> </a:t>
            </a:r>
          </a:p>
          <a:p>
            <a:r>
              <a:rPr lang="en-GB" sz="3600" dirty="0">
                <a:latin typeface="Calibri (Body)"/>
              </a:rPr>
              <a:t>Background information</a:t>
            </a:r>
            <a:endParaRPr lang="en-GB" sz="3600" b="0" i="0" dirty="0">
              <a:effectLst/>
              <a:latin typeface="Calibri (Body)"/>
            </a:endParaRPr>
          </a:p>
          <a:p>
            <a:r>
              <a:rPr lang="en-GB" sz="3600" dirty="0">
                <a:latin typeface="Calibri (Body)"/>
              </a:rPr>
              <a:t>R</a:t>
            </a:r>
            <a:r>
              <a:rPr lang="en-GB" sz="3600" b="0" i="0" dirty="0">
                <a:effectLst/>
                <a:latin typeface="Calibri (Body)"/>
              </a:rPr>
              <a:t>esearch questions</a:t>
            </a:r>
          </a:p>
          <a:p>
            <a:r>
              <a:rPr lang="en-GB" sz="3600" dirty="0">
                <a:latin typeface="Calibri (Body)"/>
              </a:rPr>
              <a:t>R</a:t>
            </a:r>
            <a:r>
              <a:rPr lang="en-GB" sz="3600" b="0" i="0" dirty="0">
                <a:effectLst/>
                <a:latin typeface="Calibri (Body)"/>
              </a:rPr>
              <a:t>esearch method</a:t>
            </a:r>
          </a:p>
          <a:p>
            <a:r>
              <a:rPr lang="en-GB" sz="3600" dirty="0">
                <a:latin typeface="Calibri (Body)"/>
              </a:rPr>
              <a:t>Results</a:t>
            </a:r>
          </a:p>
          <a:p>
            <a:r>
              <a:rPr lang="en-GB" sz="3600" dirty="0">
                <a:latin typeface="Calibri (Body)"/>
              </a:rPr>
              <a:t>Discussion</a:t>
            </a:r>
            <a:endParaRPr lang="en-DE" sz="36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D9D4-DD28-1477-F2D7-47CE0CB2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81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5BA4-A484-3D75-6DFB-13E5013E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usage (1/4)</a:t>
            </a:r>
            <a:endParaRPr lang="en-DE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B1AB7DC-CDCA-3B7E-7081-A3E5D8337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1" y="2001044"/>
            <a:ext cx="8532812" cy="42664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3A299-B34C-0D8D-67C7-E2A092BC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D6FC79-1D47-1D40-6722-928BE25FCFBE}"/>
              </a:ext>
            </a:extLst>
          </p:cNvPr>
          <p:cNvSpPr/>
          <p:nvPr/>
        </p:nvSpPr>
        <p:spPr>
          <a:xfrm>
            <a:off x="2066925" y="2371725"/>
            <a:ext cx="942975" cy="285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4F3F8-772C-0F4C-DD75-552FCC2AA8E6}"/>
              </a:ext>
            </a:extLst>
          </p:cNvPr>
          <p:cNvSpPr/>
          <p:nvPr/>
        </p:nvSpPr>
        <p:spPr>
          <a:xfrm>
            <a:off x="247650" y="2371725"/>
            <a:ext cx="1819275" cy="285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506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7732-993C-5DCB-0F82-5DE6664B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percentage FAIR variables (2/4)</a:t>
            </a:r>
            <a:endParaRPr lang="en-DE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03D40B5-2E2E-4856-9E25-D7038A1A7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3" y="2130312"/>
            <a:ext cx="9164373" cy="39275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59377-8F36-9627-BE77-1CC703CE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E5CBB-11B4-DECB-2E28-E7B0170A6C6E}"/>
              </a:ext>
            </a:extLst>
          </p:cNvPr>
          <p:cNvSpPr/>
          <p:nvPr/>
        </p:nvSpPr>
        <p:spPr>
          <a:xfrm>
            <a:off x="2228850" y="3629025"/>
            <a:ext cx="485775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9E2F-C213-E9BA-CC1F-F4656C02530A}"/>
              </a:ext>
            </a:extLst>
          </p:cNvPr>
          <p:cNvSpPr/>
          <p:nvPr/>
        </p:nvSpPr>
        <p:spPr>
          <a:xfrm>
            <a:off x="3200400" y="3629025"/>
            <a:ext cx="485775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F05E4-EBDE-8613-1DAA-67D12C599941}"/>
              </a:ext>
            </a:extLst>
          </p:cNvPr>
          <p:cNvSpPr/>
          <p:nvPr/>
        </p:nvSpPr>
        <p:spPr>
          <a:xfrm>
            <a:off x="4181475" y="2476500"/>
            <a:ext cx="485775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CD7F5-A0B8-46D0-96EB-6F0C3DB77394}"/>
              </a:ext>
            </a:extLst>
          </p:cNvPr>
          <p:cNvSpPr/>
          <p:nvPr/>
        </p:nvSpPr>
        <p:spPr>
          <a:xfrm>
            <a:off x="5648325" y="4000500"/>
            <a:ext cx="1409700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FC8724-9389-1EFA-468A-826BADAEB104}"/>
              </a:ext>
            </a:extLst>
          </p:cNvPr>
          <p:cNvSpPr/>
          <p:nvPr/>
        </p:nvSpPr>
        <p:spPr>
          <a:xfrm>
            <a:off x="2228849" y="2438403"/>
            <a:ext cx="485775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662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F7E4-E1FF-5E78-7CC1-37D5D8C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Kruskal-Wallis test (3/4)</a:t>
            </a:r>
            <a:endParaRPr lang="en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CEA5C6-0807-0F71-79CA-9AB0A901F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217458"/>
              </p:ext>
            </p:extLst>
          </p:nvPr>
        </p:nvGraphicFramePr>
        <p:xfrm>
          <a:off x="628650" y="1825625"/>
          <a:ext cx="788670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80679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68271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29747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P-value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Significance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0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Stargazers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1.247649e-08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4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Issues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6.513571e-06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5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Forks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1.301400e-09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Size (MB)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3.112421e-04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6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Contributors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3.651742e-05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7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Languages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1.750939e-02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Topics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1.668033e-11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5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Life span (days)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2.769494e-01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88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04597-CB83-7BAC-8215-BD6EBD54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1261A-5878-48C9-ED81-070B618B3684}"/>
              </a:ext>
            </a:extLst>
          </p:cNvPr>
          <p:cNvSpPr txBox="1"/>
          <p:nvPr/>
        </p:nvSpPr>
        <p:spPr>
          <a:xfrm>
            <a:off x="628650" y="5666384"/>
            <a:ext cx="692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Significance codes for p-values:  0 '***' 0.001 '**' 0.01 '*' 0.05 '.' 0.1 ' ' 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5775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B4D2-BEA9-9F3C-FA84-EA4EC8C7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evaluation (4/4)</a:t>
            </a:r>
            <a:endParaRPr lang="en-DE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9079525-785E-2109-06FE-4040805D0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2" y="1688303"/>
            <a:ext cx="8007615" cy="48045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C46CC-593E-868B-389D-6B377CB3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97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826-C91E-60B7-DF0C-53A0837F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3824284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method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Results</a:t>
            </a:r>
            <a:br>
              <a:rPr lang="en-GB" b="0" i="0" dirty="0">
                <a:solidFill>
                  <a:srgbClr val="FF0000"/>
                </a:solidFill>
                <a:effectLst/>
                <a:latin typeface="Calibri (Body)"/>
              </a:rPr>
            </a:br>
            <a:r>
              <a:rPr lang="en-GB" dirty="0">
                <a:solidFill>
                  <a:srgbClr val="FF0000"/>
                </a:solidFill>
                <a:latin typeface="Calibri (Body)"/>
              </a:rPr>
              <a:t>Discussion</a:t>
            </a:r>
            <a:endParaRPr lang="en-DE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F490-4FAB-BD8A-8E10-A08BFC55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137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DC21-D667-77A7-61A2-4E97E93F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 (1/2)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DFCF-98AA-344F-05CA-B1CDBB36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Main RQ: </a:t>
            </a:r>
            <a:r>
              <a:rPr lang="en-GB" sz="2800" dirty="0"/>
              <a:t>How can information about open source publications on GitHub be used to infer </a:t>
            </a:r>
            <a:r>
              <a:rPr lang="en-GB" sz="2800" b="1" dirty="0"/>
              <a:t>actionable recommendations</a:t>
            </a:r>
            <a:r>
              <a:rPr lang="en-GB" sz="2800" dirty="0"/>
              <a:t> for RSE practice to </a:t>
            </a:r>
            <a:r>
              <a:rPr lang="en-GB" sz="2800" b="1" dirty="0"/>
              <a:t>improve the research software landscape </a:t>
            </a:r>
            <a:r>
              <a:rPr lang="en-GB" sz="2800" dirty="0"/>
              <a:t>of an organization? </a:t>
            </a:r>
            <a:endParaRPr lang="en-GB" dirty="0"/>
          </a:p>
          <a:p>
            <a:endParaRPr lang="en-GB" dirty="0"/>
          </a:p>
          <a:p>
            <a:r>
              <a:rPr lang="en-GB" dirty="0"/>
              <a:t>Foster local programming communities (R/Python Café)</a:t>
            </a:r>
          </a:p>
          <a:p>
            <a:r>
              <a:rPr lang="en-GB" dirty="0"/>
              <a:t>Two kinds of resource recommendations:</a:t>
            </a:r>
          </a:p>
          <a:p>
            <a:pPr lvl="1"/>
            <a:r>
              <a:rPr lang="en-GB" sz="2500" dirty="0">
                <a:sym typeface="Wingdings" panose="05000000000000000000" pitchFamily="2" charset="2"/>
              </a:rPr>
              <a:t>Fundamental training for software engineering &amp; hands-on usage of relevant tools</a:t>
            </a:r>
          </a:p>
          <a:p>
            <a:pPr lvl="1"/>
            <a:r>
              <a:rPr lang="en-GB" sz="2500" dirty="0">
                <a:sym typeface="Wingdings" panose="05000000000000000000" pitchFamily="2" charset="2"/>
              </a:rPr>
              <a:t>Best FAIR practices document</a:t>
            </a:r>
          </a:p>
          <a:p>
            <a:r>
              <a:rPr lang="en-GB" dirty="0">
                <a:sym typeface="Wingdings" panose="05000000000000000000" pitchFamily="2" charset="2"/>
              </a:rPr>
              <a:t>Highlight FAIR &amp; high impact research software</a:t>
            </a:r>
          </a:p>
          <a:p>
            <a:r>
              <a:rPr lang="en-GB" dirty="0">
                <a:sym typeface="Wingdings" panose="05000000000000000000" pitchFamily="2" charset="2"/>
              </a:rPr>
              <a:t>Create yearly FAIR reports of UU research software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F6C98-ED0D-D59F-45E7-A9705152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25</a:t>
            </a:fld>
            <a:endParaRPr lang="nl-NL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C24921F2-2D9F-77B4-A2D0-CA9ACAF56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46" y="650446"/>
            <a:ext cx="754925" cy="7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6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A7B0-6857-F6AC-6209-BDD1D31B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(2/2)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ED93-D009-63EF-E025-5353F48E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different subpopulations (job position)</a:t>
            </a:r>
          </a:p>
          <a:p>
            <a:r>
              <a:rPr lang="en-GB" dirty="0"/>
              <a:t>Use classification model for yearly reports</a:t>
            </a:r>
          </a:p>
          <a:p>
            <a:pPr lvl="1"/>
            <a:r>
              <a:rPr lang="en-GB" dirty="0"/>
              <a:t>Develop further variables for classification</a:t>
            </a:r>
          </a:p>
          <a:p>
            <a:pPr lvl="1"/>
            <a:r>
              <a:rPr lang="en-GB" dirty="0"/>
              <a:t>Variable weighting</a:t>
            </a:r>
          </a:p>
          <a:p>
            <a:r>
              <a:rPr lang="en-GB" dirty="0"/>
              <a:t>Extend analysis to other platforms</a:t>
            </a:r>
          </a:p>
          <a:p>
            <a:r>
              <a:rPr lang="en-GB" dirty="0"/>
              <a:t>Improve variable retrieval logic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6180-26D5-E126-CFBD-D3146D6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879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F20A6-95F3-1BC7-61EB-0FFC5E7B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1519233"/>
          </a:xfrm>
        </p:spPr>
        <p:txBody>
          <a:bodyPr>
            <a:normAutofit fontScale="90000"/>
          </a:bodyPr>
          <a:lstStyle/>
          <a:p>
            <a:r>
              <a:rPr lang="en-GB" dirty="0"/>
              <a:t>Thank you for listening!</a:t>
            </a:r>
            <a:br>
              <a:rPr lang="en-GB" dirty="0"/>
            </a:br>
            <a:r>
              <a:rPr lang="en-GB" dirty="0"/>
              <a:t>Questions?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7E646-B975-64A7-1A5E-0D4DAB67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29000"/>
            <a:ext cx="7886700" cy="266065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 (Body)"/>
              </a:rPr>
              <a:t>Icons by </a:t>
            </a:r>
            <a:r>
              <a:rPr lang="en-GB" dirty="0" err="1">
                <a:latin typeface="Calibri (Body)"/>
              </a:rPr>
              <a:t>Freepik</a:t>
            </a:r>
            <a:r>
              <a:rPr lang="en-GB" dirty="0">
                <a:latin typeface="Calibri (Body)"/>
              </a:rPr>
              <a:t> from </a:t>
            </a:r>
            <a:r>
              <a:rPr lang="en-GB" dirty="0">
                <a:latin typeface="Calibri (Body)"/>
                <a:hlinkClick r:id="rId2"/>
              </a:rPr>
              <a:t>www.flaticon.com</a:t>
            </a:r>
            <a:r>
              <a:rPr lang="en-GB" dirty="0">
                <a:latin typeface="Calibri (Body)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https://github.com/UtrechtUniversity/SWORDS-UU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https://github.com/kequach/Thesis-Mapping-RS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 (Body)"/>
              </a:rPr>
              <a:t>References: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Calibri (Body)"/>
              </a:rPr>
              <a:t>[1] Wilkinson, M., Dumontier, M., </a:t>
            </a:r>
            <a:r>
              <a:rPr lang="en-GB" sz="1600" dirty="0" err="1">
                <a:solidFill>
                  <a:srgbClr val="222222"/>
                </a:solidFill>
                <a:latin typeface="Calibri (Body)"/>
              </a:rPr>
              <a:t>Aalbersberg</a:t>
            </a:r>
            <a:r>
              <a:rPr lang="en-GB" sz="1600" dirty="0">
                <a:solidFill>
                  <a:srgbClr val="222222"/>
                </a:solidFill>
                <a:latin typeface="Calibri (Body)"/>
              </a:rPr>
              <a:t>, I. et al. The FAIR Guiding Principles for scientific data management and stewardship. 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Calibri (Body)"/>
              </a:rPr>
              <a:t>[2] </a:t>
            </a:r>
            <a:r>
              <a:rPr lang="en-GB" sz="1600" dirty="0">
                <a:solidFill>
                  <a:srgbClr val="222222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https://www.go-fair.org/fair-principles/</a:t>
            </a:r>
            <a:r>
              <a:rPr lang="en-GB" sz="1600" dirty="0">
                <a:solidFill>
                  <a:srgbClr val="222222"/>
                </a:solidFill>
                <a:latin typeface="Calibri (Body)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Calibri (Body)"/>
              </a:rPr>
              <a:t>[3] Anna-Lena Lamprecht, et al. "Towards FAIR principles for research software". Data Sci. 3. (2020): 37-59.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sz="1500" dirty="0">
              <a:latin typeface="Calibri (Body)"/>
            </a:endParaRPr>
          </a:p>
          <a:p>
            <a:endParaRPr lang="en-DE" dirty="0">
              <a:latin typeface="Calibri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639EE-8852-A7C7-D726-19EAB3EA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572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0ADB2B-535E-49F7-97DE-9FB53429EAE6}"/>
              </a:ext>
            </a:extLst>
          </p:cNvPr>
          <p:cNvSpPr/>
          <p:nvPr/>
        </p:nvSpPr>
        <p:spPr>
          <a:xfrm>
            <a:off x="4564240" y="1858118"/>
            <a:ext cx="4469570" cy="16688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554B8-5FD0-4963-8C0A-E5D5026698D2}"/>
              </a:ext>
            </a:extLst>
          </p:cNvPr>
          <p:cNvSpPr/>
          <p:nvPr/>
        </p:nvSpPr>
        <p:spPr>
          <a:xfrm>
            <a:off x="366604" y="2472920"/>
            <a:ext cx="1166830" cy="687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Calibri"/>
              </a:rPr>
              <a:t>UU pages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546B2-058E-4E70-B5F2-D9638F5C149E}"/>
              </a:ext>
            </a:extLst>
          </p:cNvPr>
          <p:cNvSpPr/>
          <p:nvPr/>
        </p:nvSpPr>
        <p:spPr>
          <a:xfrm>
            <a:off x="3619762" y="4023769"/>
            <a:ext cx="1283624" cy="687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Calibri"/>
              </a:rPr>
              <a:t>Merge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0B1DAA-F902-49D8-8386-1E3B3EAADEC2}"/>
              </a:ext>
            </a:extLst>
          </p:cNvPr>
          <p:cNvSpPr/>
          <p:nvPr/>
        </p:nvSpPr>
        <p:spPr>
          <a:xfrm>
            <a:off x="3640471" y="5090077"/>
            <a:ext cx="1242211" cy="687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Calibri"/>
              </a:rPr>
              <a:t>Manual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cs typeface="Calibri"/>
              </a:rPr>
              <a:t>user labeling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10B1A-B1A3-466A-B886-EEC6CD6A2480}"/>
              </a:ext>
            </a:extLst>
          </p:cNvPr>
          <p:cNvSpPr/>
          <p:nvPr/>
        </p:nvSpPr>
        <p:spPr>
          <a:xfrm>
            <a:off x="4765686" y="2482419"/>
            <a:ext cx="1166830" cy="687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Calibri"/>
              </a:rPr>
              <a:t>Results repositories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0C2E9-4445-4B5F-A88E-6BE07CE8DAD3}"/>
              </a:ext>
            </a:extLst>
          </p:cNvPr>
          <p:cNvSpPr txBox="1"/>
          <p:nvPr/>
        </p:nvSpPr>
        <p:spPr>
          <a:xfrm>
            <a:off x="5564781" y="2154999"/>
            <a:ext cx="3070180" cy="207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/>
              <a:t>GitHub query = “Utrecht University”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C66C0-412E-4F7E-BBAE-21B87A325681}"/>
              </a:ext>
            </a:extLst>
          </p:cNvPr>
          <p:cNvSpPr/>
          <p:nvPr/>
        </p:nvSpPr>
        <p:spPr>
          <a:xfrm>
            <a:off x="6285859" y="2481579"/>
            <a:ext cx="1166830" cy="687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Calibri"/>
              </a:rPr>
              <a:t>Results 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324D0-3937-4CB9-9630-5A567F1562C8}"/>
              </a:ext>
            </a:extLst>
          </p:cNvPr>
          <p:cNvSpPr/>
          <p:nvPr/>
        </p:nvSpPr>
        <p:spPr>
          <a:xfrm>
            <a:off x="7720869" y="2474480"/>
            <a:ext cx="1178034" cy="687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Calibri"/>
              </a:rPr>
              <a:t>Results topic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B210B4-C34E-42D9-B773-693E90092B8F}"/>
              </a:ext>
            </a:extLst>
          </p:cNvPr>
          <p:cNvSpPr/>
          <p:nvPr/>
        </p:nvSpPr>
        <p:spPr>
          <a:xfrm>
            <a:off x="3162198" y="2481578"/>
            <a:ext cx="1166830" cy="687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Calibri"/>
              </a:rPr>
              <a:t>PURE 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3A535-A6EB-4133-AADA-0FBB19378DE8}"/>
              </a:ext>
            </a:extLst>
          </p:cNvPr>
          <p:cNvSpPr txBox="1"/>
          <p:nvPr/>
        </p:nvSpPr>
        <p:spPr>
          <a:xfrm>
            <a:off x="5865925" y="1915616"/>
            <a:ext cx="1853754" cy="207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/>
              <a:t>Users collected via GitHub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C9002B0-804D-4B73-9D0F-3BCBDF7B481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2174011" y="1936205"/>
            <a:ext cx="863572" cy="3311555"/>
          </a:xfrm>
          <a:prstGeom prst="bentConnector3">
            <a:avLst>
              <a:gd name="adj1" fmla="val 7475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A7A3277-5452-484D-B2E3-987620787155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rot="16200000" flipH="1">
            <a:off x="3576136" y="3338331"/>
            <a:ext cx="854914" cy="515961"/>
          </a:xfrm>
          <a:prstGeom prst="bentConnector3">
            <a:avLst>
              <a:gd name="adj1" fmla="val 7546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44C9660-DCE3-4F96-AF6F-BEF21AE4B4E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378304" y="3052969"/>
            <a:ext cx="854073" cy="1087527"/>
          </a:xfrm>
          <a:prstGeom prst="bentConnector3">
            <a:avLst>
              <a:gd name="adj1" fmla="val 7676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C15C92-FEC0-445E-9126-C8A48BD5B7D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4072061" y="4900561"/>
            <a:ext cx="3790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A2E0E919-9E9C-4533-B202-6C8DB1DE443C}"/>
              </a:ext>
            </a:extLst>
          </p:cNvPr>
          <p:cNvSpPr/>
          <p:nvPr/>
        </p:nvSpPr>
        <p:spPr>
          <a:xfrm>
            <a:off x="4207361" y="2544387"/>
            <a:ext cx="75108" cy="8145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750F68FD-DD84-4C6B-B3FA-05E2D0E70A1E}"/>
              </a:ext>
            </a:extLst>
          </p:cNvPr>
          <p:cNvSpPr/>
          <p:nvPr/>
        </p:nvSpPr>
        <p:spPr>
          <a:xfrm>
            <a:off x="5764319" y="2559541"/>
            <a:ext cx="75108" cy="8145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0C8767CF-F416-4462-AFB0-AAAC9CE58880}"/>
              </a:ext>
            </a:extLst>
          </p:cNvPr>
          <p:cNvSpPr/>
          <p:nvPr/>
        </p:nvSpPr>
        <p:spPr>
          <a:xfrm>
            <a:off x="8702552" y="2535729"/>
            <a:ext cx="75108" cy="8145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99D243B8-E468-4BE7-A817-9F0BF0DCE5AA}"/>
              </a:ext>
            </a:extLst>
          </p:cNvPr>
          <p:cNvSpPr/>
          <p:nvPr/>
        </p:nvSpPr>
        <p:spPr>
          <a:xfrm>
            <a:off x="126261" y="5433713"/>
            <a:ext cx="75108" cy="8145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05E99D-7312-4735-9F58-C9E4F7D3D614}"/>
              </a:ext>
            </a:extLst>
          </p:cNvPr>
          <p:cNvSpPr txBox="1"/>
          <p:nvPr/>
        </p:nvSpPr>
        <p:spPr>
          <a:xfrm>
            <a:off x="327079" y="5370592"/>
            <a:ext cx="3070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Note: Contributors of the found repositories were retrieved.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E677D8-013C-4A19-B545-0E47B230D7C1}"/>
              </a:ext>
            </a:extLst>
          </p:cNvPr>
          <p:cNvSpPr txBox="1"/>
          <p:nvPr/>
        </p:nvSpPr>
        <p:spPr>
          <a:xfrm>
            <a:off x="4984311" y="5111350"/>
            <a:ext cx="307018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Excluded: Students, non-employees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7180BD-053A-4706-B691-89B61A6C3FE7}"/>
              </a:ext>
            </a:extLst>
          </p:cNvPr>
          <p:cNvSpPr/>
          <p:nvPr/>
        </p:nvSpPr>
        <p:spPr>
          <a:xfrm>
            <a:off x="1801616" y="2481577"/>
            <a:ext cx="1059093" cy="687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Calibri"/>
              </a:rPr>
              <a:t>PapersWithCode.com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EBFCBA7-AA3D-4F52-9265-156E54C241AC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 rot="16200000" flipH="1">
            <a:off x="2868912" y="2631104"/>
            <a:ext cx="854915" cy="1930413"/>
          </a:xfrm>
          <a:prstGeom prst="bentConnector3">
            <a:avLst>
              <a:gd name="adj1" fmla="val 741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8CC11947-515F-45C9-9DFE-7CD7E99FE6EC}"/>
              </a:ext>
            </a:extLst>
          </p:cNvPr>
          <p:cNvSpPr/>
          <p:nvPr/>
        </p:nvSpPr>
        <p:spPr>
          <a:xfrm>
            <a:off x="2754860" y="2534106"/>
            <a:ext cx="75108" cy="8145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cxnSp>
        <p:nvCxnSpPr>
          <p:cNvPr id="30" name="Connector: Elbow 32">
            <a:extLst>
              <a:ext uri="{FF2B5EF4-FFF2-40B4-BE49-F238E27FC236}">
                <a16:creationId xmlns:a16="http://schemas.microsoft.com/office/drawing/2014/main" id="{22E6A277-1BCB-624E-AC81-63635D07FFF3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>
            <a:off x="5137970" y="2292460"/>
            <a:ext cx="854913" cy="2607700"/>
          </a:xfrm>
          <a:prstGeom prst="bentConnector3">
            <a:avLst>
              <a:gd name="adj1" fmla="val 7546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2">
            <a:extLst>
              <a:ext uri="{FF2B5EF4-FFF2-40B4-BE49-F238E27FC236}">
                <a16:creationId xmlns:a16="http://schemas.microsoft.com/office/drawing/2014/main" id="{9CA17FE9-9B10-2749-AD86-752FC4A9AE3A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5854724" y="1568605"/>
            <a:ext cx="862012" cy="4048312"/>
          </a:xfrm>
          <a:prstGeom prst="bentConnector3">
            <a:avLst>
              <a:gd name="adj1" fmla="val 7651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53FCB2-FB19-3B49-A4FD-7AF8A73E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"/>
                <a:cs typeface="Open Sans"/>
              </a:rPr>
              <a:t>Who is on GitHub?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2226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861-2ABC-A618-329E-39B93C9C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51FCAD4-6303-8456-40D5-FD2EA6BAD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553084"/>
            <a:ext cx="6162675" cy="57518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DFF6E-0742-1C43-DEC7-9EC6F01A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8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0A62F-705A-6F09-6CBC-EBE0B6E9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3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601FEF-3BC3-3F0E-7703-80C5A369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382428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method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Results</a:t>
            </a:r>
            <a:br>
              <a:rPr lang="en-GB" b="0" i="0" dirty="0">
                <a:solidFill>
                  <a:srgbClr val="FF0000"/>
                </a:solidFill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Discussion</a:t>
            </a:r>
            <a:endParaRPr lang="en-DE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23910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68E6-CF34-1711-9EB6-59F778B6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6" name="Content Placeholder 5" descr="Graphical user interface, diagram, text&#10;&#10;Description automatically generated">
            <a:extLst>
              <a:ext uri="{FF2B5EF4-FFF2-40B4-BE49-F238E27FC236}">
                <a16:creationId xmlns:a16="http://schemas.microsoft.com/office/drawing/2014/main" id="{F33D0F60-EEFE-E4F5-B0C1-9454977B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9" y="2160984"/>
            <a:ext cx="7915949" cy="30853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7FD3A-0F97-A61A-2367-6B051C8A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142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A3E07-1A4A-45A5-3AB5-BF70BA19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Users by faculty</a:t>
            </a:r>
            <a:endParaRPr lang="en-DE" dirty="0"/>
          </a:p>
        </p:txBody>
      </p:sp>
      <p:pic>
        <p:nvPicPr>
          <p:cNvPr id="3" name="Content Placeholder 2" descr="Chart, bar chart">
            <a:extLst>
              <a:ext uri="{FF2B5EF4-FFF2-40B4-BE49-F238E27FC236}">
                <a16:creationId xmlns:a16="http://schemas.microsoft.com/office/drawing/2014/main" id="{AC6E3C64-B708-4844-491F-D5C0CA2E2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4" y="1690691"/>
            <a:ext cx="8242691" cy="47101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4500E-566A-9D30-BEFD-816A5F9F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686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BB5A-DE48-57E8-8543-11664351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 by faculty and repository type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FD03-7652-72AA-E0E1-93DF389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32</a:t>
            </a:fld>
            <a:endParaRPr lang="nl-NL"/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0F8CA8-BE71-F0C6-956F-C760ABFD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3" y="2047936"/>
            <a:ext cx="8378694" cy="3867089"/>
          </a:xfrm>
        </p:spPr>
      </p:pic>
    </p:spTree>
    <p:extLst>
      <p:ext uri="{BB962C8B-B14F-4D97-AF65-F5344CB8AC3E}">
        <p14:creationId xmlns:p14="http://schemas.microsoft.com/office/powerpoint/2010/main" val="1437646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9C88129-43C5-DA9D-C760-CAB0CDD9F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3" y="640558"/>
            <a:ext cx="7078028" cy="58983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A9F4-133D-899A-C7BF-CE907F53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545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BB5A-DE48-57E8-8543-11664351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Faculties and repositories </a:t>
            </a:r>
            <a:endParaRPr lang="en-DE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63F1806-2B5D-E9D1-7102-42890286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166778"/>
            <a:ext cx="8632428" cy="34529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FD03-7652-72AA-E0E1-93DF389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833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36F8-D1B6-F2E8-207C-0E427E4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variables</a:t>
            </a:r>
            <a:endParaRPr lang="en-DE" dirty="0"/>
          </a:p>
        </p:txBody>
      </p:sp>
      <p:pic>
        <p:nvPicPr>
          <p:cNvPr id="6" name="Content Placeholder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697C24DD-6F9E-5D78-5E9E-27EA0C1B6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37"/>
          <a:stretch/>
        </p:blipFill>
        <p:spPr>
          <a:xfrm>
            <a:off x="628650" y="2092325"/>
            <a:ext cx="7943423" cy="3689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206-BE5C-096D-4C2A-D9F66286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1688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36F8-D1B6-F2E8-207C-0E427E4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variables</a:t>
            </a:r>
            <a:endParaRPr lang="en-DE" dirty="0"/>
          </a:p>
        </p:txBody>
      </p:sp>
      <p:pic>
        <p:nvPicPr>
          <p:cNvPr id="6" name="Content Placeholder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697C24DD-6F9E-5D78-5E9E-27EA0C1B6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4"/>
          <a:stretch/>
        </p:blipFill>
        <p:spPr>
          <a:xfrm>
            <a:off x="531814" y="2055816"/>
            <a:ext cx="8080371" cy="38052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206-BE5C-096D-4C2A-D9F66286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787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6CFF-918F-9819-158E-68E3A959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variables</a:t>
            </a:r>
            <a:endParaRPr lang="en-DE" dirty="0"/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AE416C86-5567-0634-EAA1-9FF4A83C7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18"/>
          <a:stretch/>
        </p:blipFill>
        <p:spPr>
          <a:xfrm>
            <a:off x="185724" y="1797050"/>
            <a:ext cx="8772552" cy="43846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5250A-7D44-EC8C-BE2E-6B067029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1589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6CFF-918F-9819-158E-68E3A959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variables</a:t>
            </a:r>
            <a:endParaRPr lang="en-DE" dirty="0"/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AE416C86-5567-0634-EAA1-9FF4A83C7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3"/>
          <a:stretch/>
        </p:blipFill>
        <p:spPr>
          <a:xfrm>
            <a:off x="542984" y="1962149"/>
            <a:ext cx="8058031" cy="4048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5250A-7D44-EC8C-BE2E-6B067029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9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A767-CE05-2340-29F5-39D4787F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occurrence within faculty</a:t>
            </a:r>
            <a:endParaRPr lang="en-DE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2CA3414-AD1E-461B-5D06-3360A3C39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1" y="2497138"/>
            <a:ext cx="9173634" cy="34401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F16F2-96CD-4843-C138-D1712B41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196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4E14B-CCA1-44A3-A43C-2D2F1FE2B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943350" cy="4351338"/>
          </a:xfrm>
        </p:spPr>
        <p:txBody>
          <a:bodyPr vert="horz" lIns="68562" tIns="34281" rIns="68562" bIns="0" rtlCol="0" anchor="t" anchorCtr="0">
            <a:normAutofit lnSpcReduction="10000"/>
          </a:bodyPr>
          <a:lstStyle/>
          <a:p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Transition to Open Science: research data and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 should be open and FAIR (findable, accessible, interoperable, reusable).</a:t>
            </a:r>
          </a:p>
          <a:p>
            <a:endParaRPr lang="en-US" sz="2400" dirty="0"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(Research) software is widely used everywhere</a:t>
            </a:r>
          </a:p>
          <a:p>
            <a:endParaRPr lang="en-US" sz="2400" dirty="0"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What do we know about UU researchers’ code and software?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0AE08CB-D57B-4C5F-9FC7-8C35DD372D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629150" y="1825624"/>
            <a:ext cx="4409074" cy="2719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4E856-716F-4195-9199-48AE643B4CB1}"/>
              </a:ext>
            </a:extLst>
          </p:cNvPr>
          <p:cNvSpPr txBox="1"/>
          <p:nvPr/>
        </p:nvSpPr>
        <p:spPr>
          <a:xfrm>
            <a:off x="4629150" y="4544839"/>
            <a:ext cx="425068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solidFill>
                  <a:schemeClr val="bg2">
                    <a:lumMod val="75000"/>
                  </a:schemeClr>
                </a:solidFill>
              </a:rPr>
              <a:t>From </a:t>
            </a:r>
            <a:r>
              <a:rPr lang="en-US" sz="105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https://www.uu.nl/sites/default/files/styles/original_image/</a:t>
            </a:r>
            <a:br>
              <a:rPr lang="en-US" sz="105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05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public/Utrecht-University-towards-open-science.jpg</a:t>
            </a:r>
            <a:r>
              <a:rPr lang="en-US" sz="105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endParaRPr lang="en-US" sz="105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44A675-5ED0-1C40-A270-762CE68F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topic relevant? (1/3)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C1302-4393-E3C0-029B-A60FE10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87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78D1-8E0A-E416-E1BA-BAC143BA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FAIR score sum</a:t>
            </a:r>
            <a:endParaRPr lang="en-DE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97D3737-7250-32F5-FE05-5071B4C7B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4" y="1848347"/>
            <a:ext cx="8649007" cy="3561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EE51-0D32-4BA6-8319-D1024E1A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40</a:t>
            </a:fld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1F316-D3F1-4648-5D75-340995091C3C}"/>
              </a:ext>
            </a:extLst>
          </p:cNvPr>
          <p:cNvSpPr/>
          <p:nvPr/>
        </p:nvSpPr>
        <p:spPr>
          <a:xfrm>
            <a:off x="6267450" y="3629025"/>
            <a:ext cx="1123950" cy="81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36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CC5E-D2EC-511A-7A19-10E30D49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Dunn’s test</a:t>
            </a:r>
            <a:endParaRPr lang="en-DE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3AB4CF-873E-56BC-CF83-3802B8AF5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8"/>
          <a:stretch/>
        </p:blipFill>
        <p:spPr>
          <a:xfrm>
            <a:off x="415703" y="1844678"/>
            <a:ext cx="8099647" cy="40354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66152-D1AF-312A-CE88-B5EF4344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762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ED64-BB9E-E628-BBB6-1D6C73D3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Dunn’s test</a:t>
            </a:r>
            <a:endParaRPr lang="en-DE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184D8D-6A7E-E77C-1317-38DF6030B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06"/>
          <a:stretch/>
        </p:blipFill>
        <p:spPr>
          <a:xfrm>
            <a:off x="500855" y="2028824"/>
            <a:ext cx="7879197" cy="40100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23925-E24C-F8CE-95CE-3CA09BC4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336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C226-686A-A71E-4A1E-9BF22E88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 (1/2)</a:t>
            </a:r>
            <a:endParaRPr lang="en-DE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AE835634-78A4-3F9F-77A1-E1EDC7D03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152711"/>
            <a:ext cx="7886700" cy="36400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2B8A-22FE-C4F5-8156-CF2ACAC9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8545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C226-686A-A71E-4A1E-9BF22E88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 (2/2)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2B8A-22FE-C4F5-8156-CF2ACAC9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44</a:t>
            </a:fld>
            <a:endParaRPr lang="nl-NL"/>
          </a:p>
        </p:txBody>
      </p:sp>
      <p:pic>
        <p:nvPicPr>
          <p:cNvPr id="8" name="Content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E8B8676-8A06-6304-4FE8-BD07628C3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1286"/>
            <a:ext cx="7886700" cy="3640015"/>
          </a:xfrm>
        </p:spPr>
      </p:pic>
    </p:spTree>
    <p:extLst>
      <p:ext uri="{BB962C8B-B14F-4D97-AF65-F5344CB8AC3E}">
        <p14:creationId xmlns:p14="http://schemas.microsoft.com/office/powerpoint/2010/main" val="874521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  <a:endParaRPr lang="en-D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E70E5-DA5F-10EB-4408-9F67C82158AE}"/>
              </a:ext>
            </a:extLst>
          </p:cNvPr>
          <p:cNvSpPr/>
          <p:nvPr/>
        </p:nvSpPr>
        <p:spPr>
          <a:xfrm>
            <a:off x="628650" y="3490173"/>
            <a:ext cx="7886700" cy="715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8406" y="1690691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FAIR Guiding Principles [1]</a:t>
            </a:r>
            <a:endParaRPr lang="en-DE" sz="22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5958453"/>
            <a:ext cx="86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</a:p>
          <a:p>
            <a:r>
              <a:rPr lang="en-GB" sz="1200" dirty="0">
                <a:solidFill>
                  <a:srgbClr val="222222"/>
                </a:solidFill>
                <a:latin typeface="-apple-system"/>
              </a:rPr>
              <a:t>[3] Anna-Lena Lamprecht, et al. "Towards FAIR principles for research software". Data Sci. 3. (2020): 37-59.</a:t>
            </a:r>
            <a:endParaRPr lang="en-D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160D2-0719-95DC-0B14-388BFADAE67C}"/>
              </a:ext>
            </a:extLst>
          </p:cNvPr>
          <p:cNvCxnSpPr>
            <a:cxnSpLocks/>
          </p:cNvCxnSpPr>
          <p:nvPr/>
        </p:nvCxnSpPr>
        <p:spPr>
          <a:xfrm flipH="1">
            <a:off x="1138192" y="2863114"/>
            <a:ext cx="6509" cy="86325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15EF19-CFD9-807F-8420-8AE62F5BCC7F}"/>
              </a:ext>
            </a:extLst>
          </p:cNvPr>
          <p:cNvSpPr txBox="1"/>
          <p:nvPr/>
        </p:nvSpPr>
        <p:spPr>
          <a:xfrm>
            <a:off x="694572" y="3626142"/>
            <a:ext cx="95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2016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4" y="4205397"/>
            <a:ext cx="8600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Significant differences between data and software necessitate software-specific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can have privacy concerns, software often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are hard facts, software is result of complex creative process</a:t>
            </a:r>
            <a:endParaRPr lang="en-DE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C84CED-F9CA-2E93-B492-7274F9FE3481}"/>
              </a:ext>
            </a:extLst>
          </p:cNvPr>
          <p:cNvSpPr/>
          <p:nvPr/>
        </p:nvSpPr>
        <p:spPr>
          <a:xfrm>
            <a:off x="3503905" y="1687019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solidFill>
                  <a:srgbClr val="FF0000"/>
                </a:solidFill>
                <a:effectLst/>
                <a:latin typeface="Calibri (Body)"/>
              </a:rPr>
              <a:t>Towards FAIR principles for RS [3]</a:t>
            </a:r>
            <a:endParaRPr lang="en-DE" sz="2200" b="1" dirty="0">
              <a:solidFill>
                <a:srgbClr val="FF0000"/>
              </a:solidFill>
              <a:latin typeface="Calibri (Body)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698FA-B8CF-966E-139D-59BC0D801E5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429905" y="2863102"/>
            <a:ext cx="20393" cy="85959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CD0CD1-B935-68F4-A237-7F82288F62E6}"/>
              </a:ext>
            </a:extLst>
          </p:cNvPr>
          <p:cNvSpPr txBox="1"/>
          <p:nvPr/>
        </p:nvSpPr>
        <p:spPr>
          <a:xfrm>
            <a:off x="4040865" y="3626142"/>
            <a:ext cx="81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2020</a:t>
            </a:r>
            <a:endParaRPr lang="en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A97CA2-B7F2-9F64-362F-7AC9C930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4166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44E17-11C5-9241-8E6F-6F60C263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Repository labels</a:t>
            </a:r>
            <a:endParaRPr lang="en-DE" sz="4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097DCA-2C36-A229-A39D-E40ADCDF49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62F20-A5E2-E402-1242-410E67653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48BB4-5308-38E4-0989-EACA7423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46</a:t>
            </a:fld>
            <a:endParaRPr lang="nl-NL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E69C90-F20F-980D-77DF-1CC319022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40605"/>
              </p:ext>
            </p:extLst>
          </p:nvPr>
        </p:nvGraphicFramePr>
        <p:xfrm>
          <a:off x="4353627" y="481522"/>
          <a:ext cx="3404731" cy="5885436"/>
        </p:xfrm>
        <a:graphic>
          <a:graphicData uri="http://schemas.openxmlformats.org/drawingml/2006/table">
            <a:tbl>
              <a:tblPr/>
              <a:tblGrid>
                <a:gridCol w="3404731">
                  <a:extLst>
                    <a:ext uri="{9D8B030D-6E8A-4147-A177-3AD203B41FA5}">
                      <a16:colId xmlns:a16="http://schemas.microsoft.com/office/drawing/2014/main" val="2598760328"/>
                    </a:ext>
                  </a:extLst>
                </a:gridCol>
              </a:tblGrid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343353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Rscript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79191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RSWIP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86326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Empty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418315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Non-RS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6200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Rdata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71025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Workshop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10554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Docs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082145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Template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42733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 work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220342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OtherRS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32967"/>
                  </a:ext>
                </a:extLst>
              </a:tr>
              <a:tr h="49045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Irrelevant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56" marR="21856" marT="2185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29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161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FAIR principles </a:t>
            </a:r>
            <a:r>
              <a:rPr lang="en-GB" sz="4400" dirty="0"/>
              <a:t>(5/6)</a:t>
            </a:r>
            <a:endParaRPr lang="en-D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E70E5-DA5F-10EB-4408-9F67C82158AE}"/>
              </a:ext>
            </a:extLst>
          </p:cNvPr>
          <p:cNvSpPr/>
          <p:nvPr/>
        </p:nvSpPr>
        <p:spPr>
          <a:xfrm>
            <a:off x="628650" y="3490173"/>
            <a:ext cx="7886700" cy="715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8406" y="1690691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FAIR Guiding Principles [1]</a:t>
            </a:r>
            <a:endParaRPr lang="en-DE" sz="22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5958453"/>
            <a:ext cx="86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</a:p>
          <a:p>
            <a:r>
              <a:rPr lang="en-GB" sz="1200" dirty="0">
                <a:solidFill>
                  <a:srgbClr val="222222"/>
                </a:solidFill>
                <a:latin typeface="-apple-system"/>
              </a:rPr>
              <a:t>[3] Anna-Lena Lamprecht, et al. "Towards FAIR principles for research software". Data Sci. 3. (2020): 37-59.</a:t>
            </a:r>
            <a:endParaRPr lang="en-D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160D2-0719-95DC-0B14-388BFADAE67C}"/>
              </a:ext>
            </a:extLst>
          </p:cNvPr>
          <p:cNvCxnSpPr>
            <a:cxnSpLocks/>
          </p:cNvCxnSpPr>
          <p:nvPr/>
        </p:nvCxnSpPr>
        <p:spPr>
          <a:xfrm flipH="1">
            <a:off x="1138192" y="2863114"/>
            <a:ext cx="6509" cy="86325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15EF19-CFD9-807F-8420-8AE62F5BCC7F}"/>
              </a:ext>
            </a:extLst>
          </p:cNvPr>
          <p:cNvSpPr txBox="1"/>
          <p:nvPr/>
        </p:nvSpPr>
        <p:spPr>
          <a:xfrm>
            <a:off x="694572" y="3626142"/>
            <a:ext cx="95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2016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4" y="4205397"/>
            <a:ext cx="8600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Significant differences between data and software necessitate software-specific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can have privacy concerns, software often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are hard facts, software is result of complex creative process</a:t>
            </a:r>
            <a:endParaRPr lang="en-DE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C84CED-F9CA-2E93-B492-7274F9FE3481}"/>
              </a:ext>
            </a:extLst>
          </p:cNvPr>
          <p:cNvSpPr/>
          <p:nvPr/>
        </p:nvSpPr>
        <p:spPr>
          <a:xfrm>
            <a:off x="3503905" y="1687019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solidFill>
                  <a:srgbClr val="FF0000"/>
                </a:solidFill>
                <a:effectLst/>
                <a:latin typeface="Calibri (Body)"/>
              </a:rPr>
              <a:t>Towards FAIR principles for RS [3]</a:t>
            </a:r>
            <a:endParaRPr lang="en-DE" sz="2200" b="1" dirty="0">
              <a:solidFill>
                <a:srgbClr val="FF0000"/>
              </a:solidFill>
              <a:latin typeface="Calibri (Body)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698FA-B8CF-966E-139D-59BC0D801E5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429905" y="2863102"/>
            <a:ext cx="20393" cy="85959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CD0CD1-B935-68F4-A237-7F82288F62E6}"/>
              </a:ext>
            </a:extLst>
          </p:cNvPr>
          <p:cNvSpPr txBox="1"/>
          <p:nvPr/>
        </p:nvSpPr>
        <p:spPr>
          <a:xfrm>
            <a:off x="4040865" y="3626142"/>
            <a:ext cx="81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2020</a:t>
            </a:r>
            <a:endParaRPr lang="en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A97CA2-B7F2-9F64-362F-7AC9C930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64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A63-265D-4AAC-5695-097855A5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FAIR principles </a:t>
            </a:r>
            <a:r>
              <a:rPr lang="en-GB" sz="4400" dirty="0"/>
              <a:t>(6/6)</a:t>
            </a:r>
            <a:endParaRPr lang="en-D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E70E5-DA5F-10EB-4408-9F67C82158AE}"/>
              </a:ext>
            </a:extLst>
          </p:cNvPr>
          <p:cNvSpPr/>
          <p:nvPr/>
        </p:nvSpPr>
        <p:spPr>
          <a:xfrm>
            <a:off x="628650" y="3490173"/>
            <a:ext cx="7886700" cy="7152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DB93D-B0DC-55DB-5066-3151DF98DCC8}"/>
              </a:ext>
            </a:extLst>
          </p:cNvPr>
          <p:cNvSpPr/>
          <p:nvPr/>
        </p:nvSpPr>
        <p:spPr>
          <a:xfrm>
            <a:off x="248406" y="1690691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FAIR Guiding Principles [1]</a:t>
            </a:r>
            <a:endParaRPr lang="en-DE" sz="22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48FFD-FA93-6606-C940-009421354FA9}"/>
              </a:ext>
            </a:extLst>
          </p:cNvPr>
          <p:cNvSpPr txBox="1"/>
          <p:nvPr/>
        </p:nvSpPr>
        <p:spPr>
          <a:xfrm>
            <a:off x="244444" y="5913988"/>
            <a:ext cx="86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endParaRPr lang="en-GB" sz="1200" i="1" dirty="0">
              <a:solidFill>
                <a:srgbClr val="222222"/>
              </a:solidFill>
              <a:latin typeface="-apple-system"/>
            </a:endParaRPr>
          </a:p>
          <a:p>
            <a:r>
              <a:rPr lang="en-GB" sz="1200" dirty="0">
                <a:solidFill>
                  <a:srgbClr val="222222"/>
                </a:solidFill>
                <a:latin typeface="-apple-system"/>
              </a:rPr>
              <a:t>[3] Anna-Lena Lamprecht, et al. "Towards FAIR principles for research software". Data Sci. 3. (2020): 37-59.</a:t>
            </a:r>
          </a:p>
          <a:p>
            <a:r>
              <a:rPr lang="en-GB" sz="1200" dirty="0">
                <a:solidFill>
                  <a:srgbClr val="222222"/>
                </a:solidFill>
                <a:latin typeface="-apple-system"/>
              </a:rPr>
              <a:t>[4] </a:t>
            </a:r>
            <a:r>
              <a:rPr lang="en-GB" sz="1200" dirty="0" err="1">
                <a:solidFill>
                  <a:srgbClr val="222222"/>
                </a:solidFill>
                <a:latin typeface="-apple-system"/>
              </a:rPr>
              <a:t>Chue</a:t>
            </a:r>
            <a:r>
              <a:rPr lang="en-GB" sz="1200" dirty="0">
                <a:solidFill>
                  <a:srgbClr val="222222"/>
                </a:solidFill>
                <a:latin typeface="-apple-system"/>
              </a:rPr>
              <a:t> Hong, Neil P. et al. "FAIR Principles for Research Software (FAIR4RS Principles)." (2022).</a:t>
            </a:r>
            <a:endParaRPr lang="en-DE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160D2-0719-95DC-0B14-388BFADAE67C}"/>
              </a:ext>
            </a:extLst>
          </p:cNvPr>
          <p:cNvCxnSpPr>
            <a:cxnSpLocks/>
          </p:cNvCxnSpPr>
          <p:nvPr/>
        </p:nvCxnSpPr>
        <p:spPr>
          <a:xfrm flipH="1">
            <a:off x="1138192" y="2863114"/>
            <a:ext cx="6509" cy="86325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15EF19-CFD9-807F-8420-8AE62F5BCC7F}"/>
              </a:ext>
            </a:extLst>
          </p:cNvPr>
          <p:cNvSpPr txBox="1"/>
          <p:nvPr/>
        </p:nvSpPr>
        <p:spPr>
          <a:xfrm>
            <a:off x="694572" y="3626142"/>
            <a:ext cx="95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2016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A3F8-0783-19CD-D846-16284332CC32}"/>
              </a:ext>
            </a:extLst>
          </p:cNvPr>
          <p:cNvSpPr txBox="1"/>
          <p:nvPr/>
        </p:nvSpPr>
        <p:spPr>
          <a:xfrm>
            <a:off x="244444" y="4205397"/>
            <a:ext cx="86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FAIR4RS Working group founded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Incorporated all previous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C84CED-F9CA-2E93-B492-7274F9FE3481}"/>
              </a:ext>
            </a:extLst>
          </p:cNvPr>
          <p:cNvSpPr/>
          <p:nvPr/>
        </p:nvSpPr>
        <p:spPr>
          <a:xfrm>
            <a:off x="3503905" y="1687019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effectLst/>
                <a:latin typeface="Calibri (Body)"/>
              </a:rPr>
              <a:t>Towards FAIR principles for RS [3]</a:t>
            </a:r>
            <a:endParaRPr lang="en-DE" sz="2200" b="1" dirty="0">
              <a:latin typeface="Calibri (Body)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698FA-B8CF-966E-139D-59BC0D801E5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429905" y="2863102"/>
            <a:ext cx="20393" cy="85959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CD0CD1-B935-68F4-A237-7F82288F62E6}"/>
              </a:ext>
            </a:extLst>
          </p:cNvPr>
          <p:cNvSpPr txBox="1"/>
          <p:nvPr/>
        </p:nvSpPr>
        <p:spPr>
          <a:xfrm>
            <a:off x="4040865" y="3626142"/>
            <a:ext cx="81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2020</a:t>
            </a:r>
            <a:endParaRPr lang="en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B7E91D-6C64-825B-7DDB-34FB0992BB28}"/>
              </a:ext>
            </a:extLst>
          </p:cNvPr>
          <p:cNvSpPr/>
          <p:nvPr/>
        </p:nvSpPr>
        <p:spPr>
          <a:xfrm>
            <a:off x="6759404" y="1687019"/>
            <a:ext cx="1852000" cy="1176083"/>
          </a:xfrm>
          <a:prstGeom prst="round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/>
            <a:r>
              <a:rPr lang="en-GB" sz="2200" b="1" i="0" dirty="0">
                <a:solidFill>
                  <a:srgbClr val="FF0000"/>
                </a:solidFill>
                <a:effectLst/>
                <a:latin typeface="Calibri (Body)"/>
              </a:rPr>
              <a:t>FAIR4RS principles [4]</a:t>
            </a:r>
            <a:endParaRPr lang="en-DE" sz="2200" b="1" dirty="0">
              <a:solidFill>
                <a:srgbClr val="FF0000"/>
              </a:solidFill>
              <a:latin typeface="Calibri (Body)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FD2C19-78A1-2B21-B931-8D4E749C77B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85404" y="2863102"/>
            <a:ext cx="20393" cy="85959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DC9281-DF16-2699-B413-8C76FFB114B2}"/>
              </a:ext>
            </a:extLst>
          </p:cNvPr>
          <p:cNvSpPr txBox="1"/>
          <p:nvPr/>
        </p:nvSpPr>
        <p:spPr>
          <a:xfrm>
            <a:off x="7296364" y="3626142"/>
            <a:ext cx="81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2022</a:t>
            </a:r>
            <a:endParaRPr lang="en-D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D24BA1-938F-5516-E944-BD14D81B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79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D68C-44CC-67FE-3E80-8AFB8D11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variables (2/3)</a:t>
            </a:r>
            <a:endParaRPr lang="en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99BA32-1177-10AA-19A7-65D3D66D6C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405" y="1384303"/>
          <a:ext cx="8615189" cy="519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5744">
                  <a:extLst>
                    <a:ext uri="{9D8B030D-6E8A-4147-A177-3AD203B41FA5}">
                      <a16:colId xmlns:a16="http://schemas.microsoft.com/office/drawing/2014/main" val="690873801"/>
                    </a:ext>
                  </a:extLst>
                </a:gridCol>
                <a:gridCol w="5387249">
                  <a:extLst>
                    <a:ext uri="{9D8B030D-6E8A-4147-A177-3AD203B41FA5}">
                      <a16:colId xmlns:a16="http://schemas.microsoft.com/office/drawing/2014/main" val="3726550468"/>
                    </a:ext>
                  </a:extLst>
                </a:gridCol>
                <a:gridCol w="782196">
                  <a:extLst>
                    <a:ext uri="{9D8B030D-6E8A-4147-A177-3AD203B41FA5}">
                      <a16:colId xmlns:a16="http://schemas.microsoft.com/office/drawing/2014/main" val="2481078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FAIR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8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Repository open?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 repository open?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 variable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Has license?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there a license?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 variable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registered?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 repository registered in a registry?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FI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0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Has citation?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there citation information?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 variable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3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Has checklist?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Is there a checklist?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Howfairis variable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FAIR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Correct </a:t>
                      </a:r>
                      <a:r>
                        <a:rPr lang="en-GB" dirty="0" err="1"/>
                        <a:t>vcs</a:t>
                      </a:r>
                      <a:r>
                        <a:rPr lang="en-GB" dirty="0"/>
                        <a:t> usage?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the repository use version control correctly?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0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Life span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Length in days between first and last commit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6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Repository active?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Was there a commit within the last 365 days?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install instructions?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installation instructions?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example usage?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usage examples?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4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contrib. guidelines?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contribution guidelines?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7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tests?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there a tests folder?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4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 identifiable?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there a scheme to uniquely identify software version?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591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591B9-9A11-13DD-34F7-94315742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pPr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441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39BB66-7634-FEA2-AEE3-E83DB865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SWORDS@UU (2/3)</a:t>
            </a:r>
            <a:endParaRPr lang="en-DE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1C1AED9-4B17-5469-C34C-A7B76B6D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4124325" cy="4351338"/>
          </a:xfrm>
        </p:spPr>
        <p:txBody>
          <a:bodyPr vert="horz" lIns="68562" tIns="34281" rIns="68562" bIns="0" rtlCol="0" anchor="t" anchorCtr="0">
            <a:normAutofit/>
          </a:bodyPr>
          <a:lstStyle/>
          <a:p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can and </a:t>
            </a:r>
            <a:r>
              <a:rPr lang="en-US" sz="2400" dirty="0" err="1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revie</a:t>
            </a:r>
            <a:r>
              <a:rPr lang="en-US" sz="2400" b="1" dirty="0" err="1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pen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esearch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ata and </a:t>
            </a:r>
            <a:r>
              <a:rPr lang="en-US" sz="2400" b="1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oftware at Utrecht University</a:t>
            </a:r>
          </a:p>
          <a:p>
            <a:pPr marL="0" indent="0">
              <a:buNone/>
            </a:pPr>
            <a:endParaRPr lang="en-US" sz="2400" dirty="0"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Calibri (Body)"/>
                <a:ea typeface="Open Sans" panose="020B0606030504020204" pitchFamily="34" charset="0"/>
                <a:cs typeface="Open Sans" panose="020B0606030504020204" pitchFamily="34" charset="0"/>
              </a:rPr>
              <a:t>Get insights about how UU researchers develop, manage, and publish software on GitHub</a:t>
            </a:r>
          </a:p>
          <a:p>
            <a:pPr marL="0" indent="0">
              <a:buNone/>
            </a:pPr>
            <a:endParaRPr lang="en-US" sz="2400" dirty="0"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Diagram 5">
            <a:extLst>
              <a:ext uri="{FF2B5EF4-FFF2-40B4-BE49-F238E27FC236}">
                <a16:creationId xmlns:a16="http://schemas.microsoft.com/office/drawing/2014/main" id="{EA5295D6-67D3-9ABC-1B89-7B94F11D9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098990"/>
              </p:ext>
            </p:extLst>
          </p:nvPr>
        </p:nvGraphicFramePr>
        <p:xfrm>
          <a:off x="5821844" y="1825625"/>
          <a:ext cx="2137714" cy="365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8DFDB73-A658-29AE-7216-075D9BBD0D2E}"/>
              </a:ext>
            </a:extLst>
          </p:cNvPr>
          <p:cNvSpPr txBox="1"/>
          <p:nvPr/>
        </p:nvSpPr>
        <p:spPr>
          <a:xfrm>
            <a:off x="1758359" y="5992297"/>
            <a:ext cx="562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06" indent="-257106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https://github.com/UtrechtUniversity/SWORDS-UU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6B07D-A283-30D0-80A1-63FB9C0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5</a:t>
            </a:fld>
            <a:endParaRPr lang="nl-NL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6E3EC2F5-8038-96AB-7132-72B3FC6D2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30922" y="1741723"/>
            <a:ext cx="513078" cy="513078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0EB9F73-1670-7707-267B-B3F6C8E7B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0922" y="3159793"/>
            <a:ext cx="513078" cy="513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E75F7-8E69-EFB9-CEA8-053233BA1720}"/>
              </a:ext>
            </a:extLst>
          </p:cNvPr>
          <p:cNvSpPr txBox="1"/>
          <p:nvPr/>
        </p:nvSpPr>
        <p:spPr>
          <a:xfrm>
            <a:off x="7892098" y="2054746"/>
            <a:ext cx="103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Filtering</a:t>
            </a:r>
            <a:endParaRPr lang="en-DE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3EEC0-9CC3-1DFD-6F0E-D03F8FAAEE4B}"/>
              </a:ext>
            </a:extLst>
          </p:cNvPr>
          <p:cNvSpPr txBox="1"/>
          <p:nvPr/>
        </p:nvSpPr>
        <p:spPr>
          <a:xfrm>
            <a:off x="7892098" y="3452972"/>
            <a:ext cx="103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Filtering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8510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B357-60F2-1E5E-D53E-323226B8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of the thesis (3/3)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07A5-F9E4-D99E-07F4-2DA063B9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labelled GitHub dataset</a:t>
            </a:r>
          </a:p>
          <a:p>
            <a:endParaRPr lang="en-GB" dirty="0"/>
          </a:p>
          <a:p>
            <a:r>
              <a:rPr lang="en-GB" dirty="0"/>
              <a:t>Extend SWORDS framework with FAIR-related variables</a:t>
            </a:r>
          </a:p>
          <a:p>
            <a:endParaRPr lang="en-GB" dirty="0"/>
          </a:p>
          <a:p>
            <a:r>
              <a:rPr lang="en-GB" dirty="0"/>
              <a:t>Provide method for reusable data analysis of an organization to infer recommendations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3AE3C0-16CF-077D-6E5C-3D2C71A6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84" y="1592561"/>
            <a:ext cx="842444" cy="84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ata Analysis Icon - Free PNG &amp; SVG 1946201 - Noun Project">
            <a:extLst>
              <a:ext uri="{FF2B5EF4-FFF2-40B4-BE49-F238E27FC236}">
                <a16:creationId xmlns:a16="http://schemas.microsoft.com/office/drawing/2014/main" id="{85AF2602-078F-CBA0-1E87-8CDCA7AD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22" y="4670385"/>
            <a:ext cx="1140936" cy="114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019EC6-F181-6F34-427F-1312F93E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43" y="3288882"/>
            <a:ext cx="709189" cy="7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BB5F1-D044-1A9B-42BD-D3C142EC572E}"/>
              </a:ext>
            </a:extLst>
          </p:cNvPr>
          <p:cNvSpPr txBox="1"/>
          <p:nvPr/>
        </p:nvSpPr>
        <p:spPr>
          <a:xfrm>
            <a:off x="1758359" y="5992297"/>
            <a:ext cx="562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06" indent="-257106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https://github.com/kequach/Thesis-Mapping-RS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25269-7276-88B1-0AB3-6020582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42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01CD-DA5A-BFF2-5926-F9F4C9EA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DB8C-0ACE-4321-A393-D2AEF2A88EEA}" type="slidenum">
              <a:rPr lang="nl-NL" smtClean="0"/>
              <a:t>7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52D4EB-C4D3-52DA-0B3A-7B9C0502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3824284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 (Body)"/>
              </a:rPr>
              <a:t>Motivation</a:t>
            </a:r>
            <a:r>
              <a:rPr lang="en-GB" b="0" i="0" dirty="0">
                <a:effectLst/>
                <a:latin typeface="Calibri (Body)"/>
              </a:rPr>
              <a:t> 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solidFill>
                  <a:srgbClr val="FF0000"/>
                </a:solidFill>
                <a:latin typeface="Calibri (Body)"/>
              </a:rPr>
              <a:t>Background information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questions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dirty="0">
                <a:latin typeface="Calibri (Body)"/>
              </a:rPr>
              <a:t>R</a:t>
            </a:r>
            <a:r>
              <a:rPr lang="en-GB" b="0" i="0" dirty="0">
                <a:effectLst/>
                <a:latin typeface="Calibri (Body)"/>
              </a:rPr>
              <a:t>esearch method</a:t>
            </a:r>
            <a:br>
              <a:rPr lang="en-GB" b="0" i="0" dirty="0"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Results</a:t>
            </a:r>
            <a:br>
              <a:rPr lang="en-GB" b="0" i="0" dirty="0">
                <a:solidFill>
                  <a:srgbClr val="FF0000"/>
                </a:solidFill>
                <a:effectLst/>
                <a:latin typeface="Calibri (Body)"/>
              </a:rPr>
            </a:br>
            <a:r>
              <a:rPr lang="en-GB" b="0" i="0" dirty="0">
                <a:effectLst/>
                <a:latin typeface="Calibri (Body)"/>
              </a:rPr>
              <a:t>Discussion</a:t>
            </a:r>
            <a:endParaRPr lang="en-DE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658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D682F-70C6-D71B-B4DC-F0A841C4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>
            <a:normAutofit/>
          </a:bodyPr>
          <a:lstStyle/>
          <a:p>
            <a:r>
              <a:rPr lang="en-GB" sz="3900" dirty="0"/>
              <a:t>GitHub - a code hosting platform (1/3)</a:t>
            </a:r>
            <a:endParaRPr lang="en-DE" sz="3900" dirty="0"/>
          </a:p>
        </p:txBody>
      </p:sp>
      <p:graphicFrame>
        <p:nvGraphicFramePr>
          <p:cNvPr id="2052" name="Content Placeholder 4">
            <a:extLst>
              <a:ext uri="{FF2B5EF4-FFF2-40B4-BE49-F238E27FC236}">
                <a16:creationId xmlns:a16="http://schemas.microsoft.com/office/drawing/2014/main" id="{BED40EC5-622D-B7B3-8832-7FCD3A4DE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05939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Github Logo - Free social media icons">
            <a:extLst>
              <a:ext uri="{FF2B5EF4-FFF2-40B4-BE49-F238E27FC236}">
                <a16:creationId xmlns:a16="http://schemas.microsoft.com/office/drawing/2014/main" id="{AAE37A6B-0FA1-46E5-7C5C-F61080BA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73" y="1405148"/>
            <a:ext cx="840954" cy="8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3CCBB-F36B-5249-07BA-39B95725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42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422B6F-378C-9679-C039-314E8EA9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518"/>
            <a:ext cx="9144000" cy="58929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3CCBB-F36B-5249-07BA-39B95725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44E9-0136-409D-86C1-F512382D7FAB}" type="slidenum">
              <a:rPr lang="nl-NL" smtClean="0"/>
              <a:t>9</a:t>
            </a:fld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66FB33-CBF5-F56E-636C-6D2F5584F5D4}"/>
              </a:ext>
            </a:extLst>
          </p:cNvPr>
          <p:cNvCxnSpPr>
            <a:cxnSpLocks/>
          </p:cNvCxnSpPr>
          <p:nvPr/>
        </p:nvCxnSpPr>
        <p:spPr>
          <a:xfrm flipV="1">
            <a:off x="1082040" y="2386410"/>
            <a:ext cx="5669280" cy="269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A8539D-BC88-1F68-8449-C97A576714A6}"/>
              </a:ext>
            </a:extLst>
          </p:cNvPr>
          <p:cNvCxnSpPr>
            <a:cxnSpLocks/>
          </p:cNvCxnSpPr>
          <p:nvPr/>
        </p:nvCxnSpPr>
        <p:spPr>
          <a:xfrm flipV="1">
            <a:off x="914400" y="2171700"/>
            <a:ext cx="5836920" cy="769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97751-C50F-46FB-E403-001931F45BC3}"/>
              </a:ext>
            </a:extLst>
          </p:cNvPr>
          <p:cNvCxnSpPr>
            <a:cxnSpLocks/>
          </p:cNvCxnSpPr>
          <p:nvPr/>
        </p:nvCxnSpPr>
        <p:spPr>
          <a:xfrm>
            <a:off x="549705" y="3308430"/>
            <a:ext cx="212295" cy="92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AE59E9-2C75-A0F9-31EF-1EA448E407A4}"/>
              </a:ext>
            </a:extLst>
          </p:cNvPr>
          <p:cNvCxnSpPr>
            <a:cxnSpLocks/>
          </p:cNvCxnSpPr>
          <p:nvPr/>
        </p:nvCxnSpPr>
        <p:spPr>
          <a:xfrm>
            <a:off x="1257524" y="3506346"/>
            <a:ext cx="5493796" cy="2120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3C6765-C3EE-352E-4DF7-E15BB48C1BBA}"/>
              </a:ext>
            </a:extLst>
          </p:cNvPr>
          <p:cNvSpPr/>
          <p:nvPr/>
        </p:nvSpPr>
        <p:spPr>
          <a:xfrm>
            <a:off x="76200" y="1647825"/>
            <a:ext cx="6515100" cy="2120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69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36CC5DAD1DA54096116A6CE7695080" ma:contentTypeVersion="12" ma:contentTypeDescription="Create a new document." ma:contentTypeScope="" ma:versionID="3285ca19dd710fef2a89f6b3c4d77307">
  <xsd:schema xmlns:xsd="http://www.w3.org/2001/XMLSchema" xmlns:xs="http://www.w3.org/2001/XMLSchema" xmlns:p="http://schemas.microsoft.com/office/2006/metadata/properties" xmlns:ns3="a0d9ab8e-64b7-4107-a85d-b5d664a916e3" xmlns:ns4="f7386e1d-42e6-44e4-b73b-c6d5795dbbc2" targetNamespace="http://schemas.microsoft.com/office/2006/metadata/properties" ma:root="true" ma:fieldsID="03bdfaf62524aae7bcf1aac9fcb40488" ns3:_="" ns4:_="">
    <xsd:import namespace="a0d9ab8e-64b7-4107-a85d-b5d664a916e3"/>
    <xsd:import namespace="f7386e1d-42e6-44e4-b73b-c6d5795dbbc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9ab8e-64b7-4107-a85d-b5d664a916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86e1d-42e6-44e4-b73b-c6d5795db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1B0FA-B2AC-4AEF-996C-090970B1AC36}">
  <ds:schemaRefs>
    <ds:schemaRef ds:uri="a0d9ab8e-64b7-4107-a85d-b5d664a916e3"/>
    <ds:schemaRef ds:uri="f7386e1d-42e6-44e4-b73b-c6d5795dbbc2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BAC8A-735B-4540-ACED-4190A093B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9ab8e-64b7-4107-a85d-b5d664a916e3"/>
    <ds:schemaRef ds:uri="f7386e1d-42e6-44e4-b73b-c6d5795db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BB90FA-5556-48DC-875D-A623346B77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2535</Words>
  <Application>Microsoft Office PowerPoint</Application>
  <PresentationFormat>On-screen Show (4:3)</PresentationFormat>
  <Paragraphs>454</Paragraphs>
  <Slides>49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-apple-system</vt:lpstr>
      <vt:lpstr>Arial</vt:lpstr>
      <vt:lpstr>Calibri</vt:lpstr>
      <vt:lpstr>Calibri (Body)</vt:lpstr>
      <vt:lpstr>Calibri Light</vt:lpstr>
      <vt:lpstr>Open Sans</vt:lpstr>
      <vt:lpstr>Segoe UI</vt:lpstr>
      <vt:lpstr>1_Office Theme</vt:lpstr>
      <vt:lpstr>think-cell Slide</vt:lpstr>
      <vt:lpstr>Thesis Defence: Mapping Research Software Landscapes through Exploratory Studies of GitHub Data</vt:lpstr>
      <vt:lpstr>Table of Contents</vt:lpstr>
      <vt:lpstr>Motivation  Background information Research questions Research method Results Discussion</vt:lpstr>
      <vt:lpstr>Why is this topic relevant? (1/3)</vt:lpstr>
      <vt:lpstr>SWORDS@UU (2/3)</vt:lpstr>
      <vt:lpstr>Contribution of the thesis (3/3)</vt:lpstr>
      <vt:lpstr>Motivation  Background information Research questions Research method Results Discussion</vt:lpstr>
      <vt:lpstr>GitHub - a code hosting platform (1/3)</vt:lpstr>
      <vt:lpstr>PowerPoint Presentation</vt:lpstr>
      <vt:lpstr>FAIR principles (2/3)</vt:lpstr>
      <vt:lpstr>FAIR principles (3/3)</vt:lpstr>
      <vt:lpstr>Motivation  Background information Research questions Research method Results Discussion</vt:lpstr>
      <vt:lpstr>Research questions (1/2)</vt:lpstr>
      <vt:lpstr>Answering Research questions (2/2)</vt:lpstr>
      <vt:lpstr>Motivation  Background information Research questions Research method Results Discussion</vt:lpstr>
      <vt:lpstr>All phases (1/3)</vt:lpstr>
      <vt:lpstr>FAIR variables (2/3)</vt:lpstr>
      <vt:lpstr>Phase 4 – data analysis (3/3)</vt:lpstr>
      <vt:lpstr>Motivation  Background information Research questions Research method Results Discussion</vt:lpstr>
      <vt:lpstr>Language usage (1/4)</vt:lpstr>
      <vt:lpstr>Average percentage FAIR variables (2/4)</vt:lpstr>
      <vt:lpstr>Kruskal-Wallis test (3/4)</vt:lpstr>
      <vt:lpstr>Classification evaluation (4/4)</vt:lpstr>
      <vt:lpstr>Motivation  Background information Research questions Research method Results Discussion</vt:lpstr>
      <vt:lpstr>Recommendations (1/2)</vt:lpstr>
      <vt:lpstr>Future work (2/2)</vt:lpstr>
      <vt:lpstr>Thank you for listening! Questions?</vt:lpstr>
      <vt:lpstr>Who is on GitHub?</vt:lpstr>
      <vt:lpstr>PowerPoint Presentation</vt:lpstr>
      <vt:lpstr>PowerPoint Presentation</vt:lpstr>
      <vt:lpstr>Users by faculty</vt:lpstr>
      <vt:lpstr>Repositories by faculty and repository type</vt:lpstr>
      <vt:lpstr>PowerPoint Presentation</vt:lpstr>
      <vt:lpstr>Faculties and repositories </vt:lpstr>
      <vt:lpstr>Numeric variables</vt:lpstr>
      <vt:lpstr>Numeric variables</vt:lpstr>
      <vt:lpstr>Numeric variables</vt:lpstr>
      <vt:lpstr>Numeric variables</vt:lpstr>
      <vt:lpstr>Language occurrence within faculty</vt:lpstr>
      <vt:lpstr>Average FAIR score sum</vt:lpstr>
      <vt:lpstr>Dunn’s test</vt:lpstr>
      <vt:lpstr>Dunn’s test</vt:lpstr>
      <vt:lpstr>Feature importance (1/2)</vt:lpstr>
      <vt:lpstr>Feature importance (2/2)</vt:lpstr>
      <vt:lpstr>FAIR principles</vt:lpstr>
      <vt:lpstr>Repository labels</vt:lpstr>
      <vt:lpstr>History of FAIR principles (5/6)</vt:lpstr>
      <vt:lpstr>History of FAIR principles (6/6)</vt:lpstr>
      <vt:lpstr>FAIR variables (2/3)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Keven Quach</dc:creator>
  <cp:lastModifiedBy>Quach, K. (Keven)</cp:lastModifiedBy>
  <cp:revision>161</cp:revision>
  <dcterms:created xsi:type="dcterms:W3CDTF">2020-11-09T07:09:53Z</dcterms:created>
  <dcterms:modified xsi:type="dcterms:W3CDTF">2022-10-27T11:55:45Z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0x010100B536CC5DAD1DA54096116A6CE7695080</vt:lpwstr>
  </property>
  <property fmtid="{D5CDD505-2E9C-101B-9397-08002B2CF9AE}" pid="3" name="xd_Signature">
    <vt:bool>false</vt:bool>
  </property>
  <property fmtid="{D5CDD505-2E9C-101B-9397-08002B2CF9AE}" pid="4" name="SharedWithUsers">
    <vt:lpwstr>227;#Knecht, S.D. de (Sicco)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</Properties>
</file>