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2" r:id="rId17"/>
    <p:sldId id="271" r:id="rId18"/>
    <p:sldId id="274" r:id="rId19"/>
    <p:sldId id="279" r:id="rId20"/>
    <p:sldId id="275" r:id="rId21"/>
    <p:sldId id="277" r:id="rId22"/>
    <p:sldId id="278" r:id="rId23"/>
    <p:sldId id="280" r:id="rId24"/>
    <p:sldId id="281" r:id="rId25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4910A0-64A6-4FF4-1124-5F38A9B876FF}" v="542" dt="2025-05-23T18:28:21.245"/>
    <p1510:client id="{DE26C8BE-FD2B-43DF-13B1-3A149B3D385D}" v="1018" dt="2025-05-23T17:59:28.7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35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0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3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5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3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96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7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2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4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02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2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90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EFAAB5-34A3-C2FC-70BA-7720CC8AD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517869" y="1375065"/>
            <a:ext cx="11163651" cy="3025285"/>
          </a:xfrm>
        </p:spPr>
        <p:txBody>
          <a:bodyPr anchor="t">
            <a:noAutofit/>
          </a:bodyPr>
          <a:lstStyle/>
          <a:p>
            <a:r>
              <a:rPr lang="pl-PL" sz="6600" dirty="0">
                <a:latin typeface="Aptos Serif"/>
                <a:ea typeface="+mj-lt"/>
                <a:cs typeface="+mj-lt"/>
              </a:rPr>
              <a:t>Podpisanie i weryfikacja kodu aplikacji w systemie Windows </a:t>
            </a:r>
            <a:endParaRPr lang="pl-PL" sz="6600">
              <a:latin typeface="Aptos Serif"/>
              <a:cs typeface="Angsana New"/>
            </a:endParaRP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517869" y="4763659"/>
            <a:ext cx="8092731" cy="1082957"/>
          </a:xfrm>
        </p:spPr>
        <p:txBody>
          <a:bodyPr anchor="b">
            <a:normAutofit/>
          </a:bodyPr>
          <a:lstStyle/>
          <a:p>
            <a:r>
              <a:rPr lang="pl-PL" dirty="0">
                <a:latin typeface="Aptos Serif"/>
                <a:cs typeface="Aptos Serif"/>
              </a:rPr>
              <a:t>Martyna Borkowska, Karolina </a:t>
            </a:r>
            <a:r>
              <a:rPr lang="pl-PL" err="1">
                <a:latin typeface="Aptos Serif"/>
                <a:cs typeface="Aptos Serif"/>
              </a:rPr>
              <a:t>Glaza</a:t>
            </a:r>
            <a:r>
              <a:rPr lang="pl-PL" dirty="0">
                <a:latin typeface="Aptos Serif"/>
                <a:cs typeface="Aptos Serif"/>
              </a:rPr>
              <a:t>, </a:t>
            </a:r>
            <a:r>
              <a:rPr lang="pl-PL" err="1">
                <a:latin typeface="Aptos Serif"/>
                <a:cs typeface="Aptos Serif"/>
              </a:rPr>
              <a:t>Amila</a:t>
            </a:r>
            <a:r>
              <a:rPr lang="pl-PL" dirty="0">
                <a:latin typeface="Aptos Serif"/>
                <a:cs typeface="Aptos Serif"/>
              </a:rPr>
              <a:t> </a:t>
            </a:r>
            <a:r>
              <a:rPr lang="pl-PL" err="1">
                <a:latin typeface="Aptos Serif"/>
                <a:cs typeface="Aptos Serif"/>
              </a:rPr>
              <a:t>Amarasekara</a:t>
            </a:r>
            <a:endParaRPr lang="pl-PL">
              <a:latin typeface="Aptos Serif"/>
              <a:cs typeface="Aptos Serif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8A44BC8-2508-4575-75F6-0ED3F11E7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4BCF1CC-D6F1-21D9-307D-C36BA9E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6209925"/>
            <a:ext cx="11165482" cy="45719"/>
          </a:xfrm>
          <a:custGeom>
            <a:avLst/>
            <a:gdLst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5021183 w 11165482"/>
              <a:gd name="connsiteY2" fmla="*/ 0 h 45719"/>
              <a:gd name="connsiteX3" fmla="*/ 6144299 w 11165482"/>
              <a:gd name="connsiteY3" fmla="*/ 0 h 45719"/>
              <a:gd name="connsiteX4" fmla="*/ 8715708 w 11165482"/>
              <a:gd name="connsiteY4" fmla="*/ 0 h 45719"/>
              <a:gd name="connsiteX5" fmla="*/ 11165482 w 11165482"/>
              <a:gd name="connsiteY5" fmla="*/ 0 h 45719"/>
              <a:gd name="connsiteX6" fmla="*/ 11165482 w 11165482"/>
              <a:gd name="connsiteY6" fmla="*/ 45719 h 45719"/>
              <a:gd name="connsiteX7" fmla="*/ 8715708 w 11165482"/>
              <a:gd name="connsiteY7" fmla="*/ 45719 h 45719"/>
              <a:gd name="connsiteX8" fmla="*/ 6144299 w 11165482"/>
              <a:gd name="connsiteY8" fmla="*/ 45719 h 45719"/>
              <a:gd name="connsiteX9" fmla="*/ 5021183 w 11165482"/>
              <a:gd name="connsiteY9" fmla="*/ 45719 h 45719"/>
              <a:gd name="connsiteX10" fmla="*/ 3694525 w 11165482"/>
              <a:gd name="connsiteY10" fmla="*/ 45719 h 45719"/>
              <a:gd name="connsiteX11" fmla="*/ 0 w 11165482"/>
              <a:gd name="connsiteY11" fmla="*/ 45719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3694525 w 11165482"/>
              <a:gd name="connsiteY9" fmla="*/ 45719 h 45719"/>
              <a:gd name="connsiteX10" fmla="*/ 0 w 11165482"/>
              <a:gd name="connsiteY10" fmla="*/ 45719 h 45719"/>
              <a:gd name="connsiteX11" fmla="*/ 0 w 11165482"/>
              <a:gd name="connsiteY11" fmla="*/ 0 h 45719"/>
              <a:gd name="connsiteX0" fmla="*/ 0 w 11165482"/>
              <a:gd name="connsiteY0" fmla="*/ 0 h 45719"/>
              <a:gd name="connsiteX1" fmla="*/ 3694525 w 11165482"/>
              <a:gd name="connsiteY1" fmla="*/ 0 h 45719"/>
              <a:gd name="connsiteX2" fmla="*/ 6144299 w 11165482"/>
              <a:gd name="connsiteY2" fmla="*/ 0 h 45719"/>
              <a:gd name="connsiteX3" fmla="*/ 8715708 w 11165482"/>
              <a:gd name="connsiteY3" fmla="*/ 0 h 45719"/>
              <a:gd name="connsiteX4" fmla="*/ 11165482 w 11165482"/>
              <a:gd name="connsiteY4" fmla="*/ 0 h 45719"/>
              <a:gd name="connsiteX5" fmla="*/ 11165482 w 11165482"/>
              <a:gd name="connsiteY5" fmla="*/ 45719 h 45719"/>
              <a:gd name="connsiteX6" fmla="*/ 8715708 w 11165482"/>
              <a:gd name="connsiteY6" fmla="*/ 45719 h 45719"/>
              <a:gd name="connsiteX7" fmla="*/ 6144299 w 11165482"/>
              <a:gd name="connsiteY7" fmla="*/ 45719 h 45719"/>
              <a:gd name="connsiteX8" fmla="*/ 5021183 w 11165482"/>
              <a:gd name="connsiteY8" fmla="*/ 45719 h 45719"/>
              <a:gd name="connsiteX9" fmla="*/ 0 w 11165482"/>
              <a:gd name="connsiteY9" fmla="*/ 45719 h 45719"/>
              <a:gd name="connsiteX10" fmla="*/ 0 w 11165482"/>
              <a:gd name="connsiteY10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6144299 w 11165482"/>
              <a:gd name="connsiteY6" fmla="*/ 45719 h 45719"/>
              <a:gd name="connsiteX7" fmla="*/ 5021183 w 11165482"/>
              <a:gd name="connsiteY7" fmla="*/ 45719 h 45719"/>
              <a:gd name="connsiteX8" fmla="*/ 0 w 11165482"/>
              <a:gd name="connsiteY8" fmla="*/ 45719 h 45719"/>
              <a:gd name="connsiteX9" fmla="*/ 0 w 11165482"/>
              <a:gd name="connsiteY9" fmla="*/ 0 h 45719"/>
              <a:gd name="connsiteX0" fmla="*/ 0 w 11165482"/>
              <a:gd name="connsiteY0" fmla="*/ 0 h 45719"/>
              <a:gd name="connsiteX1" fmla="*/ 6144299 w 11165482"/>
              <a:gd name="connsiteY1" fmla="*/ 0 h 45719"/>
              <a:gd name="connsiteX2" fmla="*/ 8715708 w 11165482"/>
              <a:gd name="connsiteY2" fmla="*/ 0 h 45719"/>
              <a:gd name="connsiteX3" fmla="*/ 11165482 w 11165482"/>
              <a:gd name="connsiteY3" fmla="*/ 0 h 45719"/>
              <a:gd name="connsiteX4" fmla="*/ 11165482 w 11165482"/>
              <a:gd name="connsiteY4" fmla="*/ 45719 h 45719"/>
              <a:gd name="connsiteX5" fmla="*/ 8715708 w 11165482"/>
              <a:gd name="connsiteY5" fmla="*/ 45719 h 45719"/>
              <a:gd name="connsiteX6" fmla="*/ 5021183 w 11165482"/>
              <a:gd name="connsiteY6" fmla="*/ 45719 h 45719"/>
              <a:gd name="connsiteX7" fmla="*/ 0 w 11165482"/>
              <a:gd name="connsiteY7" fmla="*/ 45719 h 45719"/>
              <a:gd name="connsiteX8" fmla="*/ 0 w 11165482"/>
              <a:gd name="connsiteY8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5021183 w 11165482"/>
              <a:gd name="connsiteY5" fmla="*/ 45719 h 45719"/>
              <a:gd name="connsiteX6" fmla="*/ 0 w 11165482"/>
              <a:gd name="connsiteY6" fmla="*/ 45719 h 45719"/>
              <a:gd name="connsiteX7" fmla="*/ 0 w 11165482"/>
              <a:gd name="connsiteY7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8715708 w 11165482"/>
              <a:gd name="connsiteY4" fmla="*/ 45719 h 45719"/>
              <a:gd name="connsiteX5" fmla="*/ 0 w 11165482"/>
              <a:gd name="connsiteY5" fmla="*/ 45719 h 45719"/>
              <a:gd name="connsiteX6" fmla="*/ 0 w 11165482"/>
              <a:gd name="connsiteY6" fmla="*/ 0 h 45719"/>
              <a:gd name="connsiteX0" fmla="*/ 0 w 11165482"/>
              <a:gd name="connsiteY0" fmla="*/ 0 h 45719"/>
              <a:gd name="connsiteX1" fmla="*/ 8715708 w 11165482"/>
              <a:gd name="connsiteY1" fmla="*/ 0 h 45719"/>
              <a:gd name="connsiteX2" fmla="*/ 11165482 w 11165482"/>
              <a:gd name="connsiteY2" fmla="*/ 0 h 45719"/>
              <a:gd name="connsiteX3" fmla="*/ 11165482 w 11165482"/>
              <a:gd name="connsiteY3" fmla="*/ 45719 h 45719"/>
              <a:gd name="connsiteX4" fmla="*/ 0 w 11165482"/>
              <a:gd name="connsiteY4" fmla="*/ 45719 h 45719"/>
              <a:gd name="connsiteX5" fmla="*/ 0 w 11165482"/>
              <a:gd name="connsiteY5" fmla="*/ 0 h 45719"/>
              <a:gd name="connsiteX0" fmla="*/ 0 w 11165482"/>
              <a:gd name="connsiteY0" fmla="*/ 0 h 45719"/>
              <a:gd name="connsiteX1" fmla="*/ 11165482 w 11165482"/>
              <a:gd name="connsiteY1" fmla="*/ 0 h 45719"/>
              <a:gd name="connsiteX2" fmla="*/ 11165482 w 11165482"/>
              <a:gd name="connsiteY2" fmla="*/ 45719 h 45719"/>
              <a:gd name="connsiteX3" fmla="*/ 0 w 11165482"/>
              <a:gd name="connsiteY3" fmla="*/ 45719 h 45719"/>
              <a:gd name="connsiteX4" fmla="*/ 0 w 11165482"/>
              <a:gd name="connsiteY4" fmla="*/ 0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317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96E64-5113-5369-D011-B681082ED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A0049F-0AF9-1B51-DC54-0040D1FEA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1270551"/>
            <a:ext cx="5166360" cy="498698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pl-PL" sz="2800" b="1" dirty="0" err="1">
                <a:latin typeface="Aptos Serif"/>
                <a:cs typeface="Aptos Serif"/>
              </a:rPr>
              <a:t>ca.key</a:t>
            </a:r>
            <a:r>
              <a:rPr lang="pl-PL" sz="2800" dirty="0">
                <a:latin typeface="Aptos Serif"/>
                <a:cs typeface="Aptos Serif"/>
              </a:rPr>
              <a:t> - klucz CA:</a:t>
            </a:r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None/>
            </a:pPr>
            <a:r>
              <a:rPr lang="pl-PL" sz="2800" dirty="0">
                <a:latin typeface="Aptos Serif"/>
                <a:cs typeface="Aptos Serif"/>
              </a:rPr>
              <a:t>1.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  <a:highlight>
                  <a:srgbClr val="000000"/>
                </a:highlight>
                <a:latin typeface="Aptos Serif"/>
                <a:cs typeface="Aptos Serif"/>
              </a:rPr>
              <a:t>-----BEGIN ENCRYPTED PRIVATE KEY----- </a:t>
            </a:r>
          </a:p>
          <a:p>
            <a:pPr marL="0" indent="0">
              <a:buNone/>
            </a:pPr>
            <a:r>
              <a:rPr lang="pl-PL" sz="2800" dirty="0">
                <a:latin typeface="Aptos Serif"/>
                <a:cs typeface="Aptos Serif"/>
              </a:rPr>
              <a:t>klucz jest zaszyfrowany</a:t>
            </a:r>
            <a:endParaRPr lang="pl-PL"/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None/>
            </a:pPr>
            <a:r>
              <a:rPr lang="pl-PL" sz="2800" dirty="0">
                <a:latin typeface="Aptos Serif"/>
                <a:cs typeface="Aptos Serif"/>
              </a:rPr>
              <a:t>2.</a:t>
            </a:r>
          </a:p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  <a:highlight>
                  <a:srgbClr val="000000"/>
                </a:highlight>
                <a:latin typeface="Aptos Serif"/>
                <a:cs typeface="Aptos Serif"/>
              </a:rPr>
              <a:t> -----BEGIN PRIVATE KEY----</a:t>
            </a:r>
          </a:p>
          <a:p>
            <a:pPr marL="0" indent="0">
              <a:buNone/>
            </a:pPr>
            <a:r>
              <a:rPr lang="pl-PL" sz="2800" dirty="0">
                <a:latin typeface="Aptos Serif"/>
                <a:cs typeface="Aptos Serif"/>
              </a:rPr>
              <a:t> nie ma </a:t>
            </a:r>
            <a:r>
              <a:rPr lang="pl-PL" sz="2800" dirty="0" err="1">
                <a:latin typeface="Aptos Serif"/>
                <a:cs typeface="Aptos Serif"/>
              </a:rPr>
              <a:t>chrony</a:t>
            </a:r>
            <a:r>
              <a:rPr lang="pl-PL" sz="2800" dirty="0">
                <a:latin typeface="Aptos Serif"/>
                <a:cs typeface="Aptos Serif"/>
              </a:rPr>
              <a:t> hasłem</a:t>
            </a:r>
            <a:endParaRPr lang="pl-PL"/>
          </a:p>
          <a:p>
            <a:pPr marL="0" indent="0">
              <a:buFont typeface="Arial" panose="020B0604020202020204" pitchFamily="34" charset="0"/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Font typeface="Wingdings" panose="020B0604020202020204" pitchFamily="34" charset="0"/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</p:txBody>
      </p:sp>
      <p:pic>
        <p:nvPicPr>
          <p:cNvPr id="2" name="Obraz 1" descr="Obraz">
            <a:extLst>
              <a:ext uri="{FF2B5EF4-FFF2-40B4-BE49-F238E27FC236}">
                <a16:creationId xmlns:a16="http://schemas.microsoft.com/office/drawing/2014/main" id="{BD733085-BE97-D7DA-B564-2F2DA216E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121" y="1014999"/>
            <a:ext cx="5794853" cy="524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62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7BCFD-0B21-8A77-F761-664D6C853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5F3E134-FB20-F0F5-BA42-C8F9F7C63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1573720"/>
            <a:ext cx="11155680" cy="446207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6600" dirty="0">
                <a:latin typeface="Aptos Serif"/>
                <a:ea typeface="+mj-lt"/>
                <a:cs typeface="Aptos Serif"/>
              </a:rPr>
              <a:t>Krok 2: </a:t>
            </a:r>
            <a:r>
              <a:rPr lang="pl-PL" sz="6600" b="0" dirty="0">
                <a:latin typeface="Aptos Serif"/>
                <a:ea typeface="+mj-lt"/>
                <a:cs typeface="Aptos Serif"/>
              </a:rPr>
              <a:t>Dodanie CA do zaufanych certyfikatów w Windows</a:t>
            </a:r>
            <a:endParaRPr lang="pl-PL" b="0" dirty="0"/>
          </a:p>
          <a:p>
            <a:pPr algn="ctr">
              <a:spcBef>
                <a:spcPts val="0"/>
              </a:spcBef>
            </a:pPr>
            <a:endParaRPr lang="pl-PL" sz="6600" dirty="0">
              <a:latin typeface="Aptos Serif"/>
              <a:cs typeface="Aptos Serif"/>
            </a:endParaRPr>
          </a:p>
        </p:txBody>
      </p:sp>
    </p:spTree>
    <p:extLst>
      <p:ext uri="{BB962C8B-B14F-4D97-AF65-F5344CB8AC3E}">
        <p14:creationId xmlns:p14="http://schemas.microsoft.com/office/powerpoint/2010/main" val="22236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631CE-C0EB-E83B-45E8-970A7DE84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C18FB83-274F-5AA3-C490-8C035145C5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1722988"/>
            <a:ext cx="5166360" cy="45345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2800" dirty="0">
                <a:latin typeface="Aptos Serif"/>
                <a:cs typeface="Aptos Serif"/>
              </a:rPr>
              <a:t>Otworzenie </a:t>
            </a:r>
            <a:r>
              <a:rPr lang="pl-PL" sz="2800" b="1" err="1">
                <a:latin typeface="Aptos Serif"/>
                <a:cs typeface="Aptos Serif"/>
              </a:rPr>
              <a:t>certmgr.msc</a:t>
            </a:r>
            <a:endParaRPr lang="pl-PL" sz="2800" b="1"/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None/>
            </a:pPr>
            <a:r>
              <a:rPr lang="pl-PL" sz="2800" dirty="0">
                <a:latin typeface="Aptos Serif"/>
                <a:cs typeface="Aptos Serif"/>
              </a:rPr>
              <a:t>certyfikaty -&gt; </a:t>
            </a:r>
          </a:p>
          <a:p>
            <a:pPr marL="0" indent="0">
              <a:buNone/>
            </a:pPr>
            <a:r>
              <a:rPr lang="pl-PL" sz="2800" dirty="0">
                <a:latin typeface="Aptos Serif"/>
                <a:cs typeface="Aptos Serif"/>
              </a:rPr>
              <a:t>wszystkie zadania -&gt;</a:t>
            </a:r>
            <a:endParaRPr lang="pl-PL" sz="2800" dirty="0">
              <a:latin typeface="Bierstadt"/>
              <a:cs typeface="Aptos Serif"/>
            </a:endParaRPr>
          </a:p>
          <a:p>
            <a:pPr marL="0" indent="0">
              <a:buNone/>
            </a:pPr>
            <a:r>
              <a:rPr lang="pl-PL" sz="2800" dirty="0">
                <a:latin typeface="Aptos Serif"/>
                <a:cs typeface="Aptos Serif"/>
              </a:rPr>
              <a:t> importuj...</a:t>
            </a:r>
            <a:endParaRPr lang="pl-PL" sz="2800"/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Font typeface="Wingdings" panose="020B0604020202020204" pitchFamily="34" charset="0"/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</p:txBody>
      </p:sp>
      <p:pic>
        <p:nvPicPr>
          <p:cNvPr id="4" name="Obraz 3" descr="Obraz">
            <a:extLst>
              <a:ext uri="{FF2B5EF4-FFF2-40B4-BE49-F238E27FC236}">
                <a16:creationId xmlns:a16="http://schemas.microsoft.com/office/drawing/2014/main" id="{5B636919-CD3B-AD4E-E5A7-17572AA27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1099" y="1273969"/>
            <a:ext cx="6591301" cy="469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04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7B835-CB3C-E8AF-7875-0C772EBD0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D824F25-02BB-D11A-4D15-06D78B9DB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9302" y="5259144"/>
            <a:ext cx="5583079" cy="7364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400" dirty="0">
                <a:latin typeface="Aptos Serif"/>
                <a:cs typeface="Aptos Serif"/>
              </a:rPr>
              <a:t>Wybranie </a:t>
            </a:r>
            <a:r>
              <a:rPr lang="pl-PL" sz="2400" b="1" dirty="0">
                <a:latin typeface="Aptos Serif"/>
                <a:cs typeface="Aptos Serif"/>
              </a:rPr>
              <a:t>ca.crt</a:t>
            </a:r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Font typeface="Wingdings" panose="020B0604020202020204" pitchFamily="34" charset="0"/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</p:txBody>
      </p:sp>
      <p:pic>
        <p:nvPicPr>
          <p:cNvPr id="2" name="Obraz 1" descr="Obraz">
            <a:extLst>
              <a:ext uri="{FF2B5EF4-FFF2-40B4-BE49-F238E27FC236}">
                <a16:creationId xmlns:a16="http://schemas.microsoft.com/office/drawing/2014/main" id="{32D5918B-8787-6461-FD4C-5CB835148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258" y="964406"/>
            <a:ext cx="5134891" cy="4298158"/>
          </a:xfrm>
          <a:prstGeom prst="rect">
            <a:avLst/>
          </a:prstGeom>
        </p:spPr>
      </p:pic>
      <p:pic>
        <p:nvPicPr>
          <p:cNvPr id="5" name="Obraz 4" descr="Obraz">
            <a:extLst>
              <a:ext uri="{FF2B5EF4-FFF2-40B4-BE49-F238E27FC236}">
                <a16:creationId xmlns:a16="http://schemas.microsoft.com/office/drawing/2014/main" id="{51660BD0-1E95-5C7E-4F77-14883A941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212" y="964406"/>
            <a:ext cx="5267326" cy="3714752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B961DE9F-8310-3832-51B7-4A99B505541F}"/>
              </a:ext>
            </a:extLst>
          </p:cNvPr>
          <p:cNvSpPr txBox="1"/>
          <p:nvPr/>
        </p:nvSpPr>
        <p:spPr>
          <a:xfrm>
            <a:off x="7141369" y="4688682"/>
            <a:ext cx="48386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400" dirty="0">
                <a:latin typeface="Aptos Serif"/>
                <a:cs typeface="Aptos Serif"/>
              </a:rPr>
              <a:t>jest na liście certyfikatów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D6416D9-6191-FBF5-7C97-34820469136D}"/>
              </a:ext>
            </a:extLst>
          </p:cNvPr>
          <p:cNvSpPr txBox="1"/>
          <p:nvPr/>
        </p:nvSpPr>
        <p:spPr>
          <a:xfrm>
            <a:off x="509588" y="5998369"/>
            <a:ext cx="1102995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200" b="1" dirty="0">
                <a:latin typeface="Aptos Serif"/>
                <a:cs typeface="Aptos Serif"/>
              </a:rPr>
              <a:t>Teraz komputer będzie ufał WSZYSTKIM certyfikatom podpisanym przez MKA CA</a:t>
            </a:r>
            <a:endParaRPr lang="pl-PL" sz="2200" b="1" dirty="0"/>
          </a:p>
        </p:txBody>
      </p:sp>
    </p:spTree>
    <p:extLst>
      <p:ext uri="{BB962C8B-B14F-4D97-AF65-F5344CB8AC3E}">
        <p14:creationId xmlns:p14="http://schemas.microsoft.com/office/powerpoint/2010/main" val="5573124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FA9DC-39ED-1C6B-5224-6078ED84A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68873C7-101D-23D7-6C67-A2C9F0B70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42689"/>
            <a:ext cx="11155680" cy="5093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6600" dirty="0">
                <a:latin typeface="Aptos Serif"/>
                <a:cs typeface="Aptos Serif"/>
              </a:rPr>
              <a:t>Krok 3: </a:t>
            </a:r>
            <a:r>
              <a:rPr lang="pl-PL" sz="6600" b="0" dirty="0">
                <a:latin typeface="Aptos Serif"/>
                <a:cs typeface="Aptos Serif"/>
              </a:rPr>
              <a:t>Generowanie certyfikatu dla aplikacji</a:t>
            </a:r>
          </a:p>
        </p:txBody>
      </p:sp>
    </p:spTree>
    <p:extLst>
      <p:ext uri="{BB962C8B-B14F-4D97-AF65-F5344CB8AC3E}">
        <p14:creationId xmlns:p14="http://schemas.microsoft.com/office/powerpoint/2010/main" val="595608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94694-B2E9-FEB5-A8C3-0165F2141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6599324-AF90-6005-26E3-695B2FCF0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8280" y="2521849"/>
            <a:ext cx="4454268" cy="35659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pl-PL" sz="2000">
                <a:latin typeface="Aptos Serif"/>
                <a:cs typeface="Aptos Serif"/>
              </a:rPr>
              <a:t>“C:\Windows\System32\v3.ext"</a:t>
            </a:r>
            <a:endParaRPr lang="pl-PL" sz="2000"/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457200" indent="-457200">
              <a:buFont typeface="Wingdings" panose="020B0604020202020204" pitchFamily="34" charset="0"/>
              <a:buChar char="§"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Font typeface="Wingdings" panose="020B0604020202020204" pitchFamily="34" charset="0"/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4EA2639-AFD8-516A-CCDF-A890CAF6422F}"/>
              </a:ext>
            </a:extLst>
          </p:cNvPr>
          <p:cNvSpPr txBox="1"/>
          <p:nvPr/>
        </p:nvSpPr>
        <p:spPr>
          <a:xfrm>
            <a:off x="2676362" y="3087130"/>
            <a:ext cx="6831284" cy="33855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600" b="1" dirty="0">
                <a:solidFill>
                  <a:schemeClr val="bg1"/>
                </a:solidFill>
                <a:latin typeface="Aptos Serif"/>
                <a:cs typeface="Aptos Serif"/>
              </a:rPr>
              <a:t>&gt; </a:t>
            </a:r>
            <a:r>
              <a:rPr lang="pl-PL" sz="1600" b="1" dirty="0" err="1">
                <a:solidFill>
                  <a:schemeClr val="bg1"/>
                </a:solidFill>
                <a:latin typeface="Aptos Serif"/>
                <a:cs typeface="Aptos Serif"/>
              </a:rPr>
              <a:t>openssl</a:t>
            </a:r>
            <a:r>
              <a:rPr lang="pl-PL" sz="1600" b="1" dirty="0">
                <a:solidFill>
                  <a:schemeClr val="bg1"/>
                </a:solidFill>
                <a:latin typeface="Aptos Serif"/>
                <a:cs typeface="Aptos Serif"/>
              </a:rPr>
              <a:t> </a:t>
            </a:r>
            <a:r>
              <a:rPr lang="pl-PL" sz="1600" b="1" dirty="0" err="1">
                <a:solidFill>
                  <a:schemeClr val="bg1"/>
                </a:solidFill>
                <a:latin typeface="Aptos Serif"/>
                <a:cs typeface="Aptos Serif"/>
              </a:rPr>
              <a:t>req</a:t>
            </a:r>
            <a:r>
              <a:rPr lang="pl-PL" sz="1600" b="1" dirty="0">
                <a:solidFill>
                  <a:schemeClr val="bg1"/>
                </a:solidFill>
                <a:latin typeface="Aptos Serif"/>
                <a:cs typeface="Aptos Serif"/>
              </a:rPr>
              <a:t> -</a:t>
            </a:r>
            <a:r>
              <a:rPr lang="pl-PL" sz="1600" b="1" dirty="0" err="1">
                <a:solidFill>
                  <a:schemeClr val="bg1"/>
                </a:solidFill>
                <a:latin typeface="Aptos Serif"/>
                <a:cs typeface="Aptos Serif"/>
              </a:rPr>
              <a:t>newkey</a:t>
            </a:r>
            <a:r>
              <a:rPr lang="pl-PL" sz="1600" b="1" dirty="0">
                <a:solidFill>
                  <a:schemeClr val="bg1"/>
                </a:solidFill>
                <a:latin typeface="Aptos Serif"/>
                <a:cs typeface="Aptos Serif"/>
              </a:rPr>
              <a:t> rsa:2048 -</a:t>
            </a:r>
            <a:r>
              <a:rPr lang="pl-PL" sz="1600" b="1" dirty="0" err="1">
                <a:solidFill>
                  <a:schemeClr val="bg1"/>
                </a:solidFill>
                <a:latin typeface="Aptos Serif"/>
                <a:cs typeface="Aptos Serif"/>
              </a:rPr>
              <a:t>keyout</a:t>
            </a:r>
            <a:r>
              <a:rPr lang="pl-PL" sz="1600" b="1" dirty="0">
                <a:solidFill>
                  <a:schemeClr val="bg1"/>
                </a:solidFill>
                <a:latin typeface="Aptos Serif"/>
                <a:cs typeface="Aptos Serif"/>
              </a:rPr>
              <a:t> </a:t>
            </a:r>
            <a:r>
              <a:rPr lang="pl-PL" sz="1600" b="1" dirty="0" err="1">
                <a:solidFill>
                  <a:schemeClr val="bg1"/>
                </a:solidFill>
                <a:latin typeface="Aptos Serif"/>
                <a:cs typeface="Aptos Serif"/>
              </a:rPr>
              <a:t>app.key</a:t>
            </a:r>
            <a:r>
              <a:rPr lang="pl-PL" sz="1600" b="1" dirty="0">
                <a:solidFill>
                  <a:schemeClr val="bg1"/>
                </a:solidFill>
                <a:latin typeface="Aptos Serif"/>
                <a:cs typeface="Aptos Serif"/>
              </a:rPr>
              <a:t> -out </a:t>
            </a:r>
            <a:r>
              <a:rPr lang="pl-PL" sz="1600" b="1" dirty="0" err="1">
                <a:solidFill>
                  <a:schemeClr val="bg1"/>
                </a:solidFill>
                <a:latin typeface="Aptos Serif"/>
                <a:cs typeface="Aptos Serif"/>
              </a:rPr>
              <a:t>app.csr</a:t>
            </a:r>
            <a:r>
              <a:rPr lang="pl-PL" sz="1600" b="1" dirty="0">
                <a:solidFill>
                  <a:schemeClr val="bg1"/>
                </a:solidFill>
                <a:latin typeface="Aptos Serif"/>
                <a:cs typeface="Aptos Serif"/>
              </a:rPr>
              <a:t> -</a:t>
            </a:r>
            <a:r>
              <a:rPr lang="pl-PL" sz="1600" b="1" dirty="0" err="1">
                <a:solidFill>
                  <a:schemeClr val="bg1"/>
                </a:solidFill>
                <a:latin typeface="Aptos Serif"/>
                <a:cs typeface="Aptos Serif"/>
              </a:rPr>
              <a:t>nodes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3481B58-2936-A6A2-E516-46F277AB22D2}"/>
              </a:ext>
            </a:extLst>
          </p:cNvPr>
          <p:cNvSpPr txBox="1"/>
          <p:nvPr/>
        </p:nvSpPr>
        <p:spPr>
          <a:xfrm>
            <a:off x="1069670" y="4047049"/>
            <a:ext cx="373598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 dirty="0">
                <a:latin typeface="Aptos Serif"/>
                <a:cs typeface="Segoe UI"/>
              </a:rPr>
              <a:t>​Tak samo jak przy generowaniu CA, zmieniamy tylko </a:t>
            </a:r>
            <a:r>
              <a:rPr lang="pl-PL" sz="2800" dirty="0" err="1">
                <a:latin typeface="Aptos Serif"/>
                <a:cs typeface="Segoe UI"/>
              </a:rPr>
              <a:t>Common</a:t>
            </a:r>
            <a:r>
              <a:rPr lang="pl-PL" sz="2800" dirty="0">
                <a:latin typeface="Aptos Serif"/>
                <a:cs typeface="Segoe UI"/>
              </a:rPr>
              <a:t> </a:t>
            </a:r>
            <a:r>
              <a:rPr lang="pl-PL" sz="2800" dirty="0" err="1">
                <a:latin typeface="Aptos Serif"/>
                <a:cs typeface="Segoe UI"/>
              </a:rPr>
              <a:t>Name</a:t>
            </a:r>
            <a:r>
              <a:rPr lang="pl-PL" sz="2800" dirty="0">
                <a:latin typeface="Aptos Serif"/>
                <a:cs typeface="Segoe UI"/>
              </a:rPr>
              <a:t> (na nazwę aplikacji)</a:t>
            </a:r>
            <a:endParaRPr lang="pl-PL" dirty="0">
              <a:latin typeface="Bierstadt"/>
              <a:cs typeface="Arial"/>
            </a:endParaRPr>
          </a:p>
        </p:txBody>
      </p:sp>
      <p:pic>
        <p:nvPicPr>
          <p:cNvPr id="6" name="Symbol zastępczy zawartości 5" descr="Obraz">
            <a:extLst>
              <a:ext uri="{FF2B5EF4-FFF2-40B4-BE49-F238E27FC236}">
                <a16:creationId xmlns:a16="http://schemas.microsoft.com/office/drawing/2014/main" id="{8F45F740-1F8D-E071-6955-9C42A08F8E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507391" y="1010440"/>
            <a:ext cx="5166360" cy="1402975"/>
          </a:xfrm>
        </p:spPr>
      </p:pic>
      <p:pic>
        <p:nvPicPr>
          <p:cNvPr id="8" name="Obraz 7" descr="Obraz zawierający tekst, zrzut ekranu, Czcionka&#10;&#10;Zawartość wygenerowana przez AI może być niepoprawna.">
            <a:extLst>
              <a:ext uri="{FF2B5EF4-FFF2-40B4-BE49-F238E27FC236}">
                <a16:creationId xmlns:a16="http://schemas.microsoft.com/office/drawing/2014/main" id="{FCA0C25E-1672-28DD-5C1B-8988F8AA7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49" y="3807619"/>
            <a:ext cx="6710363" cy="273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335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1BE1D-EB80-4E18-9BA6-EBE2ED08A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EF994B7-77D9-55EE-9975-D3C3C267A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4562" y="1462194"/>
            <a:ext cx="10931267" cy="138053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800" dirty="0">
                <a:latin typeface="Aptos Serif"/>
                <a:cs typeface="Aptos Serif"/>
              </a:rPr>
              <a:t>Powstaną pliki:</a:t>
            </a:r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457200" indent="-457200">
              <a:buFont typeface="Wingdings" panose="020B0604020202020204" pitchFamily="34" charset="0"/>
              <a:buChar char="§"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Font typeface="Wingdings" panose="020B0604020202020204" pitchFamily="34" charset="0"/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238C49D-FDBE-B1A6-C0E0-571626647453}"/>
              </a:ext>
            </a:extLst>
          </p:cNvPr>
          <p:cNvSpPr txBox="1"/>
          <p:nvPr/>
        </p:nvSpPr>
        <p:spPr>
          <a:xfrm>
            <a:off x="5402893" y="2158442"/>
            <a:ext cx="1259159" cy="33855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pl-PL" sz="1600" b="1" dirty="0">
                <a:solidFill>
                  <a:schemeClr val="bg1"/>
                </a:solidFill>
                <a:latin typeface="Aptos Serif"/>
                <a:cs typeface="Aptos Serif"/>
              </a:rPr>
              <a:t>&gt; </a:t>
            </a:r>
            <a:r>
              <a:rPr lang="pl-PL" sz="1600" b="1" dirty="0" err="1">
                <a:solidFill>
                  <a:schemeClr val="bg1"/>
                </a:solidFill>
                <a:latin typeface="Aptos Serif"/>
                <a:cs typeface="Aptos Serif"/>
              </a:rPr>
              <a:t>dir</a:t>
            </a:r>
            <a:r>
              <a:rPr lang="pl-PL" sz="1600" b="1" dirty="0">
                <a:solidFill>
                  <a:schemeClr val="bg1"/>
                </a:solidFill>
                <a:latin typeface="Aptos Serif"/>
                <a:cs typeface="Aptos Serif"/>
              </a:rPr>
              <a:t> app.*</a:t>
            </a:r>
            <a:endParaRPr lang="pl-PL" dirty="0">
              <a:solidFill>
                <a:schemeClr val="bg1"/>
              </a:solidFill>
            </a:endParaRP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98F4B1B-B910-569C-4394-1B3BB2F912C6}"/>
              </a:ext>
            </a:extLst>
          </p:cNvPr>
          <p:cNvSpPr txBox="1"/>
          <p:nvPr/>
        </p:nvSpPr>
        <p:spPr>
          <a:xfrm>
            <a:off x="6487014" y="3273143"/>
            <a:ext cx="5081391" cy="17537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 dirty="0">
                <a:latin typeface="Aptos Serif"/>
                <a:cs typeface="Segoe UI"/>
              </a:rPr>
              <a:t>​</a:t>
            </a:r>
            <a:endParaRPr lang="en-US" sz="2800" dirty="0">
              <a:latin typeface="Aptos Serif"/>
              <a:cs typeface="Segoe UI"/>
            </a:endParaRPr>
          </a:p>
          <a:p>
            <a:pPr marL="457200" indent="-457200">
              <a:buFont typeface="Wingdings,Sans-Serif"/>
              <a:buChar char="§"/>
            </a:pPr>
            <a:r>
              <a:rPr lang="pl-PL" sz="2800" b="1" err="1">
                <a:latin typeface="Aptos Serif"/>
                <a:cs typeface="Arial"/>
              </a:rPr>
              <a:t>app.key</a:t>
            </a:r>
            <a:r>
              <a:rPr lang="pl-PL" sz="2800">
                <a:latin typeface="Aptos Serif"/>
                <a:cs typeface="Arial"/>
              </a:rPr>
              <a:t> (klucz prywatny) </a:t>
            </a:r>
            <a:endParaRPr lang="pl-PL" sz="2800" dirty="0">
              <a:latin typeface="Aptos Serif"/>
              <a:cs typeface="Arial"/>
            </a:endParaRPr>
          </a:p>
          <a:p>
            <a:pPr marL="457200" indent="-457200">
              <a:buFont typeface="Wingdings,Sans-Serif"/>
              <a:buChar char="§"/>
            </a:pPr>
            <a:r>
              <a:rPr lang="pl-PL" sz="2800" b="1" dirty="0" err="1">
                <a:latin typeface="Aptos Serif"/>
                <a:cs typeface="Aptos Serif"/>
              </a:rPr>
              <a:t>app.csr</a:t>
            </a:r>
            <a:r>
              <a:rPr lang="pl-PL" sz="2800" dirty="0">
                <a:latin typeface="Aptos Serif"/>
                <a:cs typeface="Aptos Serif"/>
              </a:rPr>
              <a:t> (wniosek)</a:t>
            </a:r>
          </a:p>
          <a:p>
            <a:pPr marL="457200" indent="-457200">
              <a:lnSpc>
                <a:spcPts val="2775"/>
              </a:lnSpc>
              <a:buFont typeface="Wingdings,Sans-Serif"/>
              <a:buChar char="§"/>
            </a:pPr>
            <a:endParaRPr lang="pl-PL" sz="2800" dirty="0">
              <a:latin typeface="Aptos Serif"/>
              <a:cs typeface="Arial"/>
            </a:endParaRPr>
          </a:p>
        </p:txBody>
      </p:sp>
      <p:pic>
        <p:nvPicPr>
          <p:cNvPr id="6" name="Symbol zastępczy zawartości 5" descr="Obraz zawierający tekst, zrzut ekranu, Czcionka&#10;&#10;Zawartość wygenerowana przez AI może być niepoprawna.">
            <a:extLst>
              <a:ext uri="{FF2B5EF4-FFF2-40B4-BE49-F238E27FC236}">
                <a16:creationId xmlns:a16="http://schemas.microsoft.com/office/drawing/2014/main" id="{7CB48398-41FC-2786-B324-2ED7214204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64203" y="3277369"/>
            <a:ext cx="5166360" cy="2060244"/>
          </a:xfrm>
        </p:spPr>
      </p:pic>
    </p:spTree>
    <p:extLst>
      <p:ext uri="{BB962C8B-B14F-4D97-AF65-F5344CB8AC3E}">
        <p14:creationId xmlns:p14="http://schemas.microsoft.com/office/powerpoint/2010/main" val="7858636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55886-95FC-228E-FB39-DD204FBE5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0A61796-2D03-6E5A-23ED-E99A29D02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1155" y="878786"/>
            <a:ext cx="4454268" cy="356597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pl-PL" sz="2000" dirty="0">
                <a:latin typeface="Aptos Serif"/>
                <a:cs typeface="Aptos Serif"/>
              </a:rPr>
              <a:t>Podpisanie CSR certyfikatem CA</a:t>
            </a:r>
            <a:endParaRPr lang="pl-PL" dirty="0"/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457200" indent="-457200">
              <a:buFont typeface="Wingdings" panose="020B0604020202020204" pitchFamily="34" charset="0"/>
              <a:buChar char="§"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Font typeface="Wingdings" panose="020B0604020202020204" pitchFamily="34" charset="0"/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3C60791-65B0-76BF-3386-C3024CE2D23B}"/>
              </a:ext>
            </a:extLst>
          </p:cNvPr>
          <p:cNvSpPr txBox="1"/>
          <p:nvPr/>
        </p:nvSpPr>
        <p:spPr>
          <a:xfrm>
            <a:off x="747550" y="1372630"/>
            <a:ext cx="10688908" cy="33855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600" b="1">
                <a:solidFill>
                  <a:schemeClr val="bg1"/>
                </a:solidFill>
                <a:latin typeface="Aptos Serif"/>
                <a:cs typeface="Aptos Serif"/>
              </a:rPr>
              <a:t>&gt; </a:t>
            </a:r>
            <a:r>
              <a:rPr lang="pl-PL" sz="1600" b="1" err="1">
                <a:solidFill>
                  <a:schemeClr val="bg1"/>
                </a:solidFill>
                <a:latin typeface="Aptos Serif"/>
                <a:cs typeface="Aptos Serif"/>
              </a:rPr>
              <a:t>openssl</a:t>
            </a:r>
            <a:r>
              <a:rPr lang="pl-PL" sz="1600" b="1">
                <a:solidFill>
                  <a:schemeClr val="bg1"/>
                </a:solidFill>
                <a:latin typeface="Aptos Serif"/>
                <a:cs typeface="Aptos Serif"/>
              </a:rPr>
              <a:t> x509 -</a:t>
            </a:r>
            <a:r>
              <a:rPr lang="pl-PL" sz="1600" b="1" err="1">
                <a:solidFill>
                  <a:schemeClr val="bg1"/>
                </a:solidFill>
                <a:latin typeface="Aptos Serif"/>
                <a:cs typeface="Aptos Serif"/>
              </a:rPr>
              <a:t>req</a:t>
            </a:r>
            <a:r>
              <a:rPr lang="pl-PL" sz="1600" b="1">
                <a:solidFill>
                  <a:schemeClr val="bg1"/>
                </a:solidFill>
                <a:latin typeface="Aptos Serif"/>
                <a:cs typeface="Aptos Serif"/>
              </a:rPr>
              <a:t> -in </a:t>
            </a:r>
            <a:r>
              <a:rPr lang="pl-PL" sz="1600" b="1" err="1">
                <a:solidFill>
                  <a:schemeClr val="bg1"/>
                </a:solidFill>
                <a:latin typeface="Aptos Serif"/>
                <a:cs typeface="Aptos Serif"/>
              </a:rPr>
              <a:t>app.csr</a:t>
            </a:r>
            <a:r>
              <a:rPr lang="pl-PL" sz="1600" b="1">
                <a:solidFill>
                  <a:schemeClr val="bg1"/>
                </a:solidFill>
                <a:latin typeface="Aptos Serif"/>
                <a:cs typeface="Aptos Serif"/>
              </a:rPr>
              <a:t> -CA ca.crt -</a:t>
            </a:r>
            <a:r>
              <a:rPr lang="pl-PL" sz="1600" b="1" err="1">
                <a:solidFill>
                  <a:schemeClr val="bg1"/>
                </a:solidFill>
                <a:latin typeface="Aptos Serif"/>
                <a:cs typeface="Aptos Serif"/>
              </a:rPr>
              <a:t>CAkey</a:t>
            </a:r>
            <a:r>
              <a:rPr lang="pl-PL" sz="1600" b="1">
                <a:solidFill>
                  <a:schemeClr val="bg1"/>
                </a:solidFill>
                <a:latin typeface="Aptos Serif"/>
                <a:cs typeface="Aptos Serif"/>
              </a:rPr>
              <a:t> </a:t>
            </a:r>
            <a:r>
              <a:rPr lang="pl-PL" sz="1600" b="1" err="1">
                <a:solidFill>
                  <a:schemeClr val="bg1"/>
                </a:solidFill>
                <a:latin typeface="Aptos Serif"/>
                <a:cs typeface="Aptos Serif"/>
              </a:rPr>
              <a:t>ca.key</a:t>
            </a:r>
            <a:r>
              <a:rPr lang="pl-PL" sz="1600" b="1">
                <a:solidFill>
                  <a:schemeClr val="bg1"/>
                </a:solidFill>
                <a:latin typeface="Aptos Serif"/>
                <a:cs typeface="Aptos Serif"/>
              </a:rPr>
              <a:t> -</a:t>
            </a:r>
            <a:r>
              <a:rPr lang="pl-PL" sz="1600" b="1" err="1">
                <a:solidFill>
                  <a:schemeClr val="bg1"/>
                </a:solidFill>
                <a:latin typeface="Aptos Serif"/>
                <a:cs typeface="Aptos Serif"/>
              </a:rPr>
              <a:t>CAcreateserial</a:t>
            </a:r>
            <a:r>
              <a:rPr lang="pl-PL" sz="1600" b="1">
                <a:solidFill>
                  <a:schemeClr val="bg1"/>
                </a:solidFill>
                <a:latin typeface="Aptos Serif"/>
                <a:cs typeface="Aptos Serif"/>
              </a:rPr>
              <a:t> -out app.crt -</a:t>
            </a:r>
            <a:r>
              <a:rPr lang="pl-PL" sz="1600" b="1" err="1">
                <a:solidFill>
                  <a:schemeClr val="bg1"/>
                </a:solidFill>
                <a:latin typeface="Aptos Serif"/>
                <a:cs typeface="Aptos Serif"/>
              </a:rPr>
              <a:t>days</a:t>
            </a:r>
            <a:r>
              <a:rPr lang="pl-PL" sz="1600" b="1">
                <a:solidFill>
                  <a:schemeClr val="bg1"/>
                </a:solidFill>
                <a:latin typeface="Aptos Serif"/>
                <a:cs typeface="Aptos Serif"/>
              </a:rPr>
              <a:t> 365 -</a:t>
            </a:r>
            <a:r>
              <a:rPr lang="pl-PL" sz="1600" b="1" err="1">
                <a:solidFill>
                  <a:schemeClr val="bg1"/>
                </a:solidFill>
                <a:latin typeface="Aptos Serif"/>
                <a:cs typeface="Aptos Serif"/>
              </a:rPr>
              <a:t>extfile</a:t>
            </a:r>
            <a:r>
              <a:rPr lang="pl-PL" sz="1600" b="1">
                <a:solidFill>
                  <a:schemeClr val="bg1"/>
                </a:solidFill>
                <a:latin typeface="Aptos Serif"/>
                <a:cs typeface="Aptos Serif"/>
              </a:rPr>
              <a:t> v3.ext</a:t>
            </a:r>
            <a:endParaRPr lang="pl-PL" sz="1600" b="1" dirty="0" err="1">
              <a:solidFill>
                <a:schemeClr val="bg1"/>
              </a:solidFill>
              <a:latin typeface="Aptos Serif"/>
              <a:cs typeface="Aptos Serif"/>
            </a:endParaRPr>
          </a:p>
        </p:txBody>
      </p:sp>
      <p:pic>
        <p:nvPicPr>
          <p:cNvPr id="14" name="Obraz 13" descr="Obraz zawierający tekst, zrzut ekranu, Czcionka&#10;&#10;Zawartość wygenerowana przez AI może być niepoprawna.">
            <a:extLst>
              <a:ext uri="{FF2B5EF4-FFF2-40B4-BE49-F238E27FC236}">
                <a16:creationId xmlns:a16="http://schemas.microsoft.com/office/drawing/2014/main" id="{B1423C7A-931E-5CD5-B2C9-32B227DE8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094" y="1934843"/>
            <a:ext cx="9917907" cy="1285721"/>
          </a:xfrm>
          <a:prstGeom prst="rect">
            <a:avLst/>
          </a:prstGeom>
        </p:spPr>
      </p:pic>
      <p:sp>
        <p:nvSpPr>
          <p:cNvPr id="16" name="Symbol zastępczy zawartości 2">
            <a:extLst>
              <a:ext uri="{FF2B5EF4-FFF2-40B4-BE49-F238E27FC236}">
                <a16:creationId xmlns:a16="http://schemas.microsoft.com/office/drawing/2014/main" id="{2F571761-4897-0009-5E79-519E3756BA10}"/>
              </a:ext>
            </a:extLst>
          </p:cNvPr>
          <p:cNvSpPr txBox="1">
            <a:spLocks/>
          </p:cNvSpPr>
          <p:nvPr/>
        </p:nvSpPr>
        <p:spPr>
          <a:xfrm>
            <a:off x="882212" y="3436248"/>
            <a:ext cx="10562173" cy="3446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latin typeface="Aptos Serif"/>
                <a:cs typeface="Aptos Serif"/>
              </a:rPr>
              <a:t>poprosi o </a:t>
            </a:r>
            <a:r>
              <a:rPr lang="pl-PL" sz="2000" dirty="0" err="1">
                <a:latin typeface="Aptos Serif"/>
                <a:cs typeface="Aptos Serif"/>
              </a:rPr>
              <a:t>haslo</a:t>
            </a:r>
            <a:r>
              <a:rPr lang="pl-PL" sz="2000" dirty="0">
                <a:latin typeface="Aptos Serif"/>
                <a:cs typeface="Aptos Serif"/>
              </a:rPr>
              <a:t> i wygeneruje </a:t>
            </a:r>
            <a:r>
              <a:rPr lang="pl-PL" sz="2000" b="1" dirty="0" err="1">
                <a:latin typeface="Aptos Serif"/>
                <a:cs typeface="Aptos Serif"/>
              </a:rPr>
              <a:t>ca.srl</a:t>
            </a:r>
            <a:r>
              <a:rPr lang="pl-PL" sz="2000" dirty="0">
                <a:latin typeface="Aptos Serif"/>
                <a:cs typeface="Aptos Serif"/>
              </a:rPr>
              <a:t>  (Plik śledzący numery seryjne certyfikatów)</a:t>
            </a:r>
            <a:endParaRPr lang="pl-PL" dirty="0"/>
          </a:p>
          <a:p>
            <a:pPr marL="0" indent="0">
              <a:buFont typeface="Arial" panose="020B0604020202020204" pitchFamily="34" charset="0"/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457200" indent="-457200">
              <a:buFont typeface="Wingdings" panose="020B0604020202020204" pitchFamily="34" charset="0"/>
              <a:buChar char="§"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Font typeface="Wingdings" panose="020B0604020202020204" pitchFamily="34" charset="0"/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l-PL" sz="2800" dirty="0">
              <a:latin typeface="Aptos Serif"/>
              <a:cs typeface="Aptos Serif"/>
            </a:endParaRPr>
          </a:p>
        </p:txBody>
      </p:sp>
      <p:pic>
        <p:nvPicPr>
          <p:cNvPr id="17" name="Obraz 16" descr="Obraz zawierający tekst, zrzut ekranu, Czcionka&#10;&#10;Zawartość wygenerowana przez AI może być niepoprawna.">
            <a:extLst>
              <a:ext uri="{FF2B5EF4-FFF2-40B4-BE49-F238E27FC236}">
                <a16:creationId xmlns:a16="http://schemas.microsoft.com/office/drawing/2014/main" id="{95BD2C25-E744-E7A6-B46D-6C9E0C3E0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998118"/>
            <a:ext cx="515302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816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69445-9140-1F30-1A68-FC1558835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E9ED79-EC3E-873C-E835-1218920A4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42689"/>
            <a:ext cx="11155680" cy="5093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6600" dirty="0">
                <a:latin typeface="Aptos Serif"/>
                <a:cs typeface="Aptos Serif"/>
              </a:rPr>
              <a:t>Krok 4:</a:t>
            </a:r>
            <a:r>
              <a:rPr lang="pl-PL" sz="6600" b="0" dirty="0">
                <a:latin typeface="Aptos Serif"/>
                <a:cs typeface="Aptos Serif"/>
              </a:rPr>
              <a:t> Podpisywanie kodu w Visual Studio</a:t>
            </a:r>
          </a:p>
        </p:txBody>
      </p:sp>
    </p:spTree>
    <p:extLst>
      <p:ext uri="{BB962C8B-B14F-4D97-AF65-F5344CB8AC3E}">
        <p14:creationId xmlns:p14="http://schemas.microsoft.com/office/powerpoint/2010/main" val="2822192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6EBAD-849D-F6F4-E25C-5F68D88BA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C92E727-86BE-C8B9-6613-413F69AB24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2818" y="943051"/>
            <a:ext cx="11000123" cy="11920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pl-PL" sz="2000" dirty="0">
                <a:latin typeface="Aptos Serif"/>
                <a:cs typeface="Aptos Serif"/>
              </a:rPr>
              <a:t>Przygotowanie certyfikatu </a:t>
            </a:r>
            <a:r>
              <a:rPr lang="pl-PL" sz="2000" b="1" dirty="0" err="1">
                <a:latin typeface="Aptos Serif"/>
                <a:cs typeface="Aptos Serif"/>
              </a:rPr>
              <a:t>pfx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pl-PL" dirty="0">
                <a:latin typeface="Aptos Serif"/>
                <a:cs typeface="Aptos Serif"/>
              </a:rPr>
              <a:t>(łączącego klucz prywatny i certyfikat publiczny w jednym pliku – do podpisywania kodu za pomocą Visual Studio lub </a:t>
            </a:r>
            <a:r>
              <a:rPr lang="pl-PL" err="1">
                <a:latin typeface="Aptos Serif"/>
                <a:cs typeface="Aptos Serif"/>
              </a:rPr>
              <a:t>signtool</a:t>
            </a:r>
            <a:r>
              <a:rPr lang="pl-PL" dirty="0">
                <a:latin typeface="Aptos Serif"/>
                <a:cs typeface="Aptos Serif"/>
              </a:rPr>
              <a:t>)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3D84D36-443D-31F2-860B-32DD40E77C94}"/>
              </a:ext>
            </a:extLst>
          </p:cNvPr>
          <p:cNvSpPr txBox="1"/>
          <p:nvPr/>
        </p:nvSpPr>
        <p:spPr>
          <a:xfrm>
            <a:off x="2941744" y="2134631"/>
            <a:ext cx="6484136" cy="33855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600" b="1">
                <a:solidFill>
                  <a:schemeClr val="bg1"/>
                </a:solidFill>
                <a:latin typeface="Aptos Serif"/>
                <a:cs typeface="Aptos Serif"/>
              </a:rPr>
              <a:t>&gt; </a:t>
            </a:r>
            <a:r>
              <a:rPr lang="pl-PL" sz="1600" b="1" err="1">
                <a:solidFill>
                  <a:schemeClr val="bg1"/>
                </a:solidFill>
                <a:latin typeface="Aptos Serif"/>
                <a:cs typeface="Aptos Serif"/>
              </a:rPr>
              <a:t>openssl</a:t>
            </a:r>
            <a:r>
              <a:rPr lang="pl-PL" sz="1600" b="1">
                <a:solidFill>
                  <a:schemeClr val="bg1"/>
                </a:solidFill>
                <a:latin typeface="Aptos Serif"/>
                <a:cs typeface="Aptos Serif"/>
              </a:rPr>
              <a:t> pkcs12 -export -out </a:t>
            </a:r>
            <a:r>
              <a:rPr lang="pl-PL" sz="1600" b="1" err="1">
                <a:solidFill>
                  <a:schemeClr val="bg1"/>
                </a:solidFill>
                <a:latin typeface="Aptos Serif"/>
                <a:cs typeface="Aptos Serif"/>
              </a:rPr>
              <a:t>app.pfx</a:t>
            </a:r>
            <a:r>
              <a:rPr lang="pl-PL" sz="1600" b="1">
                <a:solidFill>
                  <a:schemeClr val="bg1"/>
                </a:solidFill>
                <a:latin typeface="Aptos Serif"/>
                <a:cs typeface="Aptos Serif"/>
              </a:rPr>
              <a:t> -</a:t>
            </a:r>
            <a:r>
              <a:rPr lang="pl-PL" sz="1600" b="1" err="1">
                <a:solidFill>
                  <a:schemeClr val="bg1"/>
                </a:solidFill>
                <a:latin typeface="Aptos Serif"/>
                <a:cs typeface="Aptos Serif"/>
              </a:rPr>
              <a:t>inkey</a:t>
            </a:r>
            <a:r>
              <a:rPr lang="pl-PL" sz="1600" b="1" dirty="0">
                <a:solidFill>
                  <a:schemeClr val="bg1"/>
                </a:solidFill>
                <a:latin typeface="Aptos Serif"/>
                <a:cs typeface="Aptos Serif"/>
              </a:rPr>
              <a:t> </a:t>
            </a:r>
            <a:r>
              <a:rPr lang="pl-PL" sz="1600" b="1" err="1">
                <a:solidFill>
                  <a:schemeClr val="bg1"/>
                </a:solidFill>
                <a:latin typeface="Aptos Serif"/>
                <a:cs typeface="Aptos Serif"/>
              </a:rPr>
              <a:t>app.key</a:t>
            </a:r>
            <a:r>
              <a:rPr lang="pl-PL" sz="1600" b="1">
                <a:solidFill>
                  <a:schemeClr val="bg1"/>
                </a:solidFill>
                <a:latin typeface="Aptos Serif"/>
                <a:cs typeface="Aptos Serif"/>
              </a:rPr>
              <a:t> -in app.crt</a:t>
            </a:r>
            <a:endParaRPr lang="pl-PL" sz="1600" b="1" err="1">
              <a:solidFill>
                <a:schemeClr val="bg1"/>
              </a:solidFill>
              <a:latin typeface="Aptos Serif"/>
              <a:cs typeface="Aptos Serif"/>
            </a:endParaRPr>
          </a:p>
        </p:txBody>
      </p:sp>
      <p:pic>
        <p:nvPicPr>
          <p:cNvPr id="2" name="Obraz 1" descr="Obraz">
            <a:extLst>
              <a:ext uri="{FF2B5EF4-FFF2-40B4-BE49-F238E27FC236}">
                <a16:creationId xmlns:a16="http://schemas.microsoft.com/office/drawing/2014/main" id="{B14A2E24-E211-EF42-9463-5A61668BB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213" y="2666138"/>
            <a:ext cx="7040009" cy="373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54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F37F8B-7770-B013-3446-37133ED8D4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1239367"/>
            <a:ext cx="11155680" cy="4994752"/>
          </a:xfrm>
        </p:spPr>
        <p:txBody>
          <a:bodyPr>
            <a:normAutofit fontScale="90000"/>
          </a:bodyPr>
          <a:lstStyle/>
          <a:p>
            <a:pPr marL="342900" indent="-342900">
              <a:lnSpc>
                <a:spcPct val="110000"/>
              </a:lnSpc>
              <a:spcBef>
                <a:spcPts val="1000"/>
              </a:spcBef>
              <a:buFontTx/>
              <a:buAutoNum type="arabicPeriod"/>
            </a:pPr>
            <a:r>
              <a:rPr lang="pl-PL" sz="2400" b="0" dirty="0">
                <a:latin typeface="Aptos Serif"/>
                <a:ea typeface="+mj-lt"/>
                <a:cs typeface="+mj-lt"/>
              </a:rPr>
              <a:t>Demonstracja certyfikatu wystawionego przez dowolne CA z właściwymi  rozszerzeniami (v3 Extensions) oraz zaufania do CA, który go wystawił na testowej maszynie.</a:t>
            </a:r>
            <a:br>
              <a:rPr lang="pl-PL" sz="2400" b="0" dirty="0">
                <a:latin typeface="Aptos Serif"/>
                <a:ea typeface="+mj-lt"/>
                <a:cs typeface="+mj-lt"/>
              </a:rPr>
            </a:br>
            <a:endParaRPr lang="pl-PL" sz="2400" b="0" dirty="0">
              <a:latin typeface="Aptos Serif"/>
              <a:ea typeface="+mj-lt"/>
              <a:cs typeface="+mj-lt"/>
            </a:endParaRP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AutoNum type="arabicPeriod"/>
            </a:pPr>
            <a:r>
              <a:rPr lang="pl-PL" sz="2400" b="0" dirty="0">
                <a:latin typeface="Aptos Serif"/>
                <a:ea typeface="+mj-lt"/>
                <a:cs typeface="+mj-lt"/>
              </a:rPr>
              <a:t>Demonstracja podpisywania kodu w dowolnym IDE (przykładowo </a:t>
            </a:r>
            <a:r>
              <a:rPr lang="pl-PL" sz="2400" b="0" err="1">
                <a:latin typeface="Aptos Serif"/>
                <a:ea typeface="+mj-lt"/>
                <a:cs typeface="+mj-lt"/>
              </a:rPr>
              <a:t>VisualStudio</a:t>
            </a:r>
            <a:r>
              <a:rPr lang="pl-PL" sz="2400" b="0" dirty="0">
                <a:latin typeface="Aptos Serif"/>
                <a:ea typeface="+mj-lt"/>
                <a:cs typeface="+mj-lt"/>
              </a:rPr>
              <a:t>, </a:t>
            </a:r>
            <a:r>
              <a:rPr lang="pl-PL" sz="2400" b="0" err="1">
                <a:latin typeface="Aptos Serif"/>
                <a:ea typeface="+mj-lt"/>
                <a:cs typeface="+mj-lt"/>
              </a:rPr>
              <a:t>Eclipse</a:t>
            </a:r>
            <a:r>
              <a:rPr lang="pl-PL" sz="2400" b="0" dirty="0">
                <a:latin typeface="Aptos Serif"/>
                <a:ea typeface="+mj-lt"/>
                <a:cs typeface="+mj-lt"/>
              </a:rPr>
              <a:t>) – demonstracja weryfikacji podpisu. </a:t>
            </a:r>
            <a:br>
              <a:rPr lang="pl-PL" sz="2400" b="0" dirty="0">
                <a:latin typeface="Aptos Serif"/>
                <a:ea typeface="+mj-lt"/>
                <a:cs typeface="+mj-lt"/>
              </a:rPr>
            </a:br>
            <a:endParaRPr lang="pl-PL" sz="2400">
              <a:latin typeface="Aptos Serif"/>
              <a:cs typeface="Aptos Serif"/>
            </a:endParaRP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AutoNum type="arabicPeriod"/>
            </a:pPr>
            <a:r>
              <a:rPr lang="pl-PL" sz="2400" b="0" dirty="0">
                <a:latin typeface="Aptos Serif"/>
                <a:ea typeface="+mj-lt"/>
                <a:cs typeface="+mj-lt"/>
              </a:rPr>
              <a:t>Demonstracja podpisywania kodu ręcznie w oparciu o dowolne narzędzie. </a:t>
            </a:r>
            <a:br>
              <a:rPr lang="pl-PL" sz="2400" b="0" dirty="0">
                <a:latin typeface="Aptos Serif"/>
                <a:ea typeface="+mj-lt"/>
                <a:cs typeface="+mj-lt"/>
              </a:rPr>
            </a:br>
            <a:endParaRPr lang="pl-PL" sz="2400" b="0" dirty="0">
              <a:latin typeface="Aptos Serif"/>
              <a:ea typeface="+mj-lt"/>
              <a:cs typeface="+mj-lt"/>
            </a:endParaRPr>
          </a:p>
          <a:p>
            <a:pPr marL="342900" indent="-342900">
              <a:lnSpc>
                <a:spcPct val="110000"/>
              </a:lnSpc>
              <a:spcBef>
                <a:spcPts val="1000"/>
              </a:spcBef>
              <a:buAutoNum type="arabicPeriod"/>
            </a:pPr>
            <a:r>
              <a:rPr lang="pl-PL" sz="2400" b="0" dirty="0">
                <a:latin typeface="Aptos Serif"/>
                <a:ea typeface="+mj-lt"/>
                <a:cs typeface="+mj-lt"/>
              </a:rPr>
              <a:t>Demonstracja ręcznego podpisywania kodu z użyciem publicznie dostępnej usługi znakowania czasem (podpisu odpornego na nieaktualność certyfikatu).</a:t>
            </a:r>
            <a:br>
              <a:rPr lang="pl-PL" sz="2400" b="0" dirty="0">
                <a:latin typeface="Aptos Serif"/>
                <a:ea typeface="+mj-lt"/>
                <a:cs typeface="+mj-lt"/>
              </a:rPr>
            </a:br>
            <a:br>
              <a:rPr lang="pl-PL" sz="2400" b="0" dirty="0">
                <a:latin typeface="Aptos Serif"/>
                <a:ea typeface="+mj-lt"/>
                <a:cs typeface="+mj-lt"/>
              </a:rPr>
            </a:br>
            <a:endParaRPr lang="pl-PL" sz="2400" b="0">
              <a:latin typeface="Aptos Serif"/>
              <a:cs typeface="Aptos Serif"/>
            </a:endParaRPr>
          </a:p>
        </p:txBody>
      </p:sp>
    </p:spTree>
    <p:extLst>
      <p:ext uri="{BB962C8B-B14F-4D97-AF65-F5344CB8AC3E}">
        <p14:creationId xmlns:p14="http://schemas.microsoft.com/office/powerpoint/2010/main" val="26825036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572470-91F1-F183-4F0E-65E0FE354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F447FC5-81F5-498F-B253-3D2BBDD2E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ymbol zastępczy zawartości 2">
            <a:extLst>
              <a:ext uri="{FF2B5EF4-FFF2-40B4-BE49-F238E27FC236}">
                <a16:creationId xmlns:a16="http://schemas.microsoft.com/office/drawing/2014/main" id="{AAB0AE52-ABF1-4990-49DD-32CF8E822561}"/>
              </a:ext>
            </a:extLst>
          </p:cNvPr>
          <p:cNvSpPr txBox="1">
            <a:spLocks/>
          </p:cNvSpPr>
          <p:nvPr/>
        </p:nvSpPr>
        <p:spPr>
          <a:xfrm>
            <a:off x="362870" y="1710719"/>
            <a:ext cx="3832523" cy="15271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b="1" err="1">
                <a:latin typeface="Aptos Display"/>
                <a:ea typeface="+mj-ea"/>
                <a:cs typeface="+mj-cs"/>
              </a:rPr>
              <a:t>Próba</a:t>
            </a:r>
            <a:r>
              <a:rPr lang="en-US" b="1" dirty="0">
                <a:latin typeface="Aptos Display"/>
                <a:ea typeface="+mj-ea"/>
                <a:cs typeface="+mj-cs"/>
              </a:rPr>
              <a:t> </a:t>
            </a:r>
            <a:r>
              <a:rPr lang="en-US" b="1" err="1">
                <a:latin typeface="Aptos Display"/>
                <a:ea typeface="+mj-ea"/>
                <a:cs typeface="+mj-cs"/>
              </a:rPr>
              <a:t>Podpisania</a:t>
            </a:r>
            <a:r>
              <a:rPr lang="en-US" b="1" dirty="0">
                <a:latin typeface="Aptos Display"/>
                <a:ea typeface="+mj-ea"/>
                <a:cs typeface="+mj-cs"/>
              </a:rPr>
              <a:t> w Visual Studio</a:t>
            </a:r>
            <a:endParaRPr lang="pl-PL" b="1" dirty="0">
              <a:latin typeface="Aptos Display"/>
              <a:ea typeface="+mj-ea"/>
              <a:cs typeface="+mj-cs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dirty="0">
                <a:latin typeface="Aptos Display"/>
                <a:ea typeface="+mj-ea"/>
                <a:cs typeface="+mj-cs"/>
              </a:rPr>
              <a:t>(</a:t>
            </a:r>
            <a:r>
              <a:rPr lang="en-US" err="1">
                <a:latin typeface="Aptos Display"/>
                <a:ea typeface="+mj-ea"/>
                <a:cs typeface="+mj-cs"/>
              </a:rPr>
              <a:t>właściwości</a:t>
            </a:r>
            <a:r>
              <a:rPr lang="en-US" dirty="0">
                <a:latin typeface="Aptos Display"/>
                <a:ea typeface="+mj-ea"/>
                <a:cs typeface="+mj-cs"/>
              </a:rPr>
              <a:t> </a:t>
            </a:r>
            <a:r>
              <a:rPr lang="en-US" err="1">
                <a:latin typeface="Aptos Display"/>
                <a:ea typeface="+mj-ea"/>
                <a:cs typeface="+mj-cs"/>
              </a:rPr>
              <a:t>projektu</a:t>
            </a:r>
            <a:r>
              <a:rPr lang="en-US" dirty="0">
                <a:latin typeface="Aptos Display"/>
                <a:ea typeface="+mj-ea"/>
                <a:cs typeface="+mj-cs"/>
              </a:rPr>
              <a:t>)</a:t>
            </a:r>
            <a:endParaRPr lang="en-US" kern="1200" dirty="0">
              <a:solidFill>
                <a:schemeClr val="tx1"/>
              </a:solidFill>
              <a:latin typeface="Aptos Display"/>
              <a:ea typeface="+mj-ea"/>
              <a:cs typeface="+mj-c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4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4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4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44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4400" b="1">
              <a:latin typeface="+mj-lt"/>
              <a:ea typeface="+mj-ea"/>
              <a:cs typeface="+mj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83D605-F0BC-4923-9BAD-8F2204285B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">
            <a:extLst>
              <a:ext uri="{FF2B5EF4-FFF2-40B4-BE49-F238E27FC236}">
                <a16:creationId xmlns:a16="http://schemas.microsoft.com/office/drawing/2014/main" id="{328F082D-F63A-C283-8F3F-3CF9DE682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685" y="3774471"/>
            <a:ext cx="6545853" cy="2825442"/>
          </a:xfrm>
          <a:prstGeom prst="rect">
            <a:avLst/>
          </a:prstGeom>
        </p:spPr>
      </p:pic>
      <p:pic>
        <p:nvPicPr>
          <p:cNvPr id="4" name="Obraz 3" descr="Obraz">
            <a:extLst>
              <a:ext uri="{FF2B5EF4-FFF2-40B4-BE49-F238E27FC236}">
                <a16:creationId xmlns:a16="http://schemas.microsoft.com/office/drawing/2014/main" id="{7B2FDD22-86C8-1216-85B1-9AEB81D31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325" y="892387"/>
            <a:ext cx="7446398" cy="244826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C1A59FC6-29E7-4618-829A-36CC011E5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3616882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457130-458F-7BF1-07A8-2ECFBB896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65976" y="3776472"/>
            <a:ext cx="4983480" cy="25694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endParaRPr lang="en-US" dirty="0"/>
          </a:p>
          <a:p>
            <a:pPr marL="0"/>
            <a:endParaRPr lang="en-US"/>
          </a:p>
          <a:p>
            <a:pPr marL="457200"/>
            <a:endParaRPr lang="en-US"/>
          </a:p>
          <a:p>
            <a:pPr marL="0"/>
            <a:endParaRPr lang="en-US"/>
          </a:p>
          <a:p>
            <a:pPr marL="0"/>
            <a:endParaRPr lang="en-US"/>
          </a:p>
          <a:p>
            <a:pPr marL="0"/>
            <a:endParaRPr lang="en-US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D128EC91-1B55-8560-3862-F456FFCFA31B}"/>
              </a:ext>
            </a:extLst>
          </p:cNvPr>
          <p:cNvSpPr txBox="1"/>
          <p:nvPr/>
        </p:nvSpPr>
        <p:spPr>
          <a:xfrm>
            <a:off x="7366661" y="5001491"/>
            <a:ext cx="35645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dirty="0">
                <a:latin typeface="Aptos Display"/>
              </a:rPr>
              <a:t>Wg Visual Studio podpisany, </a:t>
            </a:r>
            <a:r>
              <a:rPr lang="pl-PL" b="1" dirty="0">
                <a:latin typeface="Aptos Display"/>
              </a:rPr>
              <a:t>ale...</a:t>
            </a:r>
          </a:p>
        </p:txBody>
      </p:sp>
    </p:spTree>
    <p:extLst>
      <p:ext uri="{BB962C8B-B14F-4D97-AF65-F5344CB8AC3E}">
        <p14:creationId xmlns:p14="http://schemas.microsoft.com/office/powerpoint/2010/main" val="1831534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D870D-9F72-4DC2-E803-8895989A1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2FC08B7-39E1-1E24-02F2-39C99A36B0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6095" y="1089943"/>
            <a:ext cx="11000123" cy="12563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pl-PL" sz="2000" dirty="0">
                <a:latin typeface="Aptos Serif"/>
                <a:cs typeface="Aptos Serif"/>
              </a:rPr>
              <a:t>w właściwościach aplikacji w bin/</a:t>
            </a:r>
            <a:r>
              <a:rPr lang="pl-PL" sz="2000" dirty="0" err="1">
                <a:latin typeface="Aptos Serif"/>
                <a:cs typeface="Aptos Serif"/>
              </a:rPr>
              <a:t>debug</a:t>
            </a:r>
            <a:r>
              <a:rPr lang="pl-PL" sz="2000" dirty="0">
                <a:latin typeface="Aptos Serif"/>
                <a:cs typeface="Aptos Serif"/>
              </a:rPr>
              <a:t> podpis nie jest widoczny.</a:t>
            </a:r>
            <a:endParaRPr lang="pl-PL" dirty="0"/>
          </a:p>
          <a:p>
            <a:pPr marL="0" indent="0" algn="ctr">
              <a:lnSpc>
                <a:spcPct val="90000"/>
              </a:lnSpc>
              <a:buNone/>
            </a:pPr>
            <a:r>
              <a:rPr lang="pl-PL" sz="2000" dirty="0">
                <a:latin typeface="Aptos Serif"/>
                <a:cs typeface="Aptos Serif"/>
              </a:rPr>
              <a:t>Eksplorator plików pokazuje podpisy tylko od zaufanych urzędów certyfikacji (np. </a:t>
            </a:r>
            <a:r>
              <a:rPr lang="pl-PL" sz="2000" dirty="0" err="1">
                <a:latin typeface="Aptos Serif"/>
                <a:cs typeface="Aptos Serif"/>
              </a:rPr>
              <a:t>DigiCert</a:t>
            </a:r>
            <a:r>
              <a:rPr lang="pl-PL" sz="2000" dirty="0">
                <a:latin typeface="Aptos Serif"/>
                <a:cs typeface="Aptos Serif"/>
              </a:rPr>
              <a:t>).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pl-PL" sz="2000" dirty="0">
                <a:latin typeface="Aptos Serif"/>
                <a:cs typeface="Aptos Serif"/>
              </a:rPr>
              <a:t>Certyfikat </a:t>
            </a:r>
            <a:r>
              <a:rPr lang="pl-PL" sz="2000" dirty="0" err="1">
                <a:latin typeface="Aptos Serif"/>
                <a:cs typeface="Aptos Serif"/>
              </a:rPr>
              <a:t>self-signed</a:t>
            </a:r>
            <a:r>
              <a:rPr lang="pl-PL" sz="2000" dirty="0">
                <a:latin typeface="Aptos Serif"/>
                <a:cs typeface="Aptos Serif"/>
              </a:rPr>
              <a:t> może być uznany za "nieznany", więc</a:t>
            </a:r>
            <a:r>
              <a:rPr lang="pl-PL" sz="2000" b="1" dirty="0">
                <a:latin typeface="Aptos Serif"/>
                <a:cs typeface="Aptos Serif"/>
              </a:rPr>
              <a:t> ręczne podpisywanie</a:t>
            </a:r>
            <a:r>
              <a:rPr lang="pl-PL" sz="2000" dirty="0">
                <a:latin typeface="Aptos Serif"/>
                <a:cs typeface="Aptos Serif"/>
              </a:rPr>
              <a:t>:</a:t>
            </a:r>
            <a:endParaRPr lang="pl-PL" dirty="0"/>
          </a:p>
          <a:p>
            <a:pPr marL="0" indent="0" algn="ctr">
              <a:buNone/>
            </a:pPr>
            <a:endParaRPr lang="pl-PL" sz="2000" dirty="0">
              <a:latin typeface="Aptos Serif"/>
              <a:cs typeface="Aptos Serif"/>
            </a:endParaRPr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457200" indent="-457200">
              <a:buFont typeface="Wingdings" panose="020B0604020202020204" pitchFamily="34" charset="0"/>
              <a:buChar char="§"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Font typeface="Wingdings" panose="020B0604020202020204" pitchFamily="34" charset="0"/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61A2722E-4F81-66C2-C228-B7AA6AF96BB8}"/>
              </a:ext>
            </a:extLst>
          </p:cNvPr>
          <p:cNvSpPr txBox="1"/>
          <p:nvPr/>
        </p:nvSpPr>
        <p:spPr>
          <a:xfrm>
            <a:off x="224250" y="2740558"/>
            <a:ext cx="11735509" cy="292388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300" b="1" dirty="0">
                <a:solidFill>
                  <a:schemeClr val="bg1"/>
                </a:solidFill>
                <a:latin typeface="Aptos Serif"/>
                <a:cs typeface="Aptos Serif"/>
              </a:rPr>
              <a:t>&gt; </a:t>
            </a:r>
            <a:r>
              <a:rPr lang="pl-PL" sz="1300" b="1" err="1">
                <a:solidFill>
                  <a:schemeClr val="bg1"/>
                </a:solidFill>
                <a:latin typeface="Aptos Serif"/>
                <a:cs typeface="Aptos Serif"/>
              </a:rPr>
              <a:t>signtool</a:t>
            </a:r>
            <a:r>
              <a:rPr lang="pl-PL" sz="1300" b="1" dirty="0">
                <a:solidFill>
                  <a:schemeClr val="bg1"/>
                </a:solidFill>
                <a:latin typeface="Aptos Serif"/>
                <a:cs typeface="Aptos Serif"/>
              </a:rPr>
              <a:t> </a:t>
            </a:r>
            <a:r>
              <a:rPr lang="pl-PL" sz="1300" b="1" err="1">
                <a:solidFill>
                  <a:schemeClr val="bg1"/>
                </a:solidFill>
                <a:latin typeface="Aptos Serif"/>
                <a:cs typeface="Aptos Serif"/>
              </a:rPr>
              <a:t>sign</a:t>
            </a:r>
            <a:r>
              <a:rPr lang="pl-PL" sz="1300" b="1" dirty="0">
                <a:solidFill>
                  <a:schemeClr val="bg1"/>
                </a:solidFill>
                <a:latin typeface="Aptos Serif"/>
                <a:cs typeface="Aptos Serif"/>
              </a:rPr>
              <a:t> /f "C:\WINDOWS\System32\</a:t>
            </a:r>
            <a:r>
              <a:rPr lang="pl-PL" sz="1300" b="1" err="1">
                <a:solidFill>
                  <a:schemeClr val="bg1"/>
                </a:solidFill>
                <a:latin typeface="Aptos Serif"/>
                <a:cs typeface="Aptos Serif"/>
              </a:rPr>
              <a:t>app.pfx</a:t>
            </a:r>
            <a:r>
              <a:rPr lang="pl-PL" sz="1300" b="1" dirty="0">
                <a:solidFill>
                  <a:schemeClr val="bg1"/>
                </a:solidFill>
                <a:latin typeface="Aptos Serif"/>
                <a:cs typeface="Aptos Serif"/>
              </a:rPr>
              <a:t>" /p </a:t>
            </a:r>
            <a:r>
              <a:rPr lang="pl-PL" sz="1300" b="1" err="1">
                <a:solidFill>
                  <a:schemeClr val="bg1"/>
                </a:solidFill>
                <a:latin typeface="Aptos Serif"/>
                <a:cs typeface="Aptos Serif"/>
              </a:rPr>
              <a:t>silnehaslo</a:t>
            </a:r>
            <a:r>
              <a:rPr lang="pl-PL" sz="1300" b="1" dirty="0">
                <a:solidFill>
                  <a:schemeClr val="bg1"/>
                </a:solidFill>
                <a:latin typeface="Aptos Serif"/>
                <a:cs typeface="Aptos Serif"/>
              </a:rPr>
              <a:t> /</a:t>
            </a:r>
            <a:r>
              <a:rPr lang="pl-PL" sz="1300" b="1" err="1">
                <a:solidFill>
                  <a:schemeClr val="bg1"/>
                </a:solidFill>
                <a:latin typeface="Aptos Serif"/>
                <a:cs typeface="Aptos Serif"/>
              </a:rPr>
              <a:t>fd</a:t>
            </a:r>
            <a:r>
              <a:rPr lang="pl-PL" sz="1300" b="1" dirty="0">
                <a:solidFill>
                  <a:schemeClr val="bg1"/>
                </a:solidFill>
                <a:latin typeface="Aptos Serif"/>
                <a:cs typeface="Aptos Serif"/>
              </a:rPr>
              <a:t> SHA256 /</a:t>
            </a:r>
            <a:r>
              <a:rPr lang="pl-PL" sz="1300" b="1" err="1">
                <a:solidFill>
                  <a:schemeClr val="bg1"/>
                </a:solidFill>
                <a:latin typeface="Aptos Serif"/>
                <a:cs typeface="Aptos Serif"/>
              </a:rPr>
              <a:t>tr</a:t>
            </a:r>
            <a:r>
              <a:rPr lang="pl-PL" sz="1300" b="1" dirty="0">
                <a:solidFill>
                  <a:schemeClr val="bg1"/>
                </a:solidFill>
                <a:latin typeface="Aptos Serif"/>
                <a:cs typeface="Aptos Serif"/>
              </a:rPr>
              <a:t> http://timestamp.digicert.com /</a:t>
            </a:r>
            <a:r>
              <a:rPr lang="pl-PL" sz="1300" b="1" err="1">
                <a:solidFill>
                  <a:schemeClr val="bg1"/>
                </a:solidFill>
                <a:latin typeface="Aptos Serif"/>
                <a:cs typeface="Aptos Serif"/>
              </a:rPr>
              <a:t>td</a:t>
            </a:r>
            <a:r>
              <a:rPr lang="pl-PL" sz="1300" b="1" dirty="0">
                <a:solidFill>
                  <a:schemeClr val="bg1"/>
                </a:solidFill>
                <a:latin typeface="Aptos Serif"/>
                <a:cs typeface="Aptos Serif"/>
              </a:rPr>
              <a:t> SHA256 "MKA_Demo_App.exe"</a:t>
            </a:r>
            <a:endParaRPr lang="pl-PL" sz="1300" b="1" dirty="0" err="1">
              <a:solidFill>
                <a:schemeClr val="bg1"/>
              </a:solidFill>
              <a:latin typeface="Aptos Serif"/>
              <a:cs typeface="Aptos Serif"/>
            </a:endParaRPr>
          </a:p>
        </p:txBody>
      </p:sp>
      <p:pic>
        <p:nvPicPr>
          <p:cNvPr id="6" name="Obraz 5" descr="Obraz zawierający tekst, zrzut ekranu, Czcionka, oprogramowanie&#10;&#10;Zawartość wygenerowana przez AI może być niepoprawna.">
            <a:extLst>
              <a:ext uri="{FF2B5EF4-FFF2-40B4-BE49-F238E27FC236}">
                <a16:creationId xmlns:a16="http://schemas.microsoft.com/office/drawing/2014/main" id="{25120748-2B58-45FD-7985-5CA7C121B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157" y="3517852"/>
            <a:ext cx="10585374" cy="1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06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E4835-C749-7D8B-3DEE-AA9088CF8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ole tekstowe 11">
            <a:extLst>
              <a:ext uri="{FF2B5EF4-FFF2-40B4-BE49-F238E27FC236}">
                <a16:creationId xmlns:a16="http://schemas.microsoft.com/office/drawing/2014/main" id="{B9F9E1C1-AFE1-2E0B-5A6E-AC3B51DBA990}"/>
              </a:ext>
            </a:extLst>
          </p:cNvPr>
          <p:cNvSpPr txBox="1"/>
          <p:nvPr/>
        </p:nvSpPr>
        <p:spPr>
          <a:xfrm>
            <a:off x="6008105" y="1987738"/>
            <a:ext cx="4547003" cy="33855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1600" b="1" dirty="0">
                <a:solidFill>
                  <a:schemeClr val="bg1"/>
                </a:solidFill>
                <a:latin typeface="Aptos Serif"/>
                <a:cs typeface="Aptos Serif"/>
              </a:rPr>
              <a:t>&gt; </a:t>
            </a:r>
            <a:r>
              <a:rPr lang="pl-PL" sz="1600" b="1" dirty="0" err="1">
                <a:solidFill>
                  <a:schemeClr val="bg1"/>
                </a:solidFill>
                <a:latin typeface="Aptos Serif"/>
                <a:cs typeface="Aptos Serif"/>
              </a:rPr>
              <a:t>signtool</a:t>
            </a:r>
            <a:r>
              <a:rPr lang="pl-PL" sz="1600" b="1" dirty="0">
                <a:solidFill>
                  <a:schemeClr val="bg1"/>
                </a:solidFill>
                <a:latin typeface="Aptos Serif"/>
                <a:cs typeface="Aptos Serif"/>
              </a:rPr>
              <a:t> </a:t>
            </a:r>
            <a:r>
              <a:rPr lang="pl-PL" sz="1600" b="1" dirty="0" err="1">
                <a:solidFill>
                  <a:schemeClr val="bg1"/>
                </a:solidFill>
                <a:latin typeface="Aptos Serif"/>
                <a:cs typeface="Aptos Serif"/>
              </a:rPr>
              <a:t>verify</a:t>
            </a:r>
            <a:r>
              <a:rPr lang="pl-PL" sz="1600" b="1" dirty="0">
                <a:solidFill>
                  <a:schemeClr val="bg1"/>
                </a:solidFill>
                <a:latin typeface="Aptos Serif"/>
                <a:cs typeface="Aptos Serif"/>
              </a:rPr>
              <a:t> /v /pa "MKA_Demo_App.exe"</a:t>
            </a:r>
            <a:endParaRPr lang="pl-PL" sz="1600" b="1" dirty="0" err="1">
              <a:solidFill>
                <a:schemeClr val="bg1"/>
              </a:solidFill>
              <a:latin typeface="Aptos Serif"/>
              <a:cs typeface="Aptos Serif"/>
            </a:endParaRPr>
          </a:p>
        </p:txBody>
      </p:sp>
      <p:sp>
        <p:nvSpPr>
          <p:cNvPr id="5" name="Symbol zastępczy zawartości 2">
            <a:extLst>
              <a:ext uri="{FF2B5EF4-FFF2-40B4-BE49-F238E27FC236}">
                <a16:creationId xmlns:a16="http://schemas.microsoft.com/office/drawing/2014/main" id="{304ADBD2-8796-D02C-4137-10D81D04DC65}"/>
              </a:ext>
            </a:extLst>
          </p:cNvPr>
          <p:cNvSpPr txBox="1">
            <a:spLocks/>
          </p:cNvSpPr>
          <p:nvPr/>
        </p:nvSpPr>
        <p:spPr>
          <a:xfrm>
            <a:off x="6005054" y="1434851"/>
            <a:ext cx="4365186" cy="5466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pl-PL"/>
            </a:defPPr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l-PL" sz="2000" dirty="0">
                <a:latin typeface="Aptos Serif"/>
                <a:cs typeface="Aptos Serif"/>
              </a:rPr>
              <a:t>Sprawdzenie w </a:t>
            </a:r>
            <a:r>
              <a:rPr lang="pl-PL" sz="2000" dirty="0" err="1">
                <a:latin typeface="Aptos Serif"/>
                <a:cs typeface="Aptos Serif"/>
              </a:rPr>
              <a:t>PowerShellu</a:t>
            </a:r>
            <a:r>
              <a:rPr lang="pl-PL" sz="2000" dirty="0">
                <a:latin typeface="Aptos Serif"/>
                <a:cs typeface="Aptos Serif"/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457200" indent="-457200">
              <a:buFont typeface="Wingdings" panose="020B0604020202020204" pitchFamily="34" charset="0"/>
              <a:buChar char="§"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Font typeface="Wingdings" panose="020B0604020202020204" pitchFamily="34" charset="0"/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pl-PL" sz="2800" dirty="0">
              <a:latin typeface="Aptos Serif"/>
              <a:cs typeface="Aptos Serif"/>
            </a:endParaRPr>
          </a:p>
        </p:txBody>
      </p:sp>
      <p:sp>
        <p:nvSpPr>
          <p:cNvPr id="7" name="pole tekstowe 4">
            <a:extLst>
              <a:ext uri="{FF2B5EF4-FFF2-40B4-BE49-F238E27FC236}">
                <a16:creationId xmlns:a16="http://schemas.microsoft.com/office/drawing/2014/main" id="{1AFCD61E-DFE1-EDCF-C7C6-4BF6C76D70C6}"/>
              </a:ext>
            </a:extLst>
          </p:cNvPr>
          <p:cNvSpPr txBox="1"/>
          <p:nvPr/>
        </p:nvSpPr>
        <p:spPr>
          <a:xfrm>
            <a:off x="253389" y="1547870"/>
            <a:ext cx="4937392" cy="54489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725"/>
              </a:lnSpc>
            </a:pPr>
            <a:r>
              <a:rPr lang="pl-PL" sz="2000" dirty="0">
                <a:latin typeface="Aptos Serif"/>
                <a:cs typeface="Segoe UI"/>
              </a:rPr>
              <a:t>Właściwości aplikacji -&gt; Podpisy cyfrowe po ręcznym podpisywaniu:</a:t>
            </a:r>
          </a:p>
        </p:txBody>
      </p:sp>
      <p:pic>
        <p:nvPicPr>
          <p:cNvPr id="8" name="Obraz 7" descr="Obraz">
            <a:extLst>
              <a:ext uri="{FF2B5EF4-FFF2-40B4-BE49-F238E27FC236}">
                <a16:creationId xmlns:a16="http://schemas.microsoft.com/office/drawing/2014/main" id="{23E1EAA7-BE59-D477-D8F3-95968A7D1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397" y="2414530"/>
            <a:ext cx="2981325" cy="3810000"/>
          </a:xfrm>
          <a:prstGeom prst="rect">
            <a:avLst/>
          </a:prstGeom>
        </p:spPr>
      </p:pic>
      <p:pic>
        <p:nvPicPr>
          <p:cNvPr id="9" name="Obraz 8" descr="Obraz zawierający tekst, elektronika, zrzut ekranu, oprogramowanie&#10;&#10;Zawartość wygenerowana przez AI może być niepoprawna.">
            <a:extLst>
              <a:ext uri="{FF2B5EF4-FFF2-40B4-BE49-F238E27FC236}">
                <a16:creationId xmlns:a16="http://schemas.microsoft.com/office/drawing/2014/main" id="{EF23E955-0298-F186-BA45-950266F88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966" y="2819571"/>
            <a:ext cx="6902068" cy="299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740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FD866BC-6C3C-3BA3-4A78-7ADD88D3D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884655"/>
          </a:xfrm>
        </p:spPr>
        <p:txBody>
          <a:bodyPr/>
          <a:lstStyle/>
          <a:p>
            <a:r>
              <a:rPr lang="pl-PL" dirty="0">
                <a:latin typeface="Aptos Display"/>
              </a:rPr>
              <a:t>Podsumowanie projektu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4FFF347-29BA-ED3A-72DA-27CD72AF0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1403477"/>
            <a:ext cx="11152191" cy="5199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>
                <a:latin typeface="Aptos Display"/>
              </a:rPr>
              <a:t>W ramach projektu zrealizowano proces pełnego podpisywania kodu aplikacji w systemie Windows. Wykonane kroki: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pl-PL" b="1" dirty="0">
                <a:latin typeface="Aptos Display"/>
              </a:rPr>
              <a:t>Certyfikaty:</a:t>
            </a:r>
          </a:p>
          <a:p>
            <a:pPr marL="0" indent="0">
              <a:buNone/>
            </a:pPr>
            <a:r>
              <a:rPr lang="pl-PL" dirty="0">
                <a:latin typeface="Aptos Display"/>
              </a:rPr>
              <a:t>Wygenerowano własny Urząd Certyfikacji (CA) oraz certyfikat aplikacji z rozszerzeniami v3 i dodano CA do zaufanych   w systemie Windows, aby umożliwić weryfikację podpisów.</a:t>
            </a:r>
          </a:p>
          <a:p>
            <a:pPr marL="285750" indent="-285750">
              <a:buFont typeface="Wingdings" panose="020B0604020202020204" pitchFamily="34" charset="0"/>
              <a:buChar char="q"/>
            </a:pPr>
            <a:r>
              <a:rPr lang="pl-PL" b="1" dirty="0">
                <a:latin typeface="Aptos Display"/>
              </a:rPr>
              <a:t> Podpisywanie kodu:</a:t>
            </a:r>
          </a:p>
          <a:p>
            <a:pPr marL="0" indent="0">
              <a:buNone/>
            </a:pPr>
            <a:r>
              <a:rPr lang="pl-PL" dirty="0">
                <a:latin typeface="Aptos Display"/>
              </a:rPr>
              <a:t>Skonfigurowano podpisywanie projektu w IDE (Visual Studio) z użyciem certyfikatu .</a:t>
            </a:r>
            <a:r>
              <a:rPr lang="pl-PL" dirty="0" err="1">
                <a:latin typeface="Aptos Display"/>
              </a:rPr>
              <a:t>pfx</a:t>
            </a:r>
            <a:r>
              <a:rPr lang="pl-PL" dirty="0">
                <a:latin typeface="Aptos Display"/>
              </a:rPr>
              <a:t> i przeprowadzono ręczne podpisywanie aplikacji przy pomocy signtool.exe.</a:t>
            </a:r>
          </a:p>
          <a:p>
            <a:pPr marL="285750" indent="-285750">
              <a:buFont typeface="Wingdings" panose="020B0604020202020204" pitchFamily="34" charset="0"/>
              <a:buChar char="q"/>
            </a:pPr>
            <a:r>
              <a:rPr lang="pl-PL" b="1" dirty="0" err="1">
                <a:latin typeface="Aptos Display"/>
              </a:rPr>
              <a:t>Timestamp</a:t>
            </a:r>
            <a:r>
              <a:rPr lang="pl-PL" b="1" dirty="0">
                <a:latin typeface="Aptos Display"/>
              </a:rPr>
              <a:t>:</a:t>
            </a:r>
          </a:p>
          <a:p>
            <a:pPr marL="0" indent="0">
              <a:buNone/>
            </a:pPr>
            <a:r>
              <a:rPr lang="pl-PL" dirty="0">
                <a:latin typeface="Aptos Display"/>
              </a:rPr>
              <a:t>Zastosowano usługę znakowania czasem (TSA) w celu zapewnienia ważności podpisu mimo ewentualnego wygaśnięcia certyfikatu.</a:t>
            </a:r>
          </a:p>
          <a:p>
            <a:pPr marL="285750" indent="-285750">
              <a:buFont typeface="Wingdings" panose="020B0604020202020204" pitchFamily="34" charset="0"/>
              <a:buChar char="q"/>
            </a:pPr>
            <a:r>
              <a:rPr lang="pl-PL" b="1" dirty="0">
                <a:latin typeface="Aptos Display"/>
              </a:rPr>
              <a:t>Weryfikacja:</a:t>
            </a:r>
          </a:p>
          <a:p>
            <a:pPr marL="0" indent="0">
              <a:buNone/>
            </a:pPr>
            <a:r>
              <a:rPr lang="pl-PL" dirty="0">
                <a:latin typeface="Aptos Display"/>
              </a:rPr>
              <a:t>Sprawdzono ważność i autentyczność podpisu z poziomu eksploratora Windows oraz narzędzia </a:t>
            </a:r>
            <a:r>
              <a:rPr lang="pl-PL" dirty="0" err="1">
                <a:latin typeface="Aptos Display"/>
              </a:rPr>
              <a:t>signtool</a:t>
            </a:r>
            <a:r>
              <a:rPr lang="pl-PL" dirty="0">
                <a:latin typeface="Aptos Display"/>
              </a:rPr>
              <a:t> </a:t>
            </a:r>
            <a:r>
              <a:rPr lang="pl-PL" dirty="0" err="1">
                <a:latin typeface="Aptos Display"/>
              </a:rPr>
              <a:t>verify</a:t>
            </a:r>
            <a:r>
              <a:rPr lang="pl-PL" dirty="0">
                <a:latin typeface="Aptos Display"/>
              </a:rPr>
              <a:t>.</a:t>
            </a:r>
          </a:p>
          <a:p>
            <a:pPr>
              <a:buFont typeface="Wingdings" panose="020B0604020202020204" pitchFamily="34" charset="0"/>
              <a:buChar char="q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82464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A4FC8-3032-49BB-89AC-CAB5F64D6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005A03-E5DA-10A7-0E66-44DAFCE0B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42689"/>
            <a:ext cx="11155680" cy="50931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6600" dirty="0">
                <a:latin typeface="Aptos Serif"/>
                <a:cs typeface="Aptos Serif"/>
              </a:rPr>
              <a:t>Dziękujemy za uwagę :)</a:t>
            </a:r>
            <a:endParaRPr lang="pl-PL" sz="6600" b="0" dirty="0">
              <a:latin typeface="Aptos Serif"/>
              <a:cs typeface="Aptos Serif"/>
            </a:endParaRPr>
          </a:p>
        </p:txBody>
      </p:sp>
    </p:spTree>
    <p:extLst>
      <p:ext uri="{BB962C8B-B14F-4D97-AF65-F5344CB8AC3E}">
        <p14:creationId xmlns:p14="http://schemas.microsoft.com/office/powerpoint/2010/main" val="3194313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AC992F-E4B2-5AF1-9D95-F02ECDDE4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50573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6600" b="0" dirty="0">
                <a:latin typeface="Aptos Serif"/>
                <a:ea typeface="+mj-lt"/>
                <a:cs typeface="+mj-lt"/>
              </a:rPr>
              <a:t>Wstęp teoretyczny</a:t>
            </a:r>
            <a:endParaRPr lang="pl-PL" sz="6600">
              <a:latin typeface="Aptos Serif"/>
              <a:cs typeface="Aptos Serif"/>
            </a:endParaRPr>
          </a:p>
        </p:txBody>
      </p:sp>
    </p:spTree>
    <p:extLst>
      <p:ext uri="{BB962C8B-B14F-4D97-AF65-F5344CB8AC3E}">
        <p14:creationId xmlns:p14="http://schemas.microsoft.com/office/powerpoint/2010/main" val="385482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49DA3B-B8E7-AEE8-67A8-668AD84E2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l-PL" sz="4800" b="0" dirty="0">
                <a:latin typeface="Aptos Serif"/>
                <a:cs typeface="Aptos Serif"/>
              </a:rPr>
              <a:t>Czym jest </a:t>
            </a:r>
            <a:r>
              <a:rPr lang="pl-PL" sz="4800" b="0" dirty="0">
                <a:latin typeface="Aptos Serif"/>
                <a:ea typeface="+mj-lt"/>
                <a:cs typeface="+mj-lt"/>
              </a:rPr>
              <a:t>podpis cyfrowy aplikacji?</a:t>
            </a:r>
            <a:endParaRPr lang="pl-PL" sz="4800">
              <a:latin typeface="Aptos Serif"/>
              <a:ea typeface="+mj-lt"/>
              <a:cs typeface="+mj-l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299236D-0787-22C7-B055-612DC69B2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244581"/>
            <a:ext cx="11155680" cy="410135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pl-PL" sz="2800" dirty="0">
                <a:latin typeface="Aptos Serif"/>
                <a:ea typeface="+mn-lt"/>
                <a:cs typeface="+mn-lt"/>
              </a:rPr>
              <a:t>sposób zapewnienia, że:</a:t>
            </a:r>
            <a:endParaRPr lang="pl-PL" sz="2800">
              <a:latin typeface="Aptos Serif"/>
              <a:cs typeface="Aptos Serif"/>
            </a:endParaRP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pl-PL" sz="2800" dirty="0">
                <a:latin typeface="Aptos Serif"/>
                <a:ea typeface="+mn-lt"/>
                <a:cs typeface="+mn-lt"/>
              </a:rPr>
              <a:t>kod pochodzi od zaufanego wydawcy (autentyczność)</a:t>
            </a:r>
            <a:endParaRPr lang="pl-PL" sz="2800" dirty="0">
              <a:latin typeface="Aptos Serif"/>
              <a:cs typeface="Aptos Serif"/>
            </a:endParaRP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pl-PL" sz="2800" dirty="0">
                <a:latin typeface="Aptos Serif"/>
                <a:ea typeface="+mn-lt"/>
                <a:cs typeface="+mn-lt"/>
              </a:rPr>
              <a:t>nie został zmodyfikowany po podpisaniu (integralność)</a:t>
            </a:r>
            <a:endParaRPr lang="pl-PL" sz="2800" dirty="0">
              <a:latin typeface="Aptos Serif"/>
              <a:ea typeface="+mn-lt"/>
              <a:cs typeface="Aptos Serif"/>
            </a:endParaRP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pl-PL" sz="2800" dirty="0">
                <a:latin typeface="Aptos Serif"/>
                <a:ea typeface="+mn-lt"/>
                <a:cs typeface="+mn-lt"/>
              </a:rPr>
              <a:t>może być zaufany przez system operacyjny </a:t>
            </a:r>
            <a:endParaRPr lang="pl-PL" sz="2800" dirty="0">
              <a:latin typeface="Aptos Serif"/>
              <a:ea typeface="+mn-lt"/>
              <a:cs typeface="Aptos Serif"/>
            </a:endParaRPr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None/>
            </a:pPr>
            <a:r>
              <a:rPr lang="pl-PL" sz="2800" dirty="0">
                <a:latin typeface="Aptos Serif"/>
                <a:cs typeface="Aptos Serif"/>
              </a:rPr>
              <a:t>Systemy operacyjne coraz częściej wymagają, by aplikacje były podpisane – szczególnie przy dystrybucji przez internet. Nieużycie podpisu może skutkować:</a:t>
            </a:r>
            <a:endParaRPr lang="pl-PL" sz="2800" dirty="0">
              <a:latin typeface="Bierstadt"/>
              <a:cs typeface="Aptos Serif"/>
            </a:endParaRPr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pl-PL" sz="2800" dirty="0">
                <a:latin typeface="Aptos Serif"/>
                <a:cs typeface="Aptos Serif"/>
              </a:rPr>
              <a:t>ostrzeżeniami bezpieczeństwa ("Nieznany wydawca")</a:t>
            </a:r>
            <a:endParaRPr lang="pl-PL" dirty="0"/>
          </a:p>
          <a:p>
            <a:pPr marL="342900" indent="-342900">
              <a:buFont typeface="Wingdings" panose="020B0604020202020204" pitchFamily="34" charset="0"/>
              <a:buChar char="q"/>
            </a:pPr>
            <a:r>
              <a:rPr lang="pl-PL" sz="2800" dirty="0">
                <a:latin typeface="Aptos Serif"/>
                <a:cs typeface="Aptos Serif"/>
              </a:rPr>
              <a:t>blokadą instalacji przez system</a:t>
            </a:r>
            <a:endParaRPr lang="pl-PL" dirty="0"/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</p:txBody>
      </p:sp>
    </p:spTree>
    <p:extLst>
      <p:ext uri="{BB962C8B-B14F-4D97-AF65-F5344CB8AC3E}">
        <p14:creationId xmlns:p14="http://schemas.microsoft.com/office/powerpoint/2010/main" val="4180214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56990-4B6C-B35C-65A6-A8AF9AD64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6E539C-3D73-9032-100A-B9646CEA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l-PL" sz="4800" b="0" dirty="0">
                <a:latin typeface="Aptos Serif"/>
                <a:ea typeface="+mj-lt"/>
                <a:cs typeface="+mj-lt"/>
              </a:rPr>
              <a:t>Jak to działa?</a:t>
            </a:r>
            <a:endParaRPr lang="pl-PL" sz="4800" dirty="0">
              <a:latin typeface="Aptos Serif"/>
              <a:ea typeface="+mj-lt"/>
              <a:cs typeface="+mj-l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FE785D-6959-602E-4025-B6E695917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244581"/>
            <a:ext cx="11155680" cy="41013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AutoNum type="arabicPeriod"/>
            </a:pPr>
            <a:r>
              <a:rPr lang="pl-PL" sz="2800" dirty="0">
                <a:latin typeface="Aptos Serif"/>
                <a:cs typeface="Aptos Serif"/>
              </a:rPr>
              <a:t>Wydawca aplikacji generuje parę kluczy: prywatny i publiczny.</a:t>
            </a:r>
            <a:endParaRPr lang="pl-PL" dirty="0"/>
          </a:p>
          <a:p>
            <a:pPr marL="514350" indent="-514350">
              <a:buAutoNum type="arabicPeriod"/>
            </a:pPr>
            <a:r>
              <a:rPr lang="pl-PL" sz="2800" dirty="0">
                <a:latin typeface="Aptos Serif"/>
                <a:cs typeface="Aptos Serif"/>
              </a:rPr>
              <a:t>Certyfikat X.509 (np. od CA jak </a:t>
            </a:r>
            <a:r>
              <a:rPr lang="pl-PL" sz="2800" err="1">
                <a:latin typeface="Aptos Serif"/>
                <a:cs typeface="Aptos Serif"/>
              </a:rPr>
              <a:t>DigiCert</a:t>
            </a:r>
            <a:r>
              <a:rPr lang="pl-PL" sz="2800" dirty="0">
                <a:latin typeface="Aptos Serif"/>
                <a:cs typeface="Aptos Serif"/>
              </a:rPr>
              <a:t>, </a:t>
            </a:r>
            <a:r>
              <a:rPr lang="pl-PL" sz="2800" err="1">
                <a:latin typeface="Aptos Serif"/>
                <a:cs typeface="Aptos Serif"/>
              </a:rPr>
              <a:t>Sectigo</a:t>
            </a:r>
            <a:r>
              <a:rPr lang="pl-PL" sz="2800" dirty="0">
                <a:latin typeface="Aptos Serif"/>
                <a:cs typeface="Aptos Serif"/>
              </a:rPr>
              <a:t>) zawiera klucz publiczny i dane właściciela.</a:t>
            </a:r>
            <a:endParaRPr lang="pl-PL" dirty="0"/>
          </a:p>
          <a:p>
            <a:pPr marL="514350" indent="-514350">
              <a:buAutoNum type="arabicPeriod"/>
            </a:pPr>
            <a:r>
              <a:rPr lang="pl-PL" sz="2800" dirty="0">
                <a:latin typeface="Aptos Serif"/>
                <a:cs typeface="Aptos Serif"/>
              </a:rPr>
              <a:t>Kod jest podpisywany kluczem prywatnym –  </a:t>
            </a:r>
            <a:r>
              <a:rPr lang="pl-PL" sz="2800" dirty="0" err="1">
                <a:latin typeface="Aptos Serif"/>
                <a:cs typeface="Aptos Serif"/>
              </a:rPr>
              <a:t>hash</a:t>
            </a:r>
            <a:r>
              <a:rPr lang="pl-PL" sz="2800" dirty="0">
                <a:latin typeface="Aptos Serif"/>
                <a:cs typeface="Aptos Serif"/>
              </a:rPr>
              <a:t> + podpis.</a:t>
            </a:r>
            <a:endParaRPr lang="pl-PL" dirty="0"/>
          </a:p>
          <a:p>
            <a:pPr marL="514350" indent="-514350">
              <a:buAutoNum type="arabicPeriod"/>
            </a:pPr>
            <a:r>
              <a:rPr lang="pl-PL" sz="2800" dirty="0">
                <a:latin typeface="Aptos Serif"/>
                <a:cs typeface="Aptos Serif"/>
              </a:rPr>
              <a:t>System używa klucza publicznego z certyfikatu do weryfikacji podpisu.</a:t>
            </a:r>
            <a:endParaRPr lang="pl-PL" dirty="0"/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</p:txBody>
      </p:sp>
    </p:spTree>
    <p:extLst>
      <p:ext uri="{BB962C8B-B14F-4D97-AF65-F5344CB8AC3E}">
        <p14:creationId xmlns:p14="http://schemas.microsoft.com/office/powerpoint/2010/main" val="2006973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EA161-640E-0DBA-4900-1EAA9F420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25E387-1714-6367-A532-1FFF37852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l-PL" sz="4800" b="0" dirty="0" err="1">
                <a:latin typeface="Aptos Serif"/>
                <a:ea typeface="+mj-lt"/>
                <a:cs typeface="+mj-lt"/>
              </a:rPr>
              <a:t>Timestamp</a:t>
            </a:r>
            <a:r>
              <a:rPr lang="pl-PL" sz="4800" b="0" dirty="0">
                <a:latin typeface="Aptos Serif"/>
                <a:ea typeface="+mj-lt"/>
                <a:cs typeface="+mj-lt"/>
              </a:rPr>
              <a:t> (znacznik czasu)</a:t>
            </a:r>
            <a:endParaRPr lang="pl-PL" sz="4800" dirty="0">
              <a:latin typeface="Aptos Serif"/>
              <a:ea typeface="+mj-lt"/>
              <a:cs typeface="+mj-lt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7C4D20E-963C-5A39-116B-CBC224866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244581"/>
            <a:ext cx="11155680" cy="41013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2800" dirty="0">
                <a:latin typeface="Aptos Serif"/>
                <a:cs typeface="Aptos Serif"/>
              </a:rPr>
              <a:t>To dowód, że podpis był ważny w momencie jego złożenia, nawet jeśli certyfikat wygasł później.</a:t>
            </a:r>
            <a:br>
              <a:rPr lang="pl-PL" sz="2800" dirty="0">
                <a:latin typeface="Aptos Serif"/>
                <a:cs typeface="Aptos Serif"/>
              </a:rPr>
            </a:br>
            <a:endParaRPr lang="pl-PL" sz="2800" dirty="0">
              <a:latin typeface="Aptos Serif"/>
              <a:cs typeface="Aptos Serif"/>
            </a:endParaRPr>
          </a:p>
          <a:p>
            <a:pPr marL="0" indent="0">
              <a:buNone/>
            </a:pPr>
            <a:r>
              <a:rPr lang="pl-PL" sz="2800" dirty="0">
                <a:latin typeface="Aptos Serif"/>
                <a:cs typeface="Aptos Serif"/>
              </a:rPr>
              <a:t>Wymaga połączenia z usługą TSA (Time </a:t>
            </a:r>
            <a:r>
              <a:rPr lang="pl-PL" sz="2800" dirty="0" err="1">
                <a:latin typeface="Aptos Serif"/>
                <a:cs typeface="Aptos Serif"/>
              </a:rPr>
              <a:t>Stamping</a:t>
            </a:r>
            <a:r>
              <a:rPr lang="pl-PL" sz="2800" dirty="0">
                <a:latin typeface="Aptos Serif"/>
                <a:cs typeface="Aptos Serif"/>
              </a:rPr>
              <a:t> Authority), np.:</a:t>
            </a:r>
            <a:endParaRPr lang="pl-PL"/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pl-PL" sz="2800" dirty="0">
                <a:latin typeface="Aptos Serif"/>
                <a:cs typeface="Aptos Serif"/>
              </a:rPr>
              <a:t>http://timestamp.digicert.com</a:t>
            </a:r>
            <a:endParaRPr lang="pl-PL" dirty="0"/>
          </a:p>
          <a:p>
            <a:pPr marL="457200" indent="-457200">
              <a:buFont typeface="Wingdings" panose="020B0604020202020204" pitchFamily="34" charset="0"/>
              <a:buChar char="q"/>
            </a:pPr>
            <a:r>
              <a:rPr lang="pl-PL" sz="2800" dirty="0">
                <a:latin typeface="Aptos Serif"/>
                <a:cs typeface="Aptos Serif"/>
              </a:rPr>
              <a:t>http://timestamp.sectigo.com</a:t>
            </a:r>
            <a:endParaRPr lang="pl-PL" dirty="0"/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</p:txBody>
      </p:sp>
    </p:spTree>
    <p:extLst>
      <p:ext uri="{BB962C8B-B14F-4D97-AF65-F5344CB8AC3E}">
        <p14:creationId xmlns:p14="http://schemas.microsoft.com/office/powerpoint/2010/main" val="1551545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0E233-3A8A-0730-124A-24F5911F2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21C0F48-F74D-3B2F-CB89-992EA2C53F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50573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l-PL" sz="6600" dirty="0">
                <a:latin typeface="Aptos Serif"/>
                <a:ea typeface="+mj-lt"/>
                <a:cs typeface="+mj-lt"/>
              </a:rPr>
              <a:t>Krok 1: </a:t>
            </a:r>
            <a:r>
              <a:rPr lang="pl-PL" sz="6600" b="0" dirty="0">
                <a:latin typeface="Aptos Serif"/>
                <a:ea typeface="+mj-lt"/>
                <a:cs typeface="+mj-lt"/>
              </a:rPr>
              <a:t>Generowanie własnego Urzędu Certyfikacji (CA)</a:t>
            </a:r>
            <a:endParaRPr lang="pl-PL" sz="6600" b="0" dirty="0">
              <a:latin typeface="Aptos Serif"/>
              <a:cs typeface="Aptos Serif"/>
            </a:endParaRPr>
          </a:p>
        </p:txBody>
      </p:sp>
    </p:spTree>
    <p:extLst>
      <p:ext uri="{BB962C8B-B14F-4D97-AF65-F5344CB8AC3E}">
        <p14:creationId xmlns:p14="http://schemas.microsoft.com/office/powerpoint/2010/main" val="113445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56DA1-98CA-3630-51A1-FE32A77C6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443CC33-5C80-5D6E-A753-D55E8A325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1127677"/>
            <a:ext cx="5166360" cy="4738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l-PL" sz="2800" dirty="0">
                <a:latin typeface="Aptos Serif"/>
                <a:cs typeface="Aptos Serif"/>
              </a:rPr>
              <a:t>Potrzebne: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pl-PL" sz="2800" err="1">
                <a:latin typeface="Aptos Serif"/>
                <a:cs typeface="Aptos Serif"/>
              </a:rPr>
              <a:t>openSSL</a:t>
            </a:r>
            <a:r>
              <a:rPr lang="pl-PL" sz="2800" dirty="0">
                <a:latin typeface="Aptos Serif"/>
                <a:cs typeface="Aptos Serif"/>
              </a:rPr>
              <a:t> działający w PowerShell</a:t>
            </a:r>
          </a:p>
          <a:p>
            <a:pPr marL="457200" indent="-457200">
              <a:buFont typeface="Wingdings" panose="020B0604020202020204" pitchFamily="34" charset="0"/>
              <a:buChar char="§"/>
            </a:pPr>
            <a:r>
              <a:rPr lang="pl-PL" sz="2800" dirty="0">
                <a:latin typeface="Aptos Serif"/>
                <a:cs typeface="Aptos Serif"/>
              </a:rPr>
              <a:t>PowerShell otwarty jako administrator</a:t>
            </a:r>
          </a:p>
          <a:p>
            <a:pPr marL="0" indent="0">
              <a:buNone/>
            </a:pPr>
            <a:r>
              <a:rPr lang="pl-PL" sz="2800" dirty="0">
                <a:latin typeface="Aptos Serif"/>
                <a:cs typeface="Aptos Serif"/>
              </a:rPr>
              <a:t>Generowanie klucza i certyfikatu CA za pomocą komendy:</a:t>
            </a:r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</p:txBody>
      </p:sp>
      <p:pic>
        <p:nvPicPr>
          <p:cNvPr id="8" name="Symbol zastępczy zawartości 7" descr="Obraz zawierający tekst, zrzut ekranu, Czcionka&#10;&#10;Zawartość wygenerowana przez AI może być niepoprawna.">
            <a:extLst>
              <a:ext uri="{FF2B5EF4-FFF2-40B4-BE49-F238E27FC236}">
                <a16:creationId xmlns:a16="http://schemas.microsoft.com/office/drawing/2014/main" id="{60D87BCC-6DD8-0847-25D2-45484B201B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71453" y="2092831"/>
            <a:ext cx="6147565" cy="2672088"/>
          </a:xfr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BA574770-BFE0-B234-986E-CE94CB976EDF}"/>
              </a:ext>
            </a:extLst>
          </p:cNvPr>
          <p:cNvSpPr txBox="1"/>
          <p:nvPr/>
        </p:nvSpPr>
        <p:spPr>
          <a:xfrm>
            <a:off x="517743" y="5526769"/>
            <a:ext cx="11177391" cy="33855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pl-PL" sz="1600" b="1" dirty="0">
                <a:solidFill>
                  <a:schemeClr val="bg1"/>
                </a:solidFill>
                <a:latin typeface="Aptos Serif"/>
                <a:cs typeface="Aptos Serif"/>
              </a:rPr>
              <a:t>&gt; </a:t>
            </a:r>
            <a:r>
              <a:rPr lang="pl-PL" sz="1600" b="1" dirty="0" err="1">
                <a:solidFill>
                  <a:schemeClr val="bg1"/>
                </a:solidFill>
                <a:latin typeface="Aptos Serif"/>
                <a:cs typeface="Aptos Serif"/>
              </a:rPr>
              <a:t>openssl</a:t>
            </a:r>
            <a:r>
              <a:rPr lang="pl-PL" sz="1600" b="1" dirty="0">
                <a:solidFill>
                  <a:schemeClr val="bg1"/>
                </a:solidFill>
                <a:latin typeface="Aptos Serif"/>
                <a:cs typeface="Aptos Serif"/>
              </a:rPr>
              <a:t> </a:t>
            </a:r>
            <a:r>
              <a:rPr lang="pl-PL" sz="1600" b="1" dirty="0" err="1">
                <a:solidFill>
                  <a:schemeClr val="bg1"/>
                </a:solidFill>
                <a:latin typeface="Aptos Serif"/>
                <a:cs typeface="Aptos Serif"/>
              </a:rPr>
              <a:t>req</a:t>
            </a:r>
            <a:r>
              <a:rPr lang="pl-PL" sz="1600" b="1" dirty="0">
                <a:solidFill>
                  <a:schemeClr val="bg1"/>
                </a:solidFill>
                <a:latin typeface="Aptos Serif"/>
                <a:cs typeface="Aptos Serif"/>
              </a:rPr>
              <a:t> -x509 -</a:t>
            </a:r>
            <a:r>
              <a:rPr lang="pl-PL" sz="1600" b="1" dirty="0" err="1">
                <a:solidFill>
                  <a:schemeClr val="bg1"/>
                </a:solidFill>
                <a:latin typeface="Aptos Serif"/>
                <a:cs typeface="Aptos Serif"/>
              </a:rPr>
              <a:t>newkey</a:t>
            </a:r>
            <a:r>
              <a:rPr lang="pl-PL" sz="1600" b="1" dirty="0">
                <a:solidFill>
                  <a:schemeClr val="bg1"/>
                </a:solidFill>
                <a:latin typeface="Aptos Serif"/>
                <a:cs typeface="Aptos Serif"/>
              </a:rPr>
              <a:t> rsa:2048 -</a:t>
            </a:r>
            <a:r>
              <a:rPr lang="pl-PL" sz="1600" b="1" dirty="0" err="1">
                <a:solidFill>
                  <a:schemeClr val="bg1"/>
                </a:solidFill>
                <a:latin typeface="Aptos Serif"/>
                <a:cs typeface="Aptos Serif"/>
              </a:rPr>
              <a:t>keyout</a:t>
            </a:r>
            <a:r>
              <a:rPr lang="pl-PL" sz="1600" b="1" dirty="0">
                <a:solidFill>
                  <a:schemeClr val="bg1"/>
                </a:solidFill>
                <a:latin typeface="Aptos Serif"/>
                <a:cs typeface="Aptos Serif"/>
              </a:rPr>
              <a:t> </a:t>
            </a:r>
            <a:r>
              <a:rPr lang="pl-PL" sz="1600" b="1" dirty="0" err="1">
                <a:solidFill>
                  <a:schemeClr val="bg1"/>
                </a:solidFill>
                <a:latin typeface="Aptos Serif"/>
                <a:cs typeface="Aptos Serif"/>
              </a:rPr>
              <a:t>ca.key</a:t>
            </a:r>
            <a:r>
              <a:rPr lang="pl-PL" sz="1600" b="1" dirty="0">
                <a:solidFill>
                  <a:schemeClr val="bg1"/>
                </a:solidFill>
                <a:latin typeface="Aptos Serif"/>
                <a:cs typeface="Aptos Serif"/>
              </a:rPr>
              <a:t> -out ca.crt -</a:t>
            </a:r>
            <a:r>
              <a:rPr lang="pl-PL" sz="1600" b="1" dirty="0" err="1">
                <a:solidFill>
                  <a:schemeClr val="bg1"/>
                </a:solidFill>
                <a:latin typeface="Aptos Serif"/>
                <a:cs typeface="Aptos Serif"/>
              </a:rPr>
              <a:t>days</a:t>
            </a:r>
            <a:r>
              <a:rPr lang="pl-PL" sz="1600" b="1" dirty="0">
                <a:solidFill>
                  <a:schemeClr val="bg1"/>
                </a:solidFill>
                <a:latin typeface="Aptos Serif"/>
                <a:cs typeface="Aptos Serif"/>
              </a:rPr>
              <a:t> 365 -</a:t>
            </a:r>
            <a:r>
              <a:rPr lang="pl-PL" sz="1600" b="1" dirty="0" err="1">
                <a:solidFill>
                  <a:schemeClr val="bg1"/>
                </a:solidFill>
                <a:latin typeface="Aptos Serif"/>
                <a:cs typeface="Aptos Serif"/>
              </a:rPr>
              <a:t>addext</a:t>
            </a:r>
            <a:r>
              <a:rPr lang="pl-PL" sz="1600" b="1" dirty="0">
                <a:solidFill>
                  <a:schemeClr val="bg1"/>
                </a:solidFill>
                <a:latin typeface="Aptos Serif"/>
                <a:cs typeface="Aptos Serif"/>
              </a:rPr>
              <a:t> "</a:t>
            </a:r>
            <a:r>
              <a:rPr lang="pl-PL" sz="1600" b="1" dirty="0" err="1">
                <a:solidFill>
                  <a:schemeClr val="bg1"/>
                </a:solidFill>
                <a:latin typeface="Aptos Serif"/>
                <a:cs typeface="Aptos Serif"/>
              </a:rPr>
              <a:t>basicConstraints</a:t>
            </a:r>
            <a:r>
              <a:rPr lang="pl-PL" sz="1600" b="1" dirty="0">
                <a:solidFill>
                  <a:schemeClr val="bg1"/>
                </a:solidFill>
                <a:latin typeface="Aptos Serif"/>
                <a:cs typeface="Aptos Serif"/>
              </a:rPr>
              <a:t>=CA:TRUE</a:t>
            </a:r>
            <a:endParaRPr lang="pl-PL" sz="16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09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E4E35-512A-25F0-7014-10234FE5B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2BD83E4-437C-F075-3BD0-17DC29DDF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6468" y="950225"/>
            <a:ext cx="10907455" cy="47380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pl-PL" sz="2800" dirty="0">
                <a:latin typeface="Aptos Serif"/>
                <a:cs typeface="Aptos Serif"/>
              </a:rPr>
              <a:t>Sprawdzenie:</a:t>
            </a:r>
            <a:endParaRPr lang="pl-PL"/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457200" indent="-457200">
              <a:buFont typeface="Wingdings" panose="020B0604020202020204" pitchFamily="34" charset="0"/>
              <a:buChar char="§"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Font typeface="Wingdings" panose="020B0604020202020204" pitchFamily="34" charset="0"/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  <a:p>
            <a:pPr marL="0" indent="0">
              <a:buNone/>
            </a:pPr>
            <a:endParaRPr lang="pl-PL" sz="2800" dirty="0">
              <a:latin typeface="Aptos Serif"/>
              <a:cs typeface="Aptos Serif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321A0F09-2B3A-9F5F-B5CB-25684A8D9C98}"/>
              </a:ext>
            </a:extLst>
          </p:cNvPr>
          <p:cNvSpPr txBox="1"/>
          <p:nvPr/>
        </p:nvSpPr>
        <p:spPr>
          <a:xfrm>
            <a:off x="5402893" y="1539317"/>
            <a:ext cx="1104378" cy="338554"/>
          </a:xfrm>
          <a:prstGeom prst="rect">
            <a:avLst/>
          </a:prstGeom>
          <a:solidFill>
            <a:schemeClr val="tx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pl-PL" sz="1600" b="1" dirty="0">
                <a:solidFill>
                  <a:schemeClr val="bg1"/>
                </a:solidFill>
                <a:latin typeface="Aptos Serif"/>
                <a:cs typeface="Aptos Serif"/>
              </a:rPr>
              <a:t>&gt; </a:t>
            </a:r>
            <a:r>
              <a:rPr lang="pl-PL" sz="1600" b="1" dirty="0" err="1">
                <a:solidFill>
                  <a:schemeClr val="bg1"/>
                </a:solidFill>
                <a:latin typeface="Aptos Serif"/>
                <a:cs typeface="Aptos Serif"/>
              </a:rPr>
              <a:t>dir</a:t>
            </a:r>
            <a:r>
              <a:rPr lang="pl-PL" sz="1600" b="1" dirty="0">
                <a:solidFill>
                  <a:schemeClr val="bg1"/>
                </a:solidFill>
                <a:latin typeface="Aptos Serif"/>
                <a:cs typeface="Aptos Serif"/>
              </a:rPr>
              <a:t> ca.*</a:t>
            </a:r>
            <a:endParaRPr lang="pl-PL">
              <a:solidFill>
                <a:schemeClr val="bg1"/>
              </a:solidFill>
            </a:endParaRPr>
          </a:p>
        </p:txBody>
      </p:sp>
      <p:pic>
        <p:nvPicPr>
          <p:cNvPr id="5" name="Symbol zastępczy zawartości 4" descr="Obraz zawierający tekst, zrzut ekranu, Czcionka&#10;&#10;Zawartość wygenerowana przez AI może być niepoprawna.">
            <a:extLst>
              <a:ext uri="{FF2B5EF4-FFF2-40B4-BE49-F238E27FC236}">
                <a16:creationId xmlns:a16="http://schemas.microsoft.com/office/drawing/2014/main" id="{50DD176A-580F-925C-CD9C-827ABD246B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3216" y="3102471"/>
            <a:ext cx="5166360" cy="2050967"/>
          </a:xfr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A38DE9CF-CDA5-BECF-F371-C1F7EBD0541F}"/>
              </a:ext>
            </a:extLst>
          </p:cNvPr>
          <p:cNvSpPr txBox="1"/>
          <p:nvPr/>
        </p:nvSpPr>
        <p:spPr>
          <a:xfrm>
            <a:off x="6498920" y="3106455"/>
            <a:ext cx="5081391" cy="19691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l-PL" sz="2800" dirty="0">
                <a:latin typeface="Aptos Serif"/>
                <a:cs typeface="Segoe UI"/>
              </a:rPr>
              <a:t>​</a:t>
            </a:r>
            <a:r>
              <a:rPr lang="pl-PL" sz="2800" dirty="0" err="1">
                <a:latin typeface="Aptos Serif"/>
                <a:cs typeface="Segoe UI"/>
              </a:rPr>
              <a:t>Powstaly</a:t>
            </a:r>
            <a:r>
              <a:rPr lang="pl-PL" sz="2800" dirty="0">
                <a:latin typeface="Aptos Serif"/>
                <a:cs typeface="Segoe UI"/>
              </a:rPr>
              <a:t>:</a:t>
            </a:r>
            <a:r>
              <a:rPr lang="en-US" sz="2800" dirty="0">
                <a:latin typeface="Aptos Serif"/>
                <a:cs typeface="Segoe UI"/>
              </a:rPr>
              <a:t>​</a:t>
            </a:r>
            <a:endParaRPr lang="pl-PL" dirty="0"/>
          </a:p>
          <a:p>
            <a:pPr marL="457200" indent="-457200">
              <a:lnSpc>
                <a:spcPts val="2775"/>
              </a:lnSpc>
              <a:buFont typeface="Wingdings,Sans-Serif"/>
              <a:buChar char="§"/>
            </a:pPr>
            <a:r>
              <a:rPr lang="pl-PL" sz="2800" b="1" dirty="0" err="1">
                <a:latin typeface="Aptos Serif"/>
                <a:cs typeface="Arial"/>
              </a:rPr>
              <a:t>ca.key</a:t>
            </a:r>
            <a:r>
              <a:rPr lang="pl-PL" sz="2800" dirty="0">
                <a:latin typeface="Aptos Serif"/>
                <a:cs typeface="Arial"/>
              </a:rPr>
              <a:t> - klucz CA </a:t>
            </a:r>
          </a:p>
          <a:p>
            <a:pPr>
              <a:lnSpc>
                <a:spcPts val="2775"/>
              </a:lnSpc>
            </a:pPr>
            <a:r>
              <a:rPr lang="pl-PL" sz="2800" dirty="0">
                <a:latin typeface="Aptos Serif"/>
                <a:cs typeface="Arial"/>
              </a:rPr>
              <a:t>  (chronić jak hasło!)</a:t>
            </a:r>
            <a:r>
              <a:rPr lang="en-US" sz="2800" dirty="0">
                <a:latin typeface="Aptos Serif"/>
                <a:cs typeface="Arial"/>
              </a:rPr>
              <a:t>​</a:t>
            </a:r>
            <a:endParaRPr lang="en-US" dirty="0"/>
          </a:p>
          <a:p>
            <a:pPr marL="457200" indent="-457200">
              <a:lnSpc>
                <a:spcPts val="2775"/>
              </a:lnSpc>
              <a:buFont typeface="Wingdings,Sans-Serif"/>
              <a:buChar char="§"/>
            </a:pPr>
            <a:r>
              <a:rPr lang="pl-PL" sz="2800" b="1" dirty="0">
                <a:latin typeface="Aptos Serif"/>
                <a:cs typeface="Arial"/>
              </a:rPr>
              <a:t>ca.crt</a:t>
            </a:r>
            <a:r>
              <a:rPr lang="pl-PL" sz="2800" dirty="0">
                <a:latin typeface="Aptos Serif"/>
                <a:cs typeface="Arial"/>
              </a:rPr>
              <a:t> - certyfikat CA do dystrybucji</a:t>
            </a:r>
          </a:p>
        </p:txBody>
      </p:sp>
    </p:spTree>
    <p:extLst>
      <p:ext uri="{BB962C8B-B14F-4D97-AF65-F5344CB8AC3E}">
        <p14:creationId xmlns:p14="http://schemas.microsoft.com/office/powerpoint/2010/main" val="1208765317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Panoramiczny</PresentationFormat>
  <Paragraphs>0</Paragraphs>
  <Slides>24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5" baseType="lpstr">
      <vt:lpstr>GestaltVTI</vt:lpstr>
      <vt:lpstr>Podpisanie i weryfikacja kodu aplikacji w systemie Windows </vt:lpstr>
      <vt:lpstr>Demonstracja certyfikatu wystawionego przez dowolne CA z właściwymi  rozszerzeniami (v3 Extensions) oraz zaufania do CA, który go wystawił na testowej maszynie.  Demonstracja podpisywania kodu w dowolnym IDE (przykładowo VisualStudio, Eclipse) – demonstracja weryfikacji podpisu.   Demonstracja podpisywania kodu ręcznie w oparciu o dowolne narzędzie.   Demonstracja ręcznego podpisywania kodu z użyciem publicznie dostępnej usługi znakowania czasem (podpisu odpornego na nieaktualność certyfikatu).  </vt:lpstr>
      <vt:lpstr>Wstęp teoretyczny</vt:lpstr>
      <vt:lpstr>Czym jest podpis cyfrowy aplikacji?</vt:lpstr>
      <vt:lpstr>Jak to działa?</vt:lpstr>
      <vt:lpstr>Timestamp (znacznik czasu)</vt:lpstr>
      <vt:lpstr>Krok 1: Generowanie własnego Urzędu Certyfikacji (CA)</vt:lpstr>
      <vt:lpstr>Prezentacja programu PowerPoint</vt:lpstr>
      <vt:lpstr>Prezentacja programu PowerPoint</vt:lpstr>
      <vt:lpstr>Prezentacja programu PowerPoint</vt:lpstr>
      <vt:lpstr>Krok 2: Dodanie CA do zaufanych certyfikatów w Windows </vt:lpstr>
      <vt:lpstr>Prezentacja programu PowerPoint</vt:lpstr>
      <vt:lpstr>Prezentacja programu PowerPoint</vt:lpstr>
      <vt:lpstr>Krok 3: Generowanie certyfikatu dla aplikacji</vt:lpstr>
      <vt:lpstr>Prezentacja programu PowerPoint</vt:lpstr>
      <vt:lpstr>Prezentacja programu PowerPoint</vt:lpstr>
      <vt:lpstr>Prezentacja programu PowerPoint</vt:lpstr>
      <vt:lpstr>Krok 4: Podpisywanie kodu w Visual Studio</vt:lpstr>
      <vt:lpstr>Prezentacja programu PowerPoint</vt:lpstr>
      <vt:lpstr>Prezentacja programu PowerPoint</vt:lpstr>
      <vt:lpstr>Prezentacja programu PowerPoint</vt:lpstr>
      <vt:lpstr>Prezentacja programu PowerPoint</vt:lpstr>
      <vt:lpstr>Podsumowanie projektu</vt:lpstr>
      <vt:lpstr>Dziękujemy za uwagę :)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521</cp:revision>
  <dcterms:created xsi:type="dcterms:W3CDTF">2025-05-23T16:56:00Z</dcterms:created>
  <dcterms:modified xsi:type="dcterms:W3CDTF">2025-05-23T18:29:31Z</dcterms:modified>
</cp:coreProperties>
</file>