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
      <p:font typeface="Nunito"/>
      <p:regular r:id="rId31"/>
      <p:bold r:id="rId32"/>
      <p:italic r:id="rId33"/>
      <p:boldItalic r:id="rId34"/>
    </p:embeddedFont>
    <p:embeddedFont>
      <p:font typeface="Maven Pro"/>
      <p:regular r:id="rId35"/>
      <p:bold r:id="rId36"/>
    </p:embeddedFont>
    <p:embeddedFont>
      <p:font typeface="Maven Pro Regular"/>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847A80-4E07-4E9C-BFA9-F3D98421BE56}">
  <a:tblStyle styleId="{CB847A80-4E07-4E9C-BFA9-F3D98421BE5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Nunito-italic.fntdata"/><Relationship Id="rId10" Type="http://schemas.openxmlformats.org/officeDocument/2006/relationships/slide" Target="slides/slide4.xml"/><Relationship Id="rId32" Type="http://schemas.openxmlformats.org/officeDocument/2006/relationships/font" Target="fonts/Nunito-bold.fntdata"/><Relationship Id="rId13" Type="http://schemas.openxmlformats.org/officeDocument/2006/relationships/slide" Target="slides/slide7.xml"/><Relationship Id="rId35" Type="http://schemas.openxmlformats.org/officeDocument/2006/relationships/font" Target="fonts/MavenPro-regular.fntdata"/><Relationship Id="rId12" Type="http://schemas.openxmlformats.org/officeDocument/2006/relationships/slide" Target="slides/slide6.xml"/><Relationship Id="rId34" Type="http://schemas.openxmlformats.org/officeDocument/2006/relationships/font" Target="fonts/Nunito-boldItalic.fntdata"/><Relationship Id="rId15" Type="http://schemas.openxmlformats.org/officeDocument/2006/relationships/slide" Target="slides/slide9.xml"/><Relationship Id="rId37" Type="http://schemas.openxmlformats.org/officeDocument/2006/relationships/font" Target="fonts/MavenProRegular-bold.fntdata"/><Relationship Id="rId14" Type="http://schemas.openxmlformats.org/officeDocument/2006/relationships/slide" Target="slides/slide8.xml"/><Relationship Id="rId36" Type="http://schemas.openxmlformats.org/officeDocument/2006/relationships/font" Target="fonts/MavenPro-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Hello All, thank you for joining us today as we attempt to help you get more familiar with databases.  We are team 4 and our presenters today will be myself, Corinne, Serge, Dana and Winnie.</a:t>
            </a:r>
            <a:endParaRPr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cac26915d0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cac26915d0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Serge</a:t>
            </a:r>
            <a:endParaRPr/>
          </a:p>
          <a:p>
            <a:pPr indent="0" lvl="0" marL="0" rtl="0" algn="l">
              <a:spcBef>
                <a:spcPts val="0"/>
              </a:spcBef>
              <a:spcAft>
                <a:spcPts val="0"/>
              </a:spcAft>
              <a:buNone/>
            </a:pPr>
            <a:r>
              <a:rPr b="1" lang="en"/>
              <a:t>Flip screen</a:t>
            </a:r>
            <a:endParaRPr b="1"/>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7a069fcb3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7a069fcb3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Serge</a:t>
            </a:r>
            <a:endParaRPr/>
          </a:p>
          <a:p>
            <a:pPr indent="0" lvl="0" marL="0" rtl="0" algn="l">
              <a:spcBef>
                <a:spcPts val="0"/>
              </a:spcBef>
              <a:spcAft>
                <a:spcPts val="0"/>
              </a:spcAft>
              <a:buNone/>
            </a:pPr>
            <a:r>
              <a:rPr lang="en"/>
              <a:t>Rollup is used to do aggregate operation on multiple levels in a hierarchy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cac5b958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cac5b958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lnSpc>
                <a:spcPct val="100000"/>
              </a:lnSpc>
              <a:spcBef>
                <a:spcPts val="0"/>
              </a:spcBef>
              <a:spcAft>
                <a:spcPts val="0"/>
              </a:spcAft>
              <a:buNone/>
            </a:pPr>
            <a:r>
              <a:rPr lang="en"/>
              <a:t>Corinne</a:t>
            </a:r>
            <a:endParaRPr/>
          </a:p>
          <a:p>
            <a:pPr indent="0" lvl="0" marL="0" rtl="0" algn="l">
              <a:lnSpc>
                <a:spcPct val="100000"/>
              </a:lnSpc>
              <a:spcBef>
                <a:spcPts val="0"/>
              </a:spcBef>
              <a:spcAft>
                <a:spcPts val="0"/>
              </a:spcAft>
              <a:buNone/>
            </a:pPr>
            <a:r>
              <a:rPr b="1" lang="en"/>
              <a:t>No flip screen</a:t>
            </a:r>
            <a:endParaRPr b="1"/>
          </a:p>
          <a:p>
            <a:pPr indent="-304800" lvl="0" marL="457200" rtl="0" algn="l">
              <a:lnSpc>
                <a:spcPct val="100000"/>
              </a:lnSpc>
              <a:spcBef>
                <a:spcPts val="0"/>
              </a:spcBef>
              <a:spcAft>
                <a:spcPts val="0"/>
              </a:spcAft>
              <a:buSzPts val="1200"/>
              <a:buFont typeface="Roboto"/>
              <a:buChar char="●"/>
            </a:pPr>
            <a:r>
              <a:rPr lang="en" sz="1200">
                <a:highlight>
                  <a:srgbClr val="FFFFFF"/>
                </a:highlight>
                <a:latin typeface="Roboto"/>
                <a:ea typeface="Roboto"/>
                <a:cs typeface="Roboto"/>
                <a:sym typeface="Roboto"/>
              </a:rPr>
              <a:t>Data integrity is the maintenance, and the assurance of data accuracy and consistency over its entire life-cycle and is a critical aspect to the design, implementation, and usage of any system that stores, processes, or retrieves data.</a:t>
            </a:r>
            <a:endParaRPr sz="1200">
              <a:highlight>
                <a:srgbClr val="FFFFFF"/>
              </a:highlight>
              <a:latin typeface="Roboto"/>
              <a:ea typeface="Roboto"/>
              <a:cs typeface="Roboto"/>
              <a:sym typeface="Roboto"/>
            </a:endParaRPr>
          </a:p>
          <a:p>
            <a:pPr indent="-304800" lvl="0" marL="457200" rtl="0" algn="l">
              <a:lnSpc>
                <a:spcPct val="100000"/>
              </a:lnSpc>
              <a:spcBef>
                <a:spcPts val="1000"/>
              </a:spcBef>
              <a:spcAft>
                <a:spcPts val="0"/>
              </a:spcAft>
              <a:buSzPts val="1200"/>
              <a:buFont typeface="Roboto"/>
              <a:buChar char="●"/>
            </a:pPr>
            <a:r>
              <a:rPr lang="en" sz="1200">
                <a:highlight>
                  <a:srgbClr val="FFFFFF"/>
                </a:highlight>
                <a:latin typeface="Roboto"/>
                <a:ea typeface="Roboto"/>
                <a:cs typeface="Roboto"/>
                <a:sym typeface="Roboto"/>
              </a:rPr>
              <a:t>When the contents of a database are modified with the insert, delete or update statements, the integrity of the stored data can be lost in many ways.</a:t>
            </a:r>
            <a:endParaRPr sz="1200"/>
          </a:p>
          <a:p>
            <a:pPr indent="-298450" lvl="0" marL="457200" rtl="0" algn="l">
              <a:lnSpc>
                <a:spcPct val="100000"/>
              </a:lnSpc>
              <a:spcBef>
                <a:spcPts val="1000"/>
              </a:spcBef>
              <a:spcAft>
                <a:spcPts val="0"/>
              </a:spcAft>
              <a:buSzPts val="1100"/>
              <a:buChar char="●"/>
            </a:pPr>
            <a:r>
              <a:rPr lang="en"/>
              <a:t>To preserve the </a:t>
            </a:r>
            <a:r>
              <a:rPr lang="en"/>
              <a:t>consistency</a:t>
            </a:r>
            <a:r>
              <a:rPr lang="en"/>
              <a:t> of its data, a RDBMS imposes one or more data integrity constraints.</a:t>
            </a:r>
            <a:endParaRPr/>
          </a:p>
          <a:p>
            <a:pPr indent="-298450" lvl="0" marL="457200" rtl="0" algn="l">
              <a:lnSpc>
                <a:spcPct val="100000"/>
              </a:lnSpc>
              <a:spcBef>
                <a:spcPts val="1000"/>
              </a:spcBef>
              <a:spcAft>
                <a:spcPts val="1000"/>
              </a:spcAft>
              <a:buSzPts val="1100"/>
              <a:buChar char="●"/>
            </a:pPr>
            <a:r>
              <a:rPr lang="en"/>
              <a:t>One type of </a:t>
            </a:r>
            <a:r>
              <a:rPr lang="en"/>
              <a:t>constraint</a:t>
            </a:r>
            <a:r>
              <a:rPr lang="en"/>
              <a:t> is the foreign constraint.  </a:t>
            </a:r>
            <a:r>
              <a:rPr lang="en"/>
              <a:t>Foreign keys are used to enforce database integrity. In layman’s terms, a foreign key in one table points to a primary key in another tables. The foreign key constraint prevents invalid data form being inserted into the foreign key column. The values that you enter into the foreign key column has to be one of the values contained in the table it points to.</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ccbb045842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ccbb045842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Corinne</a:t>
            </a:r>
            <a:endParaRPr/>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In this first example we are altering the table name tblperson by adding the </a:t>
            </a:r>
            <a:r>
              <a:rPr lang="en" sz="1400"/>
              <a:t>constraint</a:t>
            </a:r>
            <a:r>
              <a:rPr lang="en" sz="1400"/>
              <a:t> name foreign key to the tblperson gender ID column.  This means that if the value in the column genderID is empty, this will show as an invalid entry.</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In the second example we are altering the </a:t>
            </a:r>
            <a:r>
              <a:rPr lang="en" sz="1400">
                <a:solidFill>
                  <a:schemeClr val="dk1"/>
                </a:solidFill>
              </a:rPr>
              <a:t>table name tblperson by adding the constraint name default value 3 to the tblperson gender ID column.</a:t>
            </a: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7a069fc69a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7a069fc69a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Corinne</a:t>
            </a:r>
            <a:endParaRPr/>
          </a:p>
          <a:p>
            <a:pPr indent="0" lvl="0" marL="0" rtl="0" algn="l">
              <a:spcBef>
                <a:spcPts val="0"/>
              </a:spcBef>
              <a:spcAft>
                <a:spcPts val="0"/>
              </a:spcAft>
              <a:buNone/>
            </a:pPr>
            <a:r>
              <a:rPr b="1" lang="en"/>
              <a:t>Flip screen</a:t>
            </a:r>
            <a:endParaRPr b="1"/>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7a069fc69a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7a069fc69a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Corinne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7a069fc69a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7a069fc69a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DANA</a:t>
            </a:r>
            <a:endParaRPr/>
          </a:p>
          <a:p>
            <a:pPr indent="0" lvl="0" marL="0" rtl="0" algn="l">
              <a:spcBef>
                <a:spcPts val="0"/>
              </a:spcBef>
              <a:spcAft>
                <a:spcPts val="0"/>
              </a:spcAft>
              <a:buNone/>
            </a:pPr>
            <a:r>
              <a:rPr b="1" lang="en"/>
              <a:t>Flip screen</a:t>
            </a:r>
            <a:endParaRPr b="1"/>
          </a:p>
          <a:p>
            <a:pPr indent="0" lvl="0" marL="0" rtl="0" algn="l">
              <a:spcBef>
                <a:spcPts val="0"/>
              </a:spcBef>
              <a:spcAft>
                <a:spcPts val="0"/>
              </a:spcAft>
              <a:buNone/>
            </a:pPr>
            <a:r>
              <a:rPr lang="en"/>
              <a:t>Count = 3, Sum = 90, Avg = 90/3 = 30, Min = 20, Max = 40</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7a069fc69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7a069fc69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Example: If there is a table called “Orders” that describes information about orders placed in a store, and another table called “Customers” that contains customer information, and they both contain Customer ID columns, you can join the two tables by the Customer ID column. You can also select other data to display from either table, such as customer names and order dates.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7a069fcb3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7a069fcb3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DANA</a:t>
            </a:r>
            <a:endParaRPr/>
          </a:p>
          <a:p>
            <a:pPr indent="0" lvl="0" marL="0" rtl="0" algn="l">
              <a:spcBef>
                <a:spcPts val="0"/>
              </a:spcBef>
              <a:spcAft>
                <a:spcPts val="0"/>
              </a:spcAft>
              <a:buNone/>
            </a:pPr>
            <a:r>
              <a:rPr b="1" lang="en"/>
              <a:t>Flip screen</a:t>
            </a:r>
            <a:endParaRPr b="1"/>
          </a:p>
          <a:p>
            <a:pPr indent="0" lvl="0" marL="0" rtl="0" algn="l">
              <a:spcBef>
                <a:spcPts val="0"/>
              </a:spcBef>
              <a:spcAft>
                <a:spcPts val="0"/>
              </a:spcAft>
              <a:buNone/>
            </a:pPr>
            <a:r>
              <a:rPr lang="en"/>
              <a:t>Merging rows from Orders with rows from Customers. Pass to Winnie after presenting.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7a069fc69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7a069fc69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DANA</a:t>
            </a:r>
            <a:endParaRPr/>
          </a:p>
          <a:p>
            <a:pPr indent="0" lvl="0" marL="0" rtl="0" algn="l">
              <a:spcBef>
                <a:spcPts val="0"/>
              </a:spcBef>
              <a:spcAft>
                <a:spcPts val="0"/>
              </a:spcAft>
              <a:buNone/>
            </a:pPr>
            <a:r>
              <a:rPr b="1" lang="en"/>
              <a:t>Flip screen</a:t>
            </a:r>
            <a:endParaRPr b="1"/>
          </a:p>
          <a:p>
            <a:pPr indent="0" lvl="0" marL="0" rtl="0" algn="l">
              <a:spcBef>
                <a:spcPts val="0"/>
              </a:spcBef>
              <a:spcAft>
                <a:spcPts val="0"/>
              </a:spcAft>
              <a:buNone/>
            </a:pPr>
            <a:r>
              <a:rPr lang="en"/>
              <a:t>Pose question to audience about code block. Stored procedure is group of T-SQL(Transit SQL statements. IF you have a situation, where you write the same query over and over again, you can save that specific query as a stored procedure and call it just by it’s name.</a:t>
            </a:r>
            <a:endParaRPr/>
          </a:p>
          <a:p>
            <a:pPr indent="0" lvl="0" marL="0" rtl="0" algn="l">
              <a:spcBef>
                <a:spcPts val="0"/>
              </a:spcBef>
              <a:spcAft>
                <a:spcPts val="0"/>
              </a:spcAft>
              <a:buNone/>
            </a:pPr>
            <a:r>
              <a:rPr lang="en"/>
              <a:t>Transaction is one or more changes to the database. There can be multiple changes under one transaction.</a:t>
            </a:r>
            <a:endParaRPr/>
          </a:p>
          <a:p>
            <a:pPr indent="0" lvl="0" marL="0" rtl="0" algn="l">
              <a:spcBef>
                <a:spcPts val="0"/>
              </a:spcBef>
              <a:spcAft>
                <a:spcPts val="0"/>
              </a:spcAft>
              <a:buNone/>
            </a:pPr>
            <a:r>
              <a:rPr lang="en"/>
              <a:t>Catch and End block.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ac26915d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ac26915d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Nunito"/>
                <a:ea typeface="Nunito"/>
                <a:cs typeface="Nunito"/>
                <a:sym typeface="Nunito"/>
              </a:rPr>
              <a:t>Corinne</a:t>
            </a:r>
            <a:endParaRPr sz="1000">
              <a:latin typeface="Nunito"/>
              <a:ea typeface="Nunito"/>
              <a:cs typeface="Nunito"/>
              <a:sym typeface="Nunito"/>
            </a:endParaRPr>
          </a:p>
          <a:p>
            <a:pPr indent="-317500" lvl="0" marL="457200" rtl="0" algn="l">
              <a:lnSpc>
                <a:spcPct val="115000"/>
              </a:lnSpc>
              <a:spcBef>
                <a:spcPts val="1200"/>
              </a:spcBef>
              <a:spcAft>
                <a:spcPts val="0"/>
              </a:spcAft>
              <a:buClr>
                <a:srgbClr val="000000"/>
              </a:buClr>
              <a:buSzPts val="1400"/>
              <a:buFont typeface="Roboto"/>
              <a:buChar char="●"/>
            </a:pPr>
            <a:r>
              <a:rPr lang="en" sz="1400">
                <a:latin typeface="Nunito"/>
                <a:ea typeface="Nunito"/>
                <a:cs typeface="Nunito"/>
                <a:sym typeface="Nunito"/>
              </a:rPr>
              <a:t>Though there are many types of databases, today we’re going to specifically define relational and non-relational databases and provide you with a demonstration on how to use a relational database.</a:t>
            </a:r>
            <a:endParaRPr sz="15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cac26915d0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cac26915d0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7a069fc69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a069fc69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a:ea typeface="Roboto"/>
                <a:cs typeface="Roboto"/>
                <a:sym typeface="Roboto"/>
              </a:rPr>
              <a:t>Corinne</a:t>
            </a:r>
            <a:endParaRPr sz="1000">
              <a:latin typeface="Roboto"/>
              <a:ea typeface="Roboto"/>
              <a:cs typeface="Roboto"/>
              <a:sym typeface="Roboto"/>
            </a:endParaRPr>
          </a:p>
          <a:p>
            <a:pPr indent="0" lvl="0" marL="457200" rtl="0" algn="l">
              <a:spcBef>
                <a:spcPts val="0"/>
              </a:spcBef>
              <a:spcAft>
                <a:spcPts val="0"/>
              </a:spcAft>
              <a:buNone/>
            </a:pPr>
            <a:r>
              <a:t/>
            </a:r>
            <a:endParaRPr sz="1400">
              <a:latin typeface="Roboto"/>
              <a:ea typeface="Roboto"/>
              <a:cs typeface="Roboto"/>
              <a:sym typeface="Roboto"/>
            </a:endParaRPr>
          </a:p>
          <a:p>
            <a:pPr indent="-317500" lvl="0" marL="457200" rtl="0" algn="l">
              <a:spcBef>
                <a:spcPts val="0"/>
              </a:spcBef>
              <a:spcAft>
                <a:spcPts val="0"/>
              </a:spcAft>
              <a:buSzPts val="1400"/>
              <a:buFont typeface="Roboto"/>
              <a:buChar char="●"/>
            </a:pPr>
            <a:r>
              <a:rPr lang="en" sz="1400">
                <a:latin typeface="Roboto"/>
                <a:ea typeface="Roboto"/>
                <a:cs typeface="Roboto"/>
                <a:sym typeface="Roboto"/>
              </a:rPr>
              <a:t>So, let’s begin with defining a database.</a:t>
            </a:r>
            <a:endParaRPr sz="1400">
              <a:latin typeface="Roboto"/>
              <a:ea typeface="Roboto"/>
              <a:cs typeface="Roboto"/>
              <a:sym typeface="Roboto"/>
            </a:endParaRPr>
          </a:p>
          <a:p>
            <a:pPr indent="-317500" lvl="0" marL="457200" rtl="0" algn="l">
              <a:spcBef>
                <a:spcPts val="0"/>
              </a:spcBef>
              <a:spcAft>
                <a:spcPts val="0"/>
              </a:spcAft>
              <a:buSzPts val="1400"/>
              <a:buFont typeface="Roboto"/>
              <a:buChar char="●"/>
            </a:pPr>
            <a:r>
              <a:rPr lang="en" sz="1400">
                <a:latin typeface="Roboto"/>
                <a:ea typeface="Roboto"/>
                <a:cs typeface="Roboto"/>
                <a:sym typeface="Roboto"/>
              </a:rPr>
              <a:t>Simply put, a database is a collection of bits of data that is organized into files, which are called tables.</a:t>
            </a:r>
            <a:endParaRPr sz="1400">
              <a:latin typeface="Roboto"/>
              <a:ea typeface="Roboto"/>
              <a:cs typeface="Roboto"/>
              <a:sym typeface="Roboto"/>
            </a:endParaRPr>
          </a:p>
          <a:p>
            <a:pPr indent="-317500" lvl="0" marL="457200" rtl="0" algn="l">
              <a:spcBef>
                <a:spcPts val="0"/>
              </a:spcBef>
              <a:spcAft>
                <a:spcPts val="0"/>
              </a:spcAft>
              <a:buSzPts val="1400"/>
              <a:buFont typeface="Roboto"/>
              <a:buChar char="●"/>
            </a:pPr>
            <a:r>
              <a:rPr lang="en" sz="1400">
                <a:latin typeface="Roboto"/>
                <a:ea typeface="Roboto"/>
                <a:cs typeface="Roboto"/>
                <a:sym typeface="Roboto"/>
              </a:rPr>
              <a:t>Once stored, this</a:t>
            </a:r>
            <a:r>
              <a:rPr lang="en" sz="1400">
                <a:latin typeface="Roboto"/>
                <a:ea typeface="Roboto"/>
                <a:cs typeface="Roboto"/>
                <a:sym typeface="Roboto"/>
              </a:rPr>
              <a:t> data can be easily accessed, managed, modified, updated,  and organized.</a:t>
            </a:r>
            <a:endParaRPr sz="1400">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sz="1400">
                <a:solidFill>
                  <a:schemeClr val="dk1"/>
                </a:solidFill>
              </a:rPr>
              <a:t>Databases exist on the backend, or behind most data-driven applications, data-driven websites, and data-driven mobile apps.</a:t>
            </a:r>
            <a:endParaRPr sz="1400">
              <a:latin typeface="Roboto"/>
              <a:ea typeface="Roboto"/>
              <a:cs typeface="Roboto"/>
              <a:sym typeface="Roboto"/>
            </a:endParaRPr>
          </a:p>
          <a:p>
            <a:pPr indent="0" lvl="0" marL="0" rtl="0" algn="l">
              <a:lnSpc>
                <a:spcPct val="115000"/>
              </a:lnSpc>
              <a:spcBef>
                <a:spcPts val="1200"/>
              </a:spcBef>
              <a:spcAft>
                <a:spcPts val="0"/>
              </a:spcAft>
              <a:buNone/>
            </a:pPr>
            <a:r>
              <a:t/>
            </a:r>
            <a:endParaRPr sz="1000">
              <a:latin typeface="Nunito"/>
              <a:ea typeface="Nunito"/>
              <a:cs typeface="Nunito"/>
              <a:sym typeface="Nunito"/>
            </a:endParaRPr>
          </a:p>
          <a:p>
            <a:pPr indent="0" lvl="0" marL="457200" rtl="0" algn="l">
              <a:lnSpc>
                <a:spcPct val="115000"/>
              </a:lnSpc>
              <a:spcBef>
                <a:spcPts val="1200"/>
              </a:spcBef>
              <a:spcAft>
                <a:spcPts val="1200"/>
              </a:spcAft>
              <a:buNone/>
            </a:pPr>
            <a:r>
              <a:t/>
            </a:r>
            <a:endParaRPr sz="1000">
              <a:latin typeface="Nunito"/>
              <a:ea typeface="Nunito"/>
              <a:cs typeface="Nunito"/>
              <a:sym typeface="Nuni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cac26915d0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cac26915d0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t>Corinne</a:t>
            </a:r>
            <a:endParaRPr sz="1000"/>
          </a:p>
          <a:p>
            <a:pPr indent="-317500" lvl="0" marL="457200" rtl="0" algn="l">
              <a:lnSpc>
                <a:spcPct val="115000"/>
              </a:lnSpc>
              <a:spcBef>
                <a:spcPts val="1200"/>
              </a:spcBef>
              <a:spcAft>
                <a:spcPts val="0"/>
              </a:spcAft>
              <a:buSzPts val="1400"/>
              <a:buChar char="●"/>
            </a:pPr>
            <a:r>
              <a:rPr lang="en" sz="1400"/>
              <a:t>So, what’s the difference between </a:t>
            </a:r>
            <a:r>
              <a:rPr lang="en" sz="1400"/>
              <a:t>relational and non-relational databases</a:t>
            </a:r>
            <a:r>
              <a:rPr lang="en" sz="1400"/>
              <a:t>?</a:t>
            </a:r>
            <a:endParaRPr sz="1400"/>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cac26915d0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cac26915d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Nunito"/>
                <a:ea typeface="Nunito"/>
                <a:cs typeface="Nunito"/>
                <a:sym typeface="Nunito"/>
              </a:rPr>
              <a:t>Corinne</a:t>
            </a:r>
            <a:endParaRPr sz="1000">
              <a:solidFill>
                <a:schemeClr val="dk1"/>
              </a:solidFill>
              <a:latin typeface="Nunito"/>
              <a:ea typeface="Nunito"/>
              <a:cs typeface="Nunito"/>
              <a:sym typeface="Nunito"/>
            </a:endParaRPr>
          </a:p>
          <a:p>
            <a:pPr indent="-317500" lvl="0" marL="457200" rtl="0" algn="l">
              <a:lnSpc>
                <a:spcPct val="115000"/>
              </a:lnSpc>
              <a:spcBef>
                <a:spcPts val="1200"/>
              </a:spcBef>
              <a:spcAft>
                <a:spcPts val="0"/>
              </a:spcAft>
              <a:buClr>
                <a:schemeClr val="dk1"/>
              </a:buClr>
              <a:buSzPts val="1400"/>
              <a:buChar char="●"/>
            </a:pPr>
            <a:r>
              <a:rPr lang="en" sz="1400">
                <a:solidFill>
                  <a:schemeClr val="dk1"/>
                </a:solidFill>
                <a:latin typeface="Nunito"/>
                <a:ea typeface="Nunito"/>
                <a:cs typeface="Nunito"/>
                <a:sym typeface="Nunito"/>
              </a:rPr>
              <a:t>A relational database, which is often referred to as a SQL database, stores and provides access to data points that are related to one another.  Databases based on the relational model,  are an intuitive, straightforward way of representing data in tables. </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cac26915d0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cac26915d0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Corinne</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NoSQL databases don’t use a table structure to store data.</a:t>
            </a:r>
            <a:endParaRPr sz="1500"/>
          </a:p>
          <a:p>
            <a:pPr indent="-323850" lvl="0" marL="457200" rtl="0" algn="l">
              <a:spcBef>
                <a:spcPts val="0"/>
              </a:spcBef>
              <a:spcAft>
                <a:spcPts val="0"/>
              </a:spcAft>
              <a:buSzPts val="1500"/>
              <a:buChar char="●"/>
            </a:pPr>
            <a:r>
              <a:rPr lang="en" sz="1500"/>
              <a:t>They use various data models for accessing and managing data and are optimized specifically for applications that require large data volumes, low latency, and flexible data models. </a:t>
            </a:r>
            <a:endParaRPr sz="1500"/>
          </a:p>
          <a:p>
            <a:pPr indent="-323850" lvl="0" marL="457200" rtl="0" algn="l">
              <a:spcBef>
                <a:spcPts val="0"/>
              </a:spcBef>
              <a:spcAft>
                <a:spcPts val="0"/>
              </a:spcAft>
              <a:buSzPts val="1500"/>
              <a:buChar char="●"/>
            </a:pPr>
            <a:r>
              <a:rPr lang="en" sz="1500"/>
              <a:t>The requirements are achieved by relaxing some of the restrictions around data consistency that are used by other databases.</a:t>
            </a:r>
            <a:endParaRPr sz="1500"/>
          </a:p>
          <a:p>
            <a:pPr indent="-323850" lvl="0" marL="457200" rtl="0" algn="l">
              <a:spcBef>
                <a:spcPts val="0"/>
              </a:spcBef>
              <a:spcAft>
                <a:spcPts val="0"/>
              </a:spcAft>
              <a:buSzPts val="1500"/>
              <a:buChar char="●"/>
            </a:pPr>
            <a:r>
              <a:rPr lang="en" sz="1500"/>
              <a:t>NoSQL databases are built </a:t>
            </a:r>
            <a:r>
              <a:rPr lang="en" sz="1500"/>
              <a:t>for</a:t>
            </a:r>
            <a:r>
              <a:rPr lang="en" sz="1500"/>
              <a:t> specific data models.  The have </a:t>
            </a:r>
            <a:r>
              <a:rPr lang="en" sz="1500"/>
              <a:t>flexible</a:t>
            </a:r>
            <a:r>
              <a:rPr lang="en" sz="1500"/>
              <a:t> schema, or structures, for building modern applications.  This just means that the columns don't have to be consistent across records, and you can add a column to specific rows without having to add them to every single record.</a:t>
            </a:r>
            <a:endParaRPr sz="15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cac26915d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cac26915d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Roboto"/>
                <a:ea typeface="Roboto"/>
                <a:cs typeface="Roboto"/>
                <a:sym typeface="Roboto"/>
              </a:rPr>
              <a:t>Corinne</a:t>
            </a:r>
            <a:endParaRPr b="1" sz="1000">
              <a:solidFill>
                <a:schemeClr val="dk1"/>
              </a:solidFill>
              <a:latin typeface="Roboto"/>
              <a:ea typeface="Roboto"/>
              <a:cs typeface="Roboto"/>
              <a:sym typeface="Roboto"/>
            </a:endParaRPr>
          </a:p>
          <a:p>
            <a:pPr indent="0" lvl="0" marL="0" rtl="0" algn="l">
              <a:spcBef>
                <a:spcPts val="0"/>
              </a:spcBef>
              <a:spcAft>
                <a:spcPts val="0"/>
              </a:spcAft>
              <a:buNone/>
            </a:pPr>
            <a:r>
              <a:t/>
            </a:r>
            <a:endParaRPr b="1" sz="10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b="1" lang="en" sz="1400">
                <a:solidFill>
                  <a:schemeClr val="dk1"/>
                </a:solidFill>
              </a:rPr>
              <a:t>A database is</a:t>
            </a:r>
            <a:r>
              <a:rPr lang="en" sz="1400">
                <a:solidFill>
                  <a:schemeClr val="dk1"/>
                </a:solidFill>
              </a:rPr>
              <a:t> usually controlled by </a:t>
            </a:r>
            <a:r>
              <a:rPr b="1" lang="en" sz="1400">
                <a:solidFill>
                  <a:schemeClr val="dk1"/>
                </a:solidFill>
              </a:rPr>
              <a:t>a database</a:t>
            </a:r>
            <a:r>
              <a:rPr lang="en" sz="1400">
                <a:solidFill>
                  <a:schemeClr val="dk1"/>
                </a:solidFill>
              </a:rPr>
              <a:t> management system (DBMS).  </a:t>
            </a:r>
            <a:endParaRPr sz="1400">
              <a:solidFill>
                <a:schemeClr val="dk1"/>
              </a:solidFill>
            </a:endParaRPr>
          </a:p>
          <a:p>
            <a:pPr indent="-317500" lvl="0" marL="457200" rtl="0" algn="l">
              <a:spcBef>
                <a:spcPts val="0"/>
              </a:spcBef>
              <a:spcAft>
                <a:spcPts val="0"/>
              </a:spcAft>
              <a:buClr>
                <a:schemeClr val="dk1"/>
              </a:buClr>
              <a:buSzPts val="1400"/>
              <a:buFont typeface="Roboto"/>
              <a:buChar char="●"/>
            </a:pPr>
            <a:r>
              <a:rPr lang="en" sz="1400">
                <a:solidFill>
                  <a:schemeClr val="dk1"/>
                </a:solidFill>
                <a:latin typeface="Nunito"/>
                <a:ea typeface="Nunito"/>
                <a:cs typeface="Nunito"/>
                <a:sym typeface="Nunito"/>
              </a:rPr>
              <a:t>A database management system (DBMS) is software or database-as-a-service (DBaaS).</a:t>
            </a:r>
            <a:endParaRPr sz="1400">
              <a:solidFill>
                <a:schemeClr val="dk1"/>
              </a:solidFill>
              <a:latin typeface="Nunito"/>
              <a:ea typeface="Nunito"/>
              <a:cs typeface="Nunito"/>
              <a:sym typeface="Nunito"/>
            </a:endParaRPr>
          </a:p>
          <a:p>
            <a:pPr indent="-317500" lvl="0" marL="457200" rtl="0" algn="l">
              <a:spcBef>
                <a:spcPts val="0"/>
              </a:spcBef>
              <a:spcAft>
                <a:spcPts val="0"/>
              </a:spcAft>
              <a:buClr>
                <a:schemeClr val="dk1"/>
              </a:buClr>
              <a:buSzPts val="1400"/>
              <a:buFont typeface="Roboto"/>
              <a:buChar char="●"/>
            </a:pPr>
            <a:r>
              <a:rPr lang="en" sz="1400">
                <a:solidFill>
                  <a:schemeClr val="dk1"/>
                </a:solidFill>
                <a:latin typeface="Nunito"/>
                <a:ea typeface="Nunito"/>
                <a:cs typeface="Nunito"/>
                <a:sym typeface="Nunito"/>
              </a:rPr>
              <a:t>This is the go between for storing, retrieving, updating, or deleting data in the database.</a:t>
            </a:r>
            <a:endParaRPr sz="1400">
              <a:solidFill>
                <a:schemeClr val="dk1"/>
              </a:solidFill>
              <a:latin typeface="Nunito"/>
              <a:ea typeface="Nunito"/>
              <a:cs typeface="Nunito"/>
              <a:sym typeface="Nunito"/>
            </a:endParaRPr>
          </a:p>
          <a:p>
            <a:pPr indent="-317500" lvl="0" marL="457200" rtl="0" algn="l">
              <a:spcBef>
                <a:spcPts val="0"/>
              </a:spcBef>
              <a:spcAft>
                <a:spcPts val="0"/>
              </a:spcAft>
              <a:buClr>
                <a:schemeClr val="dk1"/>
              </a:buClr>
              <a:buSzPts val="1400"/>
              <a:buFont typeface="Nunito"/>
              <a:buChar char="●"/>
            </a:pPr>
            <a:r>
              <a:rPr lang="en" sz="1400">
                <a:solidFill>
                  <a:schemeClr val="dk1"/>
                </a:solidFill>
                <a:latin typeface="Nunito"/>
                <a:ea typeface="Nunito"/>
                <a:cs typeface="Nunito"/>
                <a:sym typeface="Nunito"/>
              </a:rPr>
              <a:t>Now that you know the basic definitions and uses for DBs, I’ll turn you over to Serge who will begin speaking on how to create and management.</a:t>
            </a:r>
            <a:endParaRPr sz="1400">
              <a:solidFill>
                <a:schemeClr val="dk1"/>
              </a:solidFill>
              <a:latin typeface="Nunito"/>
              <a:ea typeface="Nunito"/>
              <a:cs typeface="Nunito"/>
              <a:sym typeface="Nuni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7a069fc69a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7a069fc69a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Serge</a:t>
            </a:r>
            <a:endParaRPr/>
          </a:p>
          <a:p>
            <a:pPr indent="0" lvl="0" marL="0" rtl="0" algn="l">
              <a:spcBef>
                <a:spcPts val="0"/>
              </a:spcBef>
              <a:spcAft>
                <a:spcPts val="0"/>
              </a:spcAft>
              <a:buNone/>
            </a:pPr>
            <a:r>
              <a:rPr b="1" lang="en"/>
              <a:t>Flip screen</a:t>
            </a:r>
            <a:endParaRPr b="1"/>
          </a:p>
          <a:p>
            <a:pPr indent="0" lvl="0" marL="0" rtl="0" algn="l">
              <a:spcBef>
                <a:spcPts val="0"/>
              </a:spcBef>
              <a:spcAft>
                <a:spcPts val="0"/>
              </a:spcAft>
              <a:buNone/>
            </a:pPr>
            <a:r>
              <a:rPr lang="en"/>
              <a:t>Can not drop a database when it is in use currently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7a069fc69a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a069fc69a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Serge</a:t>
            </a:r>
            <a:endParaRPr/>
          </a:p>
          <a:p>
            <a:pPr indent="0" lvl="0" marL="0" rtl="0" algn="l">
              <a:spcBef>
                <a:spcPts val="0"/>
              </a:spcBef>
              <a:spcAft>
                <a:spcPts val="0"/>
              </a:spcAft>
              <a:buNone/>
            </a:pPr>
            <a:r>
              <a:rPr b="1" lang="en"/>
              <a:t>Flip screen</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2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22950" y="1591675"/>
            <a:ext cx="59505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dk2"/>
                </a:solidFill>
              </a:rPr>
              <a:t>Getting Familiar with Databases</a:t>
            </a:r>
            <a:endParaRPr>
              <a:solidFill>
                <a:schemeClr val="dk2"/>
              </a:solidFill>
            </a:endParaRPr>
          </a:p>
        </p:txBody>
      </p:sp>
      <p:sp>
        <p:nvSpPr>
          <p:cNvPr id="278" name="Google Shape;278;p13"/>
          <p:cNvSpPr txBox="1"/>
          <p:nvPr>
            <p:ph idx="1" type="subTitle"/>
          </p:nvPr>
        </p:nvSpPr>
        <p:spPr>
          <a:xfrm>
            <a:off x="1479650" y="3372400"/>
            <a:ext cx="4255500" cy="69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Winnie Cai		Serge Mavuba</a:t>
            </a:r>
            <a:endParaRPr>
              <a:solidFill>
                <a:schemeClr val="dk2"/>
              </a:solidFill>
            </a:endParaRPr>
          </a:p>
          <a:p>
            <a:pPr indent="0" lvl="0" marL="0" rtl="0" algn="l">
              <a:spcBef>
                <a:spcPts val="0"/>
              </a:spcBef>
              <a:spcAft>
                <a:spcPts val="0"/>
              </a:spcAft>
              <a:buNone/>
            </a:pPr>
            <a:r>
              <a:rPr lang="en">
                <a:solidFill>
                  <a:schemeClr val="dk2"/>
                </a:solidFill>
              </a:rPr>
              <a:t>Dana Hausman	Corinne Haley</a:t>
            </a:r>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337" name="Shape 337"/>
        <p:cNvGrpSpPr/>
        <p:nvPr/>
      </p:nvGrpSpPr>
      <p:grpSpPr>
        <a:xfrm>
          <a:off x="0" y="0"/>
          <a:ext cx="0" cy="0"/>
          <a:chOff x="0" y="0"/>
          <a:chExt cx="0" cy="0"/>
        </a:xfrm>
      </p:grpSpPr>
      <p:sp>
        <p:nvSpPr>
          <p:cNvPr id="338" name="Google Shape;338;p22"/>
          <p:cNvSpPr txBox="1"/>
          <p:nvPr>
            <p:ph type="title"/>
          </p:nvPr>
        </p:nvSpPr>
        <p:spPr>
          <a:xfrm>
            <a:off x="1303800" y="2759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Managing</a:t>
            </a:r>
            <a:r>
              <a:rPr lang="en"/>
              <a:t> Tables(cont’d)</a:t>
            </a:r>
            <a:endParaRPr/>
          </a:p>
        </p:txBody>
      </p:sp>
      <p:sp>
        <p:nvSpPr>
          <p:cNvPr id="339" name="Google Shape;339;p22"/>
          <p:cNvSpPr txBox="1"/>
          <p:nvPr>
            <p:ph idx="1" type="body"/>
          </p:nvPr>
        </p:nvSpPr>
        <p:spPr>
          <a:xfrm>
            <a:off x="1218400" y="886100"/>
            <a:ext cx="7030500" cy="3915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5600"/>
              <a:t>The ALTER TABLE statement is used to add, delete, or modify tables.</a:t>
            </a:r>
            <a:endParaRPr b="1" sz="5600"/>
          </a:p>
          <a:p>
            <a:pPr indent="0" lvl="0" marL="0" rtl="0" algn="l">
              <a:spcBef>
                <a:spcPts val="1200"/>
              </a:spcBef>
              <a:spcAft>
                <a:spcPts val="0"/>
              </a:spcAft>
              <a:buNone/>
            </a:pPr>
            <a:r>
              <a:rPr b="1" i="1" lang="en" sz="5600"/>
              <a:t>Rename a table: </a:t>
            </a:r>
            <a:endParaRPr b="1" i="1" sz="5600"/>
          </a:p>
          <a:p>
            <a:pPr indent="-317500" lvl="0" marL="457200" rtl="0" algn="l">
              <a:spcBef>
                <a:spcPts val="1200"/>
              </a:spcBef>
              <a:spcAft>
                <a:spcPts val="0"/>
              </a:spcAft>
              <a:buSzPct val="100000"/>
              <a:buChar char="●"/>
            </a:pPr>
            <a:r>
              <a:rPr b="1" lang="en" sz="5600"/>
              <a:t>ALTER TABLE </a:t>
            </a:r>
            <a:r>
              <a:rPr lang="en" sz="5600"/>
              <a:t>tblStudent</a:t>
            </a:r>
            <a:r>
              <a:rPr b="1" lang="en" sz="5600"/>
              <a:t> RENAME TO </a:t>
            </a:r>
            <a:r>
              <a:rPr lang="en" sz="5600"/>
              <a:t>tblGraduate</a:t>
            </a:r>
            <a:endParaRPr sz="5600"/>
          </a:p>
          <a:p>
            <a:pPr indent="0" lvl="0" marL="0" rtl="0" algn="l">
              <a:spcBef>
                <a:spcPts val="1200"/>
              </a:spcBef>
              <a:spcAft>
                <a:spcPts val="0"/>
              </a:spcAft>
              <a:buNone/>
            </a:pPr>
            <a:r>
              <a:rPr b="1" i="1" lang="en" sz="5600"/>
              <a:t>Change the column within a table:</a:t>
            </a:r>
            <a:endParaRPr b="1" i="1" sz="5600"/>
          </a:p>
          <a:p>
            <a:pPr indent="-317500" lvl="0" marL="457200" rtl="0" algn="l">
              <a:spcBef>
                <a:spcPts val="1200"/>
              </a:spcBef>
              <a:spcAft>
                <a:spcPts val="0"/>
              </a:spcAft>
              <a:buSzPct val="100000"/>
              <a:buChar char="●"/>
            </a:pPr>
            <a:r>
              <a:rPr b="1" lang="en" sz="5600"/>
              <a:t>ALTER TABLE Modify</a:t>
            </a:r>
            <a:r>
              <a:rPr lang="en" sz="5600"/>
              <a:t> </a:t>
            </a:r>
            <a:r>
              <a:rPr b="1" lang="en" sz="5600"/>
              <a:t>Column</a:t>
            </a:r>
            <a:r>
              <a:rPr lang="en" sz="5600"/>
              <a:t>  </a:t>
            </a:r>
            <a:endParaRPr sz="5600"/>
          </a:p>
          <a:p>
            <a:pPr indent="0" lvl="0" marL="457200" rtl="0" algn="l">
              <a:lnSpc>
                <a:spcPct val="100000"/>
              </a:lnSpc>
              <a:spcBef>
                <a:spcPts val="1200"/>
              </a:spcBef>
              <a:spcAft>
                <a:spcPts val="0"/>
              </a:spcAft>
              <a:buNone/>
            </a:pPr>
            <a:r>
              <a:rPr lang="en" sz="5600"/>
              <a:t>ALTER TABLE tblStudent                                                                                                                                a add Email nvarchar(100);</a:t>
            </a:r>
            <a:endParaRPr sz="5600"/>
          </a:p>
          <a:p>
            <a:pPr indent="0" lvl="0" marL="0" marR="0" rtl="0" algn="l">
              <a:lnSpc>
                <a:spcPct val="115000"/>
              </a:lnSpc>
              <a:spcBef>
                <a:spcPts val="1200"/>
              </a:spcBef>
              <a:spcAft>
                <a:spcPts val="0"/>
              </a:spcAft>
              <a:buNone/>
            </a:pPr>
            <a:r>
              <a:rPr b="1" i="1" lang="en" sz="5600"/>
              <a:t>A</a:t>
            </a:r>
            <a:r>
              <a:rPr b="1" lang="en" sz="5600"/>
              <a:t>lter table tblStudent:</a:t>
            </a:r>
            <a:endParaRPr b="1" sz="5600"/>
          </a:p>
          <a:p>
            <a:pPr indent="-317500" lvl="0" marL="457200" marR="0" rtl="0" algn="l">
              <a:lnSpc>
                <a:spcPct val="115000"/>
              </a:lnSpc>
              <a:spcBef>
                <a:spcPts val="1200"/>
              </a:spcBef>
              <a:spcAft>
                <a:spcPts val="0"/>
              </a:spcAft>
              <a:buSzPct val="100000"/>
              <a:buChar char="●"/>
            </a:pPr>
            <a:r>
              <a:rPr lang="en" sz="5600"/>
              <a:t>To delete a column in the table tblStudent, use the following syntax:  </a:t>
            </a:r>
            <a:endParaRPr sz="5600"/>
          </a:p>
          <a:p>
            <a:pPr indent="-317500" lvl="0" marL="457200" marR="0" rtl="0" algn="l">
              <a:lnSpc>
                <a:spcPct val="115000"/>
              </a:lnSpc>
              <a:spcBef>
                <a:spcPts val="0"/>
              </a:spcBef>
              <a:spcAft>
                <a:spcPts val="0"/>
              </a:spcAft>
              <a:buSzPct val="100000"/>
              <a:buChar char="●"/>
            </a:pPr>
            <a:r>
              <a:rPr lang="en" sz="5600"/>
              <a:t>ALTER TABLE tblStudent                                                                           		                                         DROP Email;							                                                         	</a:t>
            </a:r>
            <a:r>
              <a:rPr lang="en" sz="5600">
                <a:highlight>
                  <a:srgbClr val="FFFFFF"/>
                </a:highlight>
                <a:latin typeface="Verdana"/>
                <a:ea typeface="Verdana"/>
                <a:cs typeface="Verdana"/>
                <a:sym typeface="Verdana"/>
              </a:rPr>
              <a:t>	</a:t>
            </a:r>
            <a:endParaRPr sz="5600">
              <a:highlight>
                <a:srgbClr val="FFFFFF"/>
              </a:highlight>
              <a:latin typeface="Verdana"/>
              <a:ea typeface="Verdana"/>
              <a:cs typeface="Verdana"/>
              <a:sym typeface="Verdana"/>
            </a:endParaRPr>
          </a:p>
          <a:p>
            <a:pPr indent="0" lvl="0" marL="0" rtl="0" algn="l">
              <a:spcBef>
                <a:spcPts val="1200"/>
              </a:spcBef>
              <a:spcAft>
                <a:spcPts val="0"/>
              </a:spcAft>
              <a:buNone/>
            </a:pPr>
            <a:r>
              <a:t/>
            </a:r>
            <a:endParaRPr b="1" sz="4400"/>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343" name="Shape 343"/>
        <p:cNvGrpSpPr/>
        <p:nvPr/>
      </p:nvGrpSpPr>
      <p:grpSpPr>
        <a:xfrm>
          <a:off x="0" y="0"/>
          <a:ext cx="0" cy="0"/>
          <a:chOff x="0" y="0"/>
          <a:chExt cx="0" cy="0"/>
        </a:xfrm>
      </p:grpSpPr>
      <p:sp>
        <p:nvSpPr>
          <p:cNvPr id="344" name="Google Shape;344;p23"/>
          <p:cNvSpPr txBox="1"/>
          <p:nvPr>
            <p:ph type="title"/>
          </p:nvPr>
        </p:nvSpPr>
        <p:spPr>
          <a:xfrm>
            <a:off x="1303800" y="304500"/>
            <a:ext cx="7030500" cy="55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Order of Execution</a:t>
            </a:r>
            <a:endParaRPr/>
          </a:p>
        </p:txBody>
      </p:sp>
      <p:sp>
        <p:nvSpPr>
          <p:cNvPr id="345" name="Google Shape;345;p23"/>
          <p:cNvSpPr txBox="1"/>
          <p:nvPr/>
        </p:nvSpPr>
        <p:spPr>
          <a:xfrm>
            <a:off x="5143500" y="2116225"/>
            <a:ext cx="284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346" name="Google Shape;346;p23"/>
          <p:cNvSpPr txBox="1"/>
          <p:nvPr>
            <p:ph idx="1" type="body"/>
          </p:nvPr>
        </p:nvSpPr>
        <p:spPr>
          <a:xfrm>
            <a:off x="1303800" y="975125"/>
            <a:ext cx="7030500" cy="3793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310"/>
              <a:t>1. FROM					tblLearner</a:t>
            </a:r>
            <a:endParaRPr sz="1310"/>
          </a:p>
          <a:p>
            <a:pPr indent="0" lvl="0" marL="0" rtl="0" algn="l">
              <a:lnSpc>
                <a:spcPct val="95000"/>
              </a:lnSpc>
              <a:spcBef>
                <a:spcPts val="1200"/>
              </a:spcBef>
              <a:spcAft>
                <a:spcPts val="0"/>
              </a:spcAft>
              <a:buSzPts val="770"/>
              <a:buNone/>
            </a:pPr>
            <a:r>
              <a:rPr lang="en" sz="1310"/>
              <a:t>2. ON						tblLearner.genderID = tblGender.ID</a:t>
            </a:r>
            <a:endParaRPr sz="1310"/>
          </a:p>
          <a:p>
            <a:pPr indent="0" lvl="0" marL="0" rtl="0" algn="l">
              <a:lnSpc>
                <a:spcPct val="95000"/>
              </a:lnSpc>
              <a:spcBef>
                <a:spcPts val="1200"/>
              </a:spcBef>
              <a:spcAft>
                <a:spcPts val="0"/>
              </a:spcAft>
              <a:buSzPts val="770"/>
              <a:buNone/>
            </a:pPr>
            <a:r>
              <a:rPr lang="en" sz="1310"/>
              <a:t>3. JOIN					inner/left/right</a:t>
            </a:r>
            <a:endParaRPr sz="1310"/>
          </a:p>
          <a:p>
            <a:pPr indent="0" lvl="0" marL="0" rtl="0" algn="l">
              <a:lnSpc>
                <a:spcPct val="95000"/>
              </a:lnSpc>
              <a:spcBef>
                <a:spcPts val="1200"/>
              </a:spcBef>
              <a:spcAft>
                <a:spcPts val="0"/>
              </a:spcAft>
              <a:buSzPts val="770"/>
              <a:buNone/>
            </a:pPr>
            <a:r>
              <a:rPr lang="en" sz="1310"/>
              <a:t>4. WHERE					jobTitle = ‘cloud engineer’</a:t>
            </a:r>
            <a:endParaRPr sz="1310"/>
          </a:p>
          <a:p>
            <a:pPr indent="0" lvl="0" marL="0" rtl="0" algn="l">
              <a:lnSpc>
                <a:spcPct val="95000"/>
              </a:lnSpc>
              <a:spcBef>
                <a:spcPts val="1200"/>
              </a:spcBef>
              <a:spcAft>
                <a:spcPts val="0"/>
              </a:spcAft>
              <a:buSzPts val="770"/>
              <a:buNone/>
            </a:pPr>
            <a:r>
              <a:rPr lang="en" sz="1310"/>
              <a:t>5. GROUP BY				group by States</a:t>
            </a:r>
            <a:endParaRPr sz="1310"/>
          </a:p>
          <a:p>
            <a:pPr indent="0" lvl="0" marL="0" rtl="0" algn="l">
              <a:lnSpc>
                <a:spcPct val="95000"/>
              </a:lnSpc>
              <a:spcBef>
                <a:spcPts val="1200"/>
              </a:spcBef>
              <a:spcAft>
                <a:spcPts val="0"/>
              </a:spcAft>
              <a:buSzPts val="770"/>
              <a:buNone/>
            </a:pPr>
            <a:r>
              <a:rPr lang="en" sz="1310"/>
              <a:t>6. WITH CUBE OR WITH ROLLUP	group by rollup (States)</a:t>
            </a:r>
            <a:endParaRPr sz="1310"/>
          </a:p>
          <a:p>
            <a:pPr indent="0" lvl="0" marL="0" rtl="0" algn="l">
              <a:lnSpc>
                <a:spcPct val="95000"/>
              </a:lnSpc>
              <a:spcBef>
                <a:spcPts val="1200"/>
              </a:spcBef>
              <a:spcAft>
                <a:spcPts val="0"/>
              </a:spcAft>
              <a:buSzPts val="770"/>
              <a:buNone/>
            </a:pPr>
            <a:r>
              <a:rPr lang="en" sz="1310"/>
              <a:t>7. HAVING					sum(salary) &gt; 100000</a:t>
            </a:r>
            <a:endParaRPr sz="1310"/>
          </a:p>
          <a:p>
            <a:pPr indent="0" lvl="0" marL="0" rtl="0" algn="l">
              <a:lnSpc>
                <a:spcPct val="95000"/>
              </a:lnSpc>
              <a:spcBef>
                <a:spcPts val="1200"/>
              </a:spcBef>
              <a:spcAft>
                <a:spcPts val="0"/>
              </a:spcAft>
              <a:buSzPts val="770"/>
              <a:buNone/>
            </a:pPr>
            <a:r>
              <a:rPr lang="en" sz="1310"/>
              <a:t>8. SELECT					ID, Fname, Lname or *</a:t>
            </a:r>
            <a:endParaRPr sz="1310"/>
          </a:p>
          <a:p>
            <a:pPr indent="0" lvl="0" marL="0" rtl="0" algn="l">
              <a:lnSpc>
                <a:spcPct val="100000"/>
              </a:lnSpc>
              <a:spcBef>
                <a:spcPts val="1200"/>
              </a:spcBef>
              <a:spcAft>
                <a:spcPts val="0"/>
              </a:spcAft>
              <a:buSzPts val="770"/>
              <a:buNone/>
            </a:pPr>
            <a:r>
              <a:rPr lang="en" sz="1310"/>
              <a:t>9. DISTINCT				unique records with one column or combined column</a:t>
            </a:r>
            <a:endParaRPr sz="1310"/>
          </a:p>
          <a:p>
            <a:pPr indent="0" lvl="0" marL="0" rtl="0" algn="l">
              <a:lnSpc>
                <a:spcPct val="95000"/>
              </a:lnSpc>
              <a:spcBef>
                <a:spcPts val="1000"/>
              </a:spcBef>
              <a:spcAft>
                <a:spcPts val="0"/>
              </a:spcAft>
              <a:buSzPts val="770"/>
              <a:buNone/>
            </a:pPr>
            <a:r>
              <a:rPr lang="en" sz="1310"/>
              <a:t>10. ORDER BY				Fname desc</a:t>
            </a:r>
            <a:endParaRPr sz="1310"/>
          </a:p>
          <a:p>
            <a:pPr indent="0" lvl="0" marL="0" rtl="0" algn="l">
              <a:lnSpc>
                <a:spcPct val="95000"/>
              </a:lnSpc>
              <a:spcBef>
                <a:spcPts val="1200"/>
              </a:spcBef>
              <a:spcAft>
                <a:spcPts val="1200"/>
              </a:spcAft>
              <a:buSzPts val="770"/>
              <a:buNone/>
            </a:pPr>
            <a:r>
              <a:rPr lang="en" sz="1310"/>
              <a:t>11. TOP					top 5, 10, or by %</a:t>
            </a:r>
            <a:endParaRPr sz="131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350" name="Shape 350"/>
        <p:cNvGrpSpPr/>
        <p:nvPr/>
      </p:nvGrpSpPr>
      <p:grpSpPr>
        <a:xfrm>
          <a:off x="0" y="0"/>
          <a:ext cx="0" cy="0"/>
          <a:chOff x="0" y="0"/>
          <a:chExt cx="0" cy="0"/>
        </a:xfrm>
      </p:grpSpPr>
      <p:sp>
        <p:nvSpPr>
          <p:cNvPr id="351" name="Google Shape;351;p24"/>
          <p:cNvSpPr txBox="1"/>
          <p:nvPr>
            <p:ph type="title"/>
          </p:nvPr>
        </p:nvSpPr>
        <p:spPr>
          <a:xfrm>
            <a:off x="1303800" y="598575"/>
            <a:ext cx="2425200" cy="53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Integrity</a:t>
            </a:r>
            <a:endParaRPr/>
          </a:p>
        </p:txBody>
      </p:sp>
      <p:sp>
        <p:nvSpPr>
          <p:cNvPr id="352" name="Google Shape;352;p24"/>
          <p:cNvSpPr txBox="1"/>
          <p:nvPr>
            <p:ph idx="1" type="body"/>
          </p:nvPr>
        </p:nvSpPr>
        <p:spPr>
          <a:xfrm>
            <a:off x="1303800" y="1135875"/>
            <a:ext cx="7030500" cy="1512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800"/>
              <a:t>What does the term data integrity mean?</a:t>
            </a:r>
            <a:endParaRPr b="1" sz="1800"/>
          </a:p>
          <a:p>
            <a:pPr indent="0" lvl="0" marL="0" rtl="0" algn="l">
              <a:spcBef>
                <a:spcPts val="1200"/>
              </a:spcBef>
              <a:spcAft>
                <a:spcPts val="1200"/>
              </a:spcAft>
              <a:buNone/>
            </a:pPr>
            <a:r>
              <a:rPr lang="en" sz="1800"/>
              <a:t>The term data integrity refers to the correctness and completeness of the data in a database.  To preserve the consistency and correctness of its data, a RDBMS imposes constraints.</a:t>
            </a:r>
            <a:endParaRPr/>
          </a:p>
        </p:txBody>
      </p:sp>
      <p:sp>
        <p:nvSpPr>
          <p:cNvPr id="353" name="Google Shape;353;p24"/>
          <p:cNvSpPr txBox="1"/>
          <p:nvPr/>
        </p:nvSpPr>
        <p:spPr>
          <a:xfrm>
            <a:off x="125475" y="2732050"/>
            <a:ext cx="3052500" cy="212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latin typeface="Nunito"/>
                <a:ea typeface="Nunito"/>
                <a:cs typeface="Nunito"/>
                <a:sym typeface="Nunito"/>
              </a:rPr>
              <a:t>TYPES OF DATA INTEGRITY</a:t>
            </a:r>
            <a:endParaRPr b="1">
              <a:solidFill>
                <a:schemeClr val="dk2"/>
              </a:solidFill>
              <a:latin typeface="Nunito"/>
              <a:ea typeface="Nunito"/>
              <a:cs typeface="Nunito"/>
              <a:sym typeface="Nunito"/>
            </a:endParaRPr>
          </a:p>
          <a:p>
            <a:pPr indent="0" lvl="0" marL="0" rtl="0" algn="l">
              <a:spcBef>
                <a:spcPts val="0"/>
              </a:spcBef>
              <a:spcAft>
                <a:spcPts val="0"/>
              </a:spcAft>
              <a:buNone/>
            </a:pPr>
            <a:r>
              <a:t/>
            </a:r>
            <a:endParaRPr>
              <a:solidFill>
                <a:schemeClr val="dk2"/>
              </a:solidFill>
              <a:latin typeface="Nunito"/>
              <a:ea typeface="Nunito"/>
              <a:cs typeface="Nunito"/>
              <a:sym typeface="Nunito"/>
            </a:endParaRPr>
          </a:p>
          <a:p>
            <a:pPr indent="-317500" lvl="0" marL="457200" rtl="0" algn="l">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Required data</a:t>
            </a:r>
            <a:endParaRPr>
              <a:solidFill>
                <a:schemeClr val="dk2"/>
              </a:solidFill>
              <a:latin typeface="Nunito"/>
              <a:ea typeface="Nunito"/>
              <a:cs typeface="Nunito"/>
              <a:sym typeface="Nunito"/>
            </a:endParaRPr>
          </a:p>
          <a:p>
            <a:pPr indent="-317500" lvl="0" marL="457200" rtl="0" algn="l">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Entity integrity</a:t>
            </a:r>
            <a:endParaRPr>
              <a:solidFill>
                <a:schemeClr val="dk2"/>
              </a:solidFill>
              <a:latin typeface="Nunito"/>
              <a:ea typeface="Nunito"/>
              <a:cs typeface="Nunito"/>
              <a:sym typeface="Nunito"/>
            </a:endParaRPr>
          </a:p>
          <a:p>
            <a:pPr indent="-317500" lvl="0" marL="457200" rtl="0" algn="l">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Foreign key</a:t>
            </a:r>
            <a:endParaRPr>
              <a:solidFill>
                <a:schemeClr val="dk2"/>
              </a:solidFill>
              <a:latin typeface="Nunito"/>
              <a:ea typeface="Nunito"/>
              <a:cs typeface="Nunito"/>
              <a:sym typeface="Nunito"/>
            </a:endParaRPr>
          </a:p>
          <a:p>
            <a:pPr indent="-317500" lvl="0" marL="457200" rtl="0" algn="l">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Validity</a:t>
            </a:r>
            <a:r>
              <a:rPr lang="en">
                <a:solidFill>
                  <a:schemeClr val="dk2"/>
                </a:solidFill>
                <a:latin typeface="Nunito"/>
                <a:ea typeface="Nunito"/>
                <a:cs typeface="Nunito"/>
                <a:sym typeface="Nunito"/>
              </a:rPr>
              <a:t> checking</a:t>
            </a:r>
            <a:endParaRPr>
              <a:solidFill>
                <a:schemeClr val="dk2"/>
              </a:solidFill>
              <a:latin typeface="Nunito"/>
              <a:ea typeface="Nunito"/>
              <a:cs typeface="Nunito"/>
              <a:sym typeface="Nunito"/>
            </a:endParaRPr>
          </a:p>
          <a:p>
            <a:pPr indent="-317500" lvl="0" marL="457200" rtl="0" algn="l">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Consistency</a:t>
            </a:r>
            <a:endParaRPr>
              <a:solidFill>
                <a:schemeClr val="dk2"/>
              </a:solidFill>
              <a:latin typeface="Nunito"/>
              <a:ea typeface="Nunito"/>
              <a:cs typeface="Nunito"/>
              <a:sym typeface="Nunito"/>
            </a:endParaRPr>
          </a:p>
          <a:p>
            <a:pPr indent="-317500" lvl="0" marL="457200" rtl="0" algn="l">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Referential integrity</a:t>
            </a:r>
            <a:endParaRPr>
              <a:solidFill>
                <a:schemeClr val="dk2"/>
              </a:solidFill>
              <a:latin typeface="Nunito"/>
              <a:ea typeface="Nunito"/>
              <a:cs typeface="Nunito"/>
              <a:sym typeface="Nunito"/>
            </a:endParaRPr>
          </a:p>
          <a:p>
            <a:pPr indent="-317500" lvl="0" marL="457200" rtl="0" algn="l">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Business rules</a:t>
            </a:r>
            <a:endParaRPr>
              <a:solidFill>
                <a:schemeClr val="dk2"/>
              </a:solidFill>
              <a:latin typeface="Nunito"/>
              <a:ea typeface="Nunito"/>
              <a:cs typeface="Nunito"/>
              <a:sym typeface="Nunito"/>
            </a:endParaRPr>
          </a:p>
        </p:txBody>
      </p:sp>
      <p:sp>
        <p:nvSpPr>
          <p:cNvPr id="354" name="Google Shape;354;p24"/>
          <p:cNvSpPr txBox="1"/>
          <p:nvPr/>
        </p:nvSpPr>
        <p:spPr>
          <a:xfrm>
            <a:off x="3177975" y="2732050"/>
            <a:ext cx="5826600" cy="233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latin typeface="Nunito"/>
                <a:ea typeface="Nunito"/>
                <a:cs typeface="Nunito"/>
                <a:sym typeface="Nunito"/>
              </a:rPr>
              <a:t>EXAMPLES:</a:t>
            </a:r>
            <a:endParaRPr b="1">
              <a:solidFill>
                <a:schemeClr val="dk2"/>
              </a:solidFill>
              <a:latin typeface="Nunito"/>
              <a:ea typeface="Nunito"/>
              <a:cs typeface="Nunito"/>
              <a:sym typeface="Nunito"/>
            </a:endParaRPr>
          </a:p>
          <a:p>
            <a:pPr indent="0" lvl="0" marL="0" rtl="0" algn="l">
              <a:spcBef>
                <a:spcPts val="0"/>
              </a:spcBef>
              <a:spcAft>
                <a:spcPts val="0"/>
              </a:spcAft>
              <a:buNone/>
            </a:pPr>
            <a:r>
              <a:t/>
            </a:r>
            <a:endParaRPr>
              <a:solidFill>
                <a:schemeClr val="dk2"/>
              </a:solidFill>
              <a:latin typeface="Nunito"/>
              <a:ea typeface="Nunito"/>
              <a:cs typeface="Nunito"/>
              <a:sym typeface="Nunito"/>
            </a:endParaRPr>
          </a:p>
          <a:p>
            <a:pPr indent="-317500" lvl="0" marL="457200" rtl="0" algn="l">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not </a:t>
            </a:r>
            <a:r>
              <a:rPr lang="en">
                <a:solidFill>
                  <a:schemeClr val="dk2"/>
                </a:solidFill>
                <a:latin typeface="Nunito"/>
                <a:ea typeface="Nunito"/>
                <a:cs typeface="Nunito"/>
                <a:sym typeface="Nunito"/>
              </a:rPr>
              <a:t>allowed</a:t>
            </a:r>
            <a:r>
              <a:rPr lang="en">
                <a:solidFill>
                  <a:schemeClr val="dk2"/>
                </a:solidFill>
                <a:latin typeface="Nunito"/>
                <a:ea typeface="Nunito"/>
                <a:cs typeface="Nunito"/>
                <a:sym typeface="Nunito"/>
              </a:rPr>
              <a:t> to have missing data or NULL</a:t>
            </a:r>
            <a:endParaRPr>
              <a:solidFill>
                <a:schemeClr val="dk2"/>
              </a:solidFill>
              <a:latin typeface="Nunito"/>
              <a:ea typeface="Nunito"/>
              <a:cs typeface="Nunito"/>
              <a:sym typeface="Nunito"/>
            </a:endParaRPr>
          </a:p>
          <a:p>
            <a:pPr indent="-317500" lvl="0" marL="457200" rtl="0" algn="l">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primary key must contain unique value in each row</a:t>
            </a:r>
            <a:endParaRPr>
              <a:solidFill>
                <a:schemeClr val="dk2"/>
              </a:solidFill>
              <a:latin typeface="Nunito"/>
              <a:ea typeface="Nunito"/>
              <a:cs typeface="Nunito"/>
              <a:sym typeface="Nunito"/>
            </a:endParaRPr>
          </a:p>
          <a:p>
            <a:pPr indent="-317500" lvl="0" marL="457200" rtl="0" algn="l">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has to be one of the value contained in the table it points to</a:t>
            </a:r>
            <a:endParaRPr>
              <a:solidFill>
                <a:schemeClr val="dk2"/>
              </a:solidFill>
              <a:latin typeface="Nunito"/>
              <a:ea typeface="Nunito"/>
              <a:cs typeface="Nunito"/>
              <a:sym typeface="Nunito"/>
            </a:endParaRPr>
          </a:p>
          <a:p>
            <a:pPr indent="-317500" lvl="0" marL="457200" rtl="0" algn="l">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set of values permitted for column</a:t>
            </a:r>
            <a:endParaRPr>
              <a:solidFill>
                <a:schemeClr val="dk2"/>
              </a:solidFill>
              <a:latin typeface="Nunito"/>
              <a:ea typeface="Nunito"/>
              <a:cs typeface="Nunito"/>
              <a:sym typeface="Nunito"/>
            </a:endParaRPr>
          </a:p>
          <a:p>
            <a:pPr indent="-317500" lvl="0" marL="457200" rtl="0" algn="l">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updates to one table can </a:t>
            </a:r>
            <a:r>
              <a:rPr lang="en">
                <a:solidFill>
                  <a:schemeClr val="dk2"/>
                </a:solidFill>
                <a:latin typeface="Nunito"/>
                <a:ea typeface="Nunito"/>
                <a:cs typeface="Nunito"/>
                <a:sym typeface="Nunito"/>
              </a:rPr>
              <a:t>corresponding</a:t>
            </a:r>
            <a:r>
              <a:rPr lang="en">
                <a:solidFill>
                  <a:schemeClr val="dk2"/>
                </a:solidFill>
                <a:latin typeface="Nunito"/>
                <a:ea typeface="Nunito"/>
                <a:cs typeface="Nunito"/>
                <a:sym typeface="Nunito"/>
              </a:rPr>
              <a:t> change in linked tables</a:t>
            </a:r>
            <a:endParaRPr>
              <a:solidFill>
                <a:schemeClr val="dk2"/>
              </a:solidFill>
              <a:latin typeface="Nunito"/>
              <a:ea typeface="Nunito"/>
              <a:cs typeface="Nunito"/>
              <a:sym typeface="Nunito"/>
            </a:endParaRPr>
          </a:p>
          <a:p>
            <a:pPr indent="-317500" lvl="0" marL="457200" rtl="0" algn="l">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primary key in parent table links to foreign key in child table</a:t>
            </a:r>
            <a:endParaRPr>
              <a:solidFill>
                <a:schemeClr val="dk2"/>
              </a:solidFill>
              <a:latin typeface="Nunito"/>
              <a:ea typeface="Nunito"/>
              <a:cs typeface="Nunito"/>
              <a:sym typeface="Nunito"/>
            </a:endParaRPr>
          </a:p>
          <a:p>
            <a:pPr indent="-317500" lvl="0" marL="457200" rtl="0" algn="l">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quantity in a column must be above a set amount</a:t>
            </a:r>
            <a:endParaRPr>
              <a:solidFill>
                <a:schemeClr val="dk2"/>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358" name="Shape 358"/>
        <p:cNvGrpSpPr/>
        <p:nvPr/>
      </p:nvGrpSpPr>
      <p:grpSpPr>
        <a:xfrm>
          <a:off x="0" y="0"/>
          <a:ext cx="0" cy="0"/>
          <a:chOff x="0" y="0"/>
          <a:chExt cx="0" cy="0"/>
        </a:xfrm>
      </p:grpSpPr>
      <p:sp>
        <p:nvSpPr>
          <p:cNvPr id="359" name="Google Shape;359;p25"/>
          <p:cNvSpPr txBox="1"/>
          <p:nvPr>
            <p:ph type="title"/>
          </p:nvPr>
        </p:nvSpPr>
        <p:spPr>
          <a:xfrm>
            <a:off x="1303800" y="598575"/>
            <a:ext cx="7030500" cy="65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a:t>
            </a:r>
            <a:endParaRPr/>
          </a:p>
        </p:txBody>
      </p:sp>
      <p:sp>
        <p:nvSpPr>
          <p:cNvPr id="360" name="Google Shape;360;p25"/>
          <p:cNvSpPr txBox="1"/>
          <p:nvPr>
            <p:ph idx="1" type="body"/>
          </p:nvPr>
        </p:nvSpPr>
        <p:spPr>
          <a:xfrm>
            <a:off x="1303800" y="1463600"/>
            <a:ext cx="7030500" cy="306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Foreign constraint</a:t>
            </a:r>
            <a:endParaRPr b="1" sz="1400"/>
          </a:p>
          <a:p>
            <a:pPr indent="0" lvl="0" marL="0" rtl="0" algn="l">
              <a:spcBef>
                <a:spcPts val="1200"/>
              </a:spcBef>
              <a:spcAft>
                <a:spcPts val="0"/>
              </a:spcAft>
              <a:buNone/>
            </a:pPr>
            <a:r>
              <a:rPr b="1" lang="en" sz="1400"/>
              <a:t>ALTER TABLE </a:t>
            </a:r>
            <a:r>
              <a:rPr lang="en" sz="1400"/>
              <a:t> tblPerson </a:t>
            </a:r>
            <a:r>
              <a:rPr b="1" lang="en" sz="1400"/>
              <a:t>ADD CONSTRAINT</a:t>
            </a:r>
            <a:r>
              <a:rPr lang="en" sz="1400"/>
              <a:t> </a:t>
            </a:r>
            <a:r>
              <a:rPr b="1" lang="en" sz="1400"/>
              <a:t>FK</a:t>
            </a:r>
            <a:r>
              <a:rPr lang="en" sz="1400"/>
              <a:t>_tblPerson_genderID </a:t>
            </a:r>
            <a:endParaRPr sz="1400"/>
          </a:p>
          <a:p>
            <a:pPr indent="0" lvl="0" marL="0" rtl="0" algn="l">
              <a:spcBef>
                <a:spcPts val="1200"/>
              </a:spcBef>
              <a:spcAft>
                <a:spcPts val="0"/>
              </a:spcAft>
              <a:buNone/>
            </a:pPr>
            <a:r>
              <a:rPr lang="en" sz="1400"/>
              <a:t>Foreign key (genderID) references tblGender(ID)</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b="1" lang="en" sz="1400"/>
              <a:t>Default constraint</a:t>
            </a:r>
            <a:endParaRPr b="1" sz="1400"/>
          </a:p>
          <a:p>
            <a:pPr indent="0" lvl="0" marL="0" rtl="0" algn="l">
              <a:spcBef>
                <a:spcPts val="1200"/>
              </a:spcBef>
              <a:spcAft>
                <a:spcPts val="0"/>
              </a:spcAft>
              <a:buNone/>
            </a:pPr>
            <a:r>
              <a:rPr b="1" lang="en" sz="1400"/>
              <a:t>ALTER TABLE</a:t>
            </a:r>
            <a:r>
              <a:rPr lang="en" sz="1400"/>
              <a:t>  tblPerson A</a:t>
            </a:r>
            <a:r>
              <a:rPr b="1" lang="en" sz="1400"/>
              <a:t>DD CONSTRAINT DF</a:t>
            </a:r>
            <a:r>
              <a:rPr lang="en" sz="1400"/>
              <a:t>_tblPerson_GenderID </a:t>
            </a:r>
            <a:r>
              <a:rPr b="1" lang="en" sz="1400"/>
              <a:t>DEFAULT</a:t>
            </a:r>
            <a:r>
              <a:rPr lang="en" sz="1400"/>
              <a:t> 3 </a:t>
            </a:r>
            <a:r>
              <a:rPr b="1" lang="en" sz="1400"/>
              <a:t>FOR</a:t>
            </a:r>
            <a:r>
              <a:rPr lang="en" sz="1400"/>
              <a:t> genderID</a:t>
            </a:r>
            <a:endParaRPr sz="1400"/>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364" name="Shape 364"/>
        <p:cNvGrpSpPr/>
        <p:nvPr/>
      </p:nvGrpSpPr>
      <p:grpSpPr>
        <a:xfrm>
          <a:off x="0" y="0"/>
          <a:ext cx="0" cy="0"/>
          <a:chOff x="0" y="0"/>
          <a:chExt cx="0" cy="0"/>
        </a:xfrm>
      </p:grpSpPr>
      <p:sp>
        <p:nvSpPr>
          <p:cNvPr id="365" name="Google Shape;365;p2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SQL SELECT with Order By, Insert, Update and Delete Command</a:t>
            </a:r>
            <a:endParaRPr/>
          </a:p>
        </p:txBody>
      </p:sp>
      <p:sp>
        <p:nvSpPr>
          <p:cNvPr id="366" name="Google Shape;366;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SQL</a:t>
            </a:r>
            <a:r>
              <a:rPr b="1" lang="en" sz="1400"/>
              <a:t> INSERT</a:t>
            </a:r>
            <a:r>
              <a:rPr lang="en" sz="1400"/>
              <a:t> statement is used to add rows to a table. Insert can be used in several ways:</a:t>
            </a:r>
            <a:endParaRPr sz="1400"/>
          </a:p>
          <a:p>
            <a:pPr indent="-317500" lvl="1" marL="914400" rtl="0" algn="l">
              <a:spcBef>
                <a:spcPts val="0"/>
              </a:spcBef>
              <a:spcAft>
                <a:spcPts val="0"/>
              </a:spcAft>
              <a:buSzPts val="1400"/>
              <a:buChar char="○"/>
            </a:pPr>
            <a:r>
              <a:rPr lang="en" sz="1400"/>
              <a:t>To insert a single complete row, OR  insert a single partial row</a:t>
            </a:r>
            <a:endParaRPr sz="1400"/>
          </a:p>
          <a:p>
            <a:pPr indent="-317500" lvl="0" marL="457200" rtl="0" algn="l">
              <a:spcBef>
                <a:spcPts val="0"/>
              </a:spcBef>
              <a:spcAft>
                <a:spcPts val="0"/>
              </a:spcAft>
              <a:buSzPts val="1400"/>
              <a:buChar char="●"/>
            </a:pPr>
            <a:r>
              <a:rPr lang="en" sz="1400"/>
              <a:t>SQL </a:t>
            </a:r>
            <a:r>
              <a:rPr b="1" lang="en" sz="1400"/>
              <a:t>UPDATE </a:t>
            </a:r>
            <a:r>
              <a:rPr lang="en" sz="1400"/>
              <a:t>is used to update data in a row or set of rows specified in the filter condition.</a:t>
            </a:r>
            <a:endParaRPr sz="1400"/>
          </a:p>
          <a:p>
            <a:pPr indent="-317500" lvl="1" marL="914400" rtl="0" algn="l">
              <a:spcBef>
                <a:spcPts val="0"/>
              </a:spcBef>
              <a:spcAft>
                <a:spcPts val="0"/>
              </a:spcAft>
              <a:buSzPts val="1400"/>
              <a:buChar char="○"/>
            </a:pPr>
            <a:r>
              <a:rPr lang="en" sz="1400"/>
              <a:t>Update tblLearner set ageRange = ‘20-30’ where ID = 1</a:t>
            </a:r>
            <a:endParaRPr sz="1400"/>
          </a:p>
          <a:p>
            <a:pPr indent="-317500" lvl="0" marL="457200" rtl="0" algn="l">
              <a:spcBef>
                <a:spcPts val="0"/>
              </a:spcBef>
              <a:spcAft>
                <a:spcPts val="0"/>
              </a:spcAft>
              <a:buSzPts val="1400"/>
              <a:buChar char="●"/>
            </a:pPr>
            <a:r>
              <a:rPr lang="en" sz="1400"/>
              <a:t>SQL </a:t>
            </a:r>
            <a:r>
              <a:rPr b="1" lang="en" sz="1400"/>
              <a:t>DELETE </a:t>
            </a:r>
            <a:r>
              <a:rPr lang="en" sz="1400"/>
              <a:t>is used to delete a row or set of rows specified in the filter condition.</a:t>
            </a:r>
            <a:endParaRPr sz="1400"/>
          </a:p>
          <a:p>
            <a:pPr indent="-317500" lvl="1" marL="914400" rtl="0" algn="l">
              <a:spcBef>
                <a:spcPts val="0"/>
              </a:spcBef>
              <a:spcAft>
                <a:spcPts val="0"/>
              </a:spcAft>
              <a:buSzPts val="1400"/>
              <a:buChar char="○"/>
            </a:pPr>
            <a:r>
              <a:rPr lang="en" sz="1400"/>
              <a:t>Delete from tblPerson where ID = 4</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370" name="Shape 370"/>
        <p:cNvGrpSpPr/>
        <p:nvPr/>
      </p:nvGrpSpPr>
      <p:grpSpPr>
        <a:xfrm>
          <a:off x="0" y="0"/>
          <a:ext cx="0" cy="0"/>
          <a:chOff x="0" y="0"/>
          <a:chExt cx="0" cy="0"/>
        </a:xfrm>
      </p:grpSpPr>
      <p:sp>
        <p:nvSpPr>
          <p:cNvPr id="371" name="Google Shape;371;p27"/>
          <p:cNvSpPr txBox="1"/>
          <p:nvPr>
            <p:ph type="title"/>
          </p:nvPr>
        </p:nvSpPr>
        <p:spPr>
          <a:xfrm>
            <a:off x="1275925" y="6543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Select Statement</a:t>
            </a:r>
            <a:endParaRPr/>
          </a:p>
        </p:txBody>
      </p:sp>
      <p:sp>
        <p:nvSpPr>
          <p:cNvPr id="372" name="Google Shape;372;p27"/>
          <p:cNvSpPr txBox="1"/>
          <p:nvPr>
            <p:ph idx="1" type="body"/>
          </p:nvPr>
        </p:nvSpPr>
        <p:spPr>
          <a:xfrm>
            <a:off x="425100" y="1653650"/>
            <a:ext cx="8293800" cy="2848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SQL </a:t>
            </a:r>
            <a:r>
              <a:rPr b="1" lang="en" sz="1400"/>
              <a:t>SELECT </a:t>
            </a:r>
            <a:r>
              <a:rPr lang="en" sz="1400"/>
              <a:t>statement is used to retrieve data from table. For example, to retrieve data from the table given below, following SQL select statements are used:</a:t>
            </a:r>
            <a:endParaRPr sz="1400"/>
          </a:p>
          <a:p>
            <a:pPr indent="-317500" lvl="0" marL="457200" rtl="0" algn="l">
              <a:lnSpc>
                <a:spcPct val="115000"/>
              </a:lnSpc>
              <a:spcBef>
                <a:spcPts val="1000"/>
              </a:spcBef>
              <a:spcAft>
                <a:spcPts val="0"/>
              </a:spcAft>
              <a:buSzPts val="1400"/>
              <a:buChar char="●"/>
            </a:pPr>
            <a:r>
              <a:rPr lang="en" sz="1400"/>
              <a:t>In SQL, the </a:t>
            </a:r>
            <a:r>
              <a:rPr b="1" lang="en" sz="1400"/>
              <a:t>WHERE</a:t>
            </a:r>
            <a:r>
              <a:rPr lang="en" sz="1400"/>
              <a:t> clause enables you to apply a filter.</a:t>
            </a:r>
            <a:endParaRPr sz="1400"/>
          </a:p>
          <a:p>
            <a:pPr indent="-317500" lvl="1" marL="914400" rtl="0" algn="l">
              <a:lnSpc>
                <a:spcPct val="115000"/>
              </a:lnSpc>
              <a:spcBef>
                <a:spcPts val="0"/>
              </a:spcBef>
              <a:spcAft>
                <a:spcPts val="0"/>
              </a:spcAft>
              <a:buSzPts val="1400"/>
              <a:buChar char="○"/>
            </a:pPr>
            <a:r>
              <a:rPr lang="en" sz="1400"/>
              <a:t>“</a:t>
            </a:r>
            <a:r>
              <a:rPr b="1" lang="en" sz="1400"/>
              <a:t>SELECT * FROM </a:t>
            </a:r>
            <a:r>
              <a:rPr lang="en" sz="1400"/>
              <a:t>tblLearner </a:t>
            </a:r>
            <a:r>
              <a:rPr b="1" lang="en" sz="1400"/>
              <a:t>WHERE</a:t>
            </a:r>
            <a:r>
              <a:rPr lang="en" sz="1400"/>
              <a:t> condition; “ </a:t>
            </a:r>
            <a:endParaRPr sz="1400"/>
          </a:p>
          <a:p>
            <a:pPr indent="-317500" lvl="0" marL="457200" rtl="0" algn="l">
              <a:lnSpc>
                <a:spcPct val="115000"/>
              </a:lnSpc>
              <a:spcBef>
                <a:spcPts val="1000"/>
              </a:spcBef>
              <a:spcAft>
                <a:spcPts val="0"/>
              </a:spcAft>
              <a:buSzPts val="1400"/>
              <a:buChar char="●"/>
            </a:pPr>
            <a:r>
              <a:rPr lang="en" sz="1400"/>
              <a:t>The </a:t>
            </a:r>
            <a:r>
              <a:rPr b="1" lang="en" sz="1400"/>
              <a:t>WHERE</a:t>
            </a:r>
            <a:r>
              <a:rPr lang="en" sz="1400"/>
              <a:t> clause specifies which record(s) should be SELECTED FROM. </a:t>
            </a:r>
            <a:endParaRPr sz="1400"/>
          </a:p>
          <a:p>
            <a:pPr indent="-317500" lvl="0" marL="457200" rtl="0" algn="l">
              <a:lnSpc>
                <a:spcPct val="115000"/>
              </a:lnSpc>
              <a:spcBef>
                <a:spcPts val="1200"/>
              </a:spcBef>
              <a:spcAft>
                <a:spcPts val="0"/>
              </a:spcAft>
              <a:buSzPts val="1400"/>
              <a:buChar char="●"/>
            </a:pPr>
            <a:r>
              <a:rPr lang="en" sz="1400"/>
              <a:t>SQL </a:t>
            </a:r>
            <a:r>
              <a:rPr b="1" lang="en" sz="1400"/>
              <a:t>Alias</a:t>
            </a:r>
            <a:r>
              <a:rPr lang="en" sz="1400"/>
              <a:t> name is used to give a alias name to a column or a calculated field.  This is used with an aggregate function.  In some situations, the aliases make your SQL statements simpler to write and easier to read.</a:t>
            </a:r>
            <a:endParaRPr sz="1400"/>
          </a:p>
          <a:p>
            <a:pPr indent="-317500" lvl="1" marL="914400" rtl="0" algn="l">
              <a:lnSpc>
                <a:spcPct val="115000"/>
              </a:lnSpc>
              <a:spcBef>
                <a:spcPts val="1200"/>
              </a:spcBef>
              <a:spcAft>
                <a:spcPts val="1200"/>
              </a:spcAft>
              <a:buSzPts val="1400"/>
              <a:buChar char="○"/>
            </a:pPr>
            <a:r>
              <a:rPr b="1" lang="en" sz="1400"/>
              <a:t>SELECT </a:t>
            </a:r>
            <a:r>
              <a:rPr lang="en" sz="1400"/>
              <a:t>jobTitle, sum(salary) as TtlSal </a:t>
            </a:r>
            <a:r>
              <a:rPr b="1" lang="en" sz="1400"/>
              <a:t>FROM </a:t>
            </a:r>
            <a:r>
              <a:rPr lang="en" sz="1400"/>
              <a:t>tblLearner</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376" name="Shape 376"/>
        <p:cNvGrpSpPr/>
        <p:nvPr/>
      </p:nvGrpSpPr>
      <p:grpSpPr>
        <a:xfrm>
          <a:off x="0" y="0"/>
          <a:ext cx="0" cy="0"/>
          <a:chOff x="0" y="0"/>
          <a:chExt cx="0" cy="0"/>
        </a:xfrm>
      </p:grpSpPr>
      <p:sp>
        <p:nvSpPr>
          <p:cNvPr id="377" name="Google Shape;377;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BY and Aggregate Functions</a:t>
            </a:r>
            <a:endParaRPr/>
          </a:p>
        </p:txBody>
      </p:sp>
      <p:sp>
        <p:nvSpPr>
          <p:cNvPr id="378" name="Google Shape;378;p28"/>
          <p:cNvSpPr txBox="1"/>
          <p:nvPr>
            <p:ph idx="1" type="body"/>
          </p:nvPr>
        </p:nvSpPr>
        <p:spPr>
          <a:xfrm>
            <a:off x="362225" y="1468525"/>
            <a:ext cx="5766300" cy="3063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 sz="1400"/>
              <a:t>GROUP BY</a:t>
            </a:r>
            <a:r>
              <a:rPr lang="en" sz="1400"/>
              <a:t> is used to group identical rows in a column together</a:t>
            </a:r>
            <a:endParaRPr sz="1400"/>
          </a:p>
          <a:p>
            <a:pPr indent="-311150" lvl="1" marL="914400" rtl="0" algn="l">
              <a:spcBef>
                <a:spcPts val="0"/>
              </a:spcBef>
              <a:spcAft>
                <a:spcPts val="0"/>
              </a:spcAft>
              <a:buSzPts val="1300"/>
              <a:buChar char="○"/>
            </a:pPr>
            <a:r>
              <a:rPr lang="en" sz="1300"/>
              <a:t>Placed </a:t>
            </a:r>
            <a:r>
              <a:rPr b="1" lang="en" sz="1300"/>
              <a:t>after WHERE </a:t>
            </a:r>
            <a:r>
              <a:rPr lang="en" sz="1300"/>
              <a:t>and </a:t>
            </a:r>
            <a:r>
              <a:rPr b="1" lang="en" sz="1300"/>
              <a:t>before ORDER BY </a:t>
            </a:r>
            <a:r>
              <a:rPr lang="en" sz="1300"/>
              <a:t>in a statement</a:t>
            </a:r>
            <a:endParaRPr sz="1300"/>
          </a:p>
          <a:p>
            <a:pPr indent="-311150" lvl="0" marL="457200" rtl="0" algn="l">
              <a:spcBef>
                <a:spcPts val="0"/>
              </a:spcBef>
              <a:spcAft>
                <a:spcPts val="0"/>
              </a:spcAft>
              <a:buSzPts val="1300"/>
              <a:buChar char="●"/>
            </a:pPr>
            <a:r>
              <a:rPr lang="en"/>
              <a:t>Often used with aggregate functions to sort the data in a meaningful way</a:t>
            </a:r>
            <a:endParaRPr/>
          </a:p>
          <a:p>
            <a:pPr indent="-311150" lvl="0" marL="457200" rtl="0" algn="l">
              <a:spcBef>
                <a:spcPts val="0"/>
              </a:spcBef>
              <a:spcAft>
                <a:spcPts val="0"/>
              </a:spcAft>
              <a:buSzPts val="1300"/>
              <a:buChar char="●"/>
            </a:pPr>
            <a:r>
              <a:rPr lang="en"/>
              <a:t>Example: Say there’s a table called </a:t>
            </a:r>
            <a:r>
              <a:rPr b="1" lang="en"/>
              <a:t>tblLearner</a:t>
            </a:r>
            <a:r>
              <a:rPr lang="en"/>
              <a:t> and we’re grouping by the column </a:t>
            </a:r>
            <a:r>
              <a:rPr b="1" lang="en"/>
              <a:t>Salary</a:t>
            </a:r>
            <a:endParaRPr/>
          </a:p>
          <a:p>
            <a:pPr indent="-304800" lvl="1" marL="914400" rtl="0" algn="l">
              <a:spcBef>
                <a:spcPts val="0"/>
              </a:spcBef>
              <a:spcAft>
                <a:spcPts val="0"/>
              </a:spcAft>
              <a:buSzPts val="1200"/>
              <a:buChar char="○"/>
            </a:pPr>
            <a:r>
              <a:rPr b="1" lang="en" sz="1200"/>
              <a:t>Count () </a:t>
            </a:r>
            <a:r>
              <a:rPr lang="en" sz="1200"/>
              <a:t>- Returns the total number of non-null values </a:t>
            </a:r>
            <a:endParaRPr b="1" sz="1200"/>
          </a:p>
          <a:p>
            <a:pPr indent="-304800" lvl="1" marL="914400" rtl="0" algn="l">
              <a:spcBef>
                <a:spcPts val="0"/>
              </a:spcBef>
              <a:spcAft>
                <a:spcPts val="0"/>
              </a:spcAft>
              <a:buSzPts val="1200"/>
              <a:buChar char="○"/>
            </a:pPr>
            <a:r>
              <a:rPr b="1" lang="en" sz="1200"/>
              <a:t>Sum () - </a:t>
            </a:r>
            <a:r>
              <a:rPr lang="en" sz="1200"/>
              <a:t>Returns the sum of all non-null values </a:t>
            </a:r>
            <a:endParaRPr b="1" sz="1200"/>
          </a:p>
          <a:p>
            <a:pPr indent="-304800" lvl="1" marL="914400" rtl="0" algn="l">
              <a:spcBef>
                <a:spcPts val="0"/>
              </a:spcBef>
              <a:spcAft>
                <a:spcPts val="0"/>
              </a:spcAft>
              <a:buSzPts val="1200"/>
              <a:buChar char="○"/>
            </a:pPr>
            <a:r>
              <a:rPr b="1" lang="en" sz="1200"/>
              <a:t>Avg () - </a:t>
            </a:r>
            <a:r>
              <a:rPr lang="en" sz="1200"/>
              <a:t>Returns sum() / count ()</a:t>
            </a:r>
            <a:endParaRPr sz="1200"/>
          </a:p>
          <a:p>
            <a:pPr indent="-304800" lvl="1" marL="914400" rtl="0" algn="l">
              <a:spcBef>
                <a:spcPts val="0"/>
              </a:spcBef>
              <a:spcAft>
                <a:spcPts val="0"/>
              </a:spcAft>
              <a:buSzPts val="1200"/>
              <a:buChar char="○"/>
            </a:pPr>
            <a:r>
              <a:rPr b="1" lang="en" sz="1200"/>
              <a:t>Min () - </a:t>
            </a:r>
            <a:r>
              <a:rPr lang="en" sz="1200"/>
              <a:t>Minimum non-null value </a:t>
            </a:r>
            <a:endParaRPr sz="1200"/>
          </a:p>
          <a:p>
            <a:pPr indent="-304800" lvl="1" marL="914400" rtl="0" algn="l">
              <a:spcBef>
                <a:spcPts val="0"/>
              </a:spcBef>
              <a:spcAft>
                <a:spcPts val="0"/>
              </a:spcAft>
              <a:buSzPts val="1200"/>
              <a:buChar char="○"/>
            </a:pPr>
            <a:r>
              <a:rPr b="1" lang="en" sz="1200"/>
              <a:t>Max ()</a:t>
            </a:r>
            <a:r>
              <a:rPr lang="en" sz="1200"/>
              <a:t> - Maximum non-null value</a:t>
            </a:r>
            <a:endParaRPr sz="1200"/>
          </a:p>
        </p:txBody>
      </p:sp>
      <p:graphicFrame>
        <p:nvGraphicFramePr>
          <p:cNvPr id="379" name="Google Shape;379;p28"/>
          <p:cNvGraphicFramePr/>
          <p:nvPr/>
        </p:nvGraphicFramePr>
        <p:xfrm>
          <a:off x="6177475" y="1597875"/>
          <a:ext cx="3000000" cy="3000000"/>
        </p:xfrm>
        <a:graphic>
          <a:graphicData uri="http://schemas.openxmlformats.org/drawingml/2006/table">
            <a:tbl>
              <a:tblPr>
                <a:noFill/>
                <a:tableStyleId>{CB847A80-4E07-4E9C-BFA9-F3D98421BE56}</a:tableStyleId>
              </a:tblPr>
              <a:tblGrid>
                <a:gridCol w="922625"/>
                <a:gridCol w="922625"/>
                <a:gridCol w="922625"/>
              </a:tblGrid>
              <a:tr h="604575">
                <a:tc>
                  <a:txBody>
                    <a:bodyPr/>
                    <a:lstStyle/>
                    <a:p>
                      <a:pPr indent="0" lvl="0" marL="0" rtl="0" algn="l">
                        <a:spcBef>
                          <a:spcPts val="0"/>
                        </a:spcBef>
                        <a:spcAft>
                          <a:spcPts val="0"/>
                        </a:spcAft>
                        <a:buNone/>
                      </a:pPr>
                      <a:r>
                        <a:rPr b="1" lang="en"/>
                        <a:t>Id</a:t>
                      </a:r>
                      <a:endParaRPr b="1"/>
                    </a:p>
                  </a:txBody>
                  <a:tcPr marT="91425" marB="91425" marR="91425" marL="91425"/>
                </a:tc>
                <a:tc>
                  <a:txBody>
                    <a:bodyPr/>
                    <a:lstStyle/>
                    <a:p>
                      <a:pPr indent="0" lvl="0" marL="0" rtl="0" algn="l">
                        <a:spcBef>
                          <a:spcPts val="0"/>
                        </a:spcBef>
                        <a:spcAft>
                          <a:spcPts val="0"/>
                        </a:spcAft>
                        <a:buNone/>
                      </a:pPr>
                      <a:r>
                        <a:rPr b="1" lang="en"/>
                        <a:t>Name</a:t>
                      </a:r>
                      <a:endParaRPr b="1"/>
                    </a:p>
                  </a:txBody>
                  <a:tcPr marT="91425" marB="91425" marR="91425" marL="91425"/>
                </a:tc>
                <a:tc>
                  <a:txBody>
                    <a:bodyPr/>
                    <a:lstStyle/>
                    <a:p>
                      <a:pPr indent="0" lvl="0" marL="0" rtl="0" algn="l">
                        <a:spcBef>
                          <a:spcPts val="0"/>
                        </a:spcBef>
                        <a:spcAft>
                          <a:spcPts val="0"/>
                        </a:spcAft>
                        <a:buNone/>
                      </a:pPr>
                      <a:r>
                        <a:rPr b="1" lang="en"/>
                        <a:t>Salary</a:t>
                      </a:r>
                      <a:endParaRPr b="1"/>
                    </a:p>
                  </a:txBody>
                  <a:tcPr marT="91425" marB="91425" marR="91425" marL="91425"/>
                </a:tc>
              </a:tr>
              <a:tr h="604575">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20</a:t>
                      </a:r>
                      <a:endParaRPr/>
                    </a:p>
                  </a:txBody>
                  <a:tcPr marT="91425" marB="91425" marR="91425" marL="91425"/>
                </a:tc>
              </a:tr>
              <a:tr h="58137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B</a:t>
                      </a:r>
                      <a:endParaRPr/>
                    </a:p>
                  </a:txBody>
                  <a:tcPr marT="91425" marB="91425" marR="91425" marL="91425"/>
                </a:tc>
                <a:tc>
                  <a:txBody>
                    <a:bodyPr/>
                    <a:lstStyle/>
                    <a:p>
                      <a:pPr indent="0" lvl="0" marL="0" rtl="0" algn="l">
                        <a:spcBef>
                          <a:spcPts val="0"/>
                        </a:spcBef>
                        <a:spcAft>
                          <a:spcPts val="0"/>
                        </a:spcAft>
                        <a:buNone/>
                      </a:pPr>
                      <a:r>
                        <a:rPr lang="en"/>
                        <a:t>30</a:t>
                      </a:r>
                      <a:endParaRPr/>
                    </a:p>
                  </a:txBody>
                  <a:tcPr marT="91425" marB="91425" marR="91425" marL="91425"/>
                </a:tc>
              </a:tr>
              <a:tr h="581375">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C</a:t>
                      </a:r>
                      <a:endParaRPr/>
                    </a:p>
                  </a:txBody>
                  <a:tcPr marT="91425" marB="91425" marR="91425" marL="91425"/>
                </a:tc>
                <a:tc>
                  <a:txBody>
                    <a:bodyPr/>
                    <a:lstStyle/>
                    <a:p>
                      <a:pPr indent="0" lvl="0" marL="0" rtl="0" algn="l">
                        <a:spcBef>
                          <a:spcPts val="0"/>
                        </a:spcBef>
                        <a:spcAft>
                          <a:spcPts val="0"/>
                        </a:spcAft>
                        <a:buNone/>
                      </a:pPr>
                      <a:r>
                        <a:rPr lang="en"/>
                        <a:t>40</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383" name="Shape 383"/>
        <p:cNvGrpSpPr/>
        <p:nvPr/>
      </p:nvGrpSpPr>
      <p:grpSpPr>
        <a:xfrm>
          <a:off x="0" y="0"/>
          <a:ext cx="0" cy="0"/>
          <a:chOff x="0" y="0"/>
          <a:chExt cx="0" cy="0"/>
        </a:xfrm>
      </p:grpSpPr>
      <p:sp>
        <p:nvSpPr>
          <p:cNvPr id="384" name="Google Shape;384;p29"/>
          <p:cNvSpPr txBox="1"/>
          <p:nvPr>
            <p:ph type="title"/>
          </p:nvPr>
        </p:nvSpPr>
        <p:spPr>
          <a:xfrm>
            <a:off x="1303800" y="598575"/>
            <a:ext cx="3430500" cy="199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Joins</a:t>
            </a:r>
            <a:endParaRPr/>
          </a:p>
        </p:txBody>
      </p:sp>
      <p:sp>
        <p:nvSpPr>
          <p:cNvPr id="385" name="Google Shape;385;p29"/>
          <p:cNvSpPr txBox="1"/>
          <p:nvPr>
            <p:ph idx="2" type="body"/>
          </p:nvPr>
        </p:nvSpPr>
        <p:spPr>
          <a:xfrm>
            <a:off x="5119075" y="515513"/>
            <a:ext cx="3430500" cy="43320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SzPts val="1400"/>
              <a:buChar char="●"/>
            </a:pPr>
            <a:r>
              <a:rPr lang="en" sz="1400"/>
              <a:t>A </a:t>
            </a:r>
            <a:r>
              <a:rPr b="1" lang="en" sz="1400"/>
              <a:t>join</a:t>
            </a:r>
            <a:r>
              <a:rPr lang="en" sz="1400"/>
              <a:t> combines rows from two or more tables by merging them through a common column</a:t>
            </a:r>
            <a:endParaRPr b="1" sz="1400"/>
          </a:p>
          <a:p>
            <a:pPr indent="-317500" lvl="0" marL="457200" rtl="0" algn="l">
              <a:spcBef>
                <a:spcPts val="0"/>
              </a:spcBef>
              <a:spcAft>
                <a:spcPts val="0"/>
              </a:spcAft>
              <a:buSzPts val="1400"/>
              <a:buChar char="●"/>
            </a:pPr>
            <a:r>
              <a:rPr b="1" lang="en" sz="1400"/>
              <a:t>INNER JOIN</a:t>
            </a:r>
            <a:endParaRPr b="1" sz="1400"/>
          </a:p>
          <a:p>
            <a:pPr indent="-317500" lvl="1" marL="914400" rtl="0" algn="l">
              <a:spcBef>
                <a:spcPts val="0"/>
              </a:spcBef>
              <a:spcAft>
                <a:spcPts val="0"/>
              </a:spcAft>
              <a:buSzPts val="1400"/>
              <a:buChar char="○"/>
            </a:pPr>
            <a:r>
              <a:rPr lang="en" sz="1400"/>
              <a:t>Returns records that have matching values in both tables</a:t>
            </a:r>
            <a:endParaRPr sz="1400"/>
          </a:p>
          <a:p>
            <a:pPr indent="-317500" lvl="0" marL="457200" rtl="0" algn="l">
              <a:spcBef>
                <a:spcPts val="0"/>
              </a:spcBef>
              <a:spcAft>
                <a:spcPts val="0"/>
              </a:spcAft>
              <a:buSzPts val="1400"/>
              <a:buChar char="●"/>
            </a:pPr>
            <a:r>
              <a:rPr b="1" lang="en" sz="1400"/>
              <a:t>FULL JOIN</a:t>
            </a:r>
            <a:endParaRPr b="1" sz="1400"/>
          </a:p>
          <a:p>
            <a:pPr indent="-317500" lvl="1" marL="914400" rtl="0" algn="l">
              <a:spcBef>
                <a:spcPts val="0"/>
              </a:spcBef>
              <a:spcAft>
                <a:spcPts val="0"/>
              </a:spcAft>
              <a:buSzPts val="1400"/>
              <a:buChar char="○"/>
            </a:pPr>
            <a:r>
              <a:rPr lang="en" sz="1400"/>
              <a:t>Returns all records when there is a match in left or right table records</a:t>
            </a:r>
            <a:endParaRPr sz="1400"/>
          </a:p>
          <a:p>
            <a:pPr indent="-317500" lvl="0" marL="457200" rtl="0" algn="l">
              <a:spcBef>
                <a:spcPts val="0"/>
              </a:spcBef>
              <a:spcAft>
                <a:spcPts val="0"/>
              </a:spcAft>
              <a:buSzPts val="1400"/>
              <a:buChar char="●"/>
            </a:pPr>
            <a:r>
              <a:rPr b="1" lang="en" sz="1400"/>
              <a:t>LEFT JOIN </a:t>
            </a:r>
            <a:endParaRPr b="1" sz="1400"/>
          </a:p>
          <a:p>
            <a:pPr indent="-317500" lvl="1" marL="914400" rtl="0" algn="l">
              <a:spcBef>
                <a:spcPts val="0"/>
              </a:spcBef>
              <a:spcAft>
                <a:spcPts val="0"/>
              </a:spcAft>
              <a:buSzPts val="1400"/>
              <a:buChar char="○"/>
            </a:pPr>
            <a:r>
              <a:rPr lang="en" sz="1400"/>
              <a:t>Returns all records from left table, and any that match with the right table</a:t>
            </a:r>
            <a:endParaRPr sz="1400"/>
          </a:p>
          <a:p>
            <a:pPr indent="-317500" lvl="0" marL="457200" rtl="0" algn="l">
              <a:spcBef>
                <a:spcPts val="0"/>
              </a:spcBef>
              <a:spcAft>
                <a:spcPts val="0"/>
              </a:spcAft>
              <a:buSzPts val="1400"/>
              <a:buChar char="●"/>
            </a:pPr>
            <a:r>
              <a:rPr b="1" lang="en" sz="1400"/>
              <a:t>RIGHT JOIN</a:t>
            </a:r>
            <a:endParaRPr b="1" sz="1400"/>
          </a:p>
          <a:p>
            <a:pPr indent="-317500" lvl="1" marL="914400" rtl="0" algn="l">
              <a:spcBef>
                <a:spcPts val="0"/>
              </a:spcBef>
              <a:spcAft>
                <a:spcPts val="0"/>
              </a:spcAft>
              <a:buSzPts val="1400"/>
              <a:buChar char="○"/>
            </a:pPr>
            <a:r>
              <a:rPr lang="en" sz="1400"/>
              <a:t>Returns all </a:t>
            </a:r>
            <a:r>
              <a:rPr lang="en" sz="1400"/>
              <a:t>records from right table, and any that match with the left table</a:t>
            </a:r>
            <a:endParaRPr sz="1400"/>
          </a:p>
        </p:txBody>
      </p:sp>
      <p:pic>
        <p:nvPicPr>
          <p:cNvPr id="386" name="Google Shape;386;p29"/>
          <p:cNvPicPr preferRelativeResize="0"/>
          <p:nvPr/>
        </p:nvPicPr>
        <p:blipFill>
          <a:blip r:embed="rId3">
            <a:alphaModFix/>
          </a:blip>
          <a:stretch>
            <a:fillRect/>
          </a:stretch>
        </p:blipFill>
        <p:spPr>
          <a:xfrm>
            <a:off x="769175" y="1556550"/>
            <a:ext cx="3068705" cy="2249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390" name="Shape 390"/>
        <p:cNvGrpSpPr/>
        <p:nvPr/>
      </p:nvGrpSpPr>
      <p:grpSpPr>
        <a:xfrm>
          <a:off x="0" y="0"/>
          <a:ext cx="0" cy="0"/>
          <a:chOff x="0" y="0"/>
          <a:chExt cx="0" cy="0"/>
        </a:xfrm>
      </p:grpSpPr>
      <p:sp>
        <p:nvSpPr>
          <p:cNvPr id="391" name="Google Shape;391;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Syntax for Joins</a:t>
            </a:r>
            <a:endParaRPr b="0" sz="1100">
              <a:solidFill>
                <a:srgbClr val="000000"/>
              </a:solidFill>
              <a:latin typeface="Arial"/>
              <a:ea typeface="Arial"/>
              <a:cs typeface="Arial"/>
              <a:sym typeface="Arial"/>
            </a:endParaRPr>
          </a:p>
          <a:p>
            <a:pPr indent="0" lvl="0" marL="0" rtl="0" algn="l">
              <a:spcBef>
                <a:spcPts val="0"/>
              </a:spcBef>
              <a:spcAft>
                <a:spcPts val="0"/>
              </a:spcAft>
              <a:buNone/>
            </a:pPr>
            <a:r>
              <a:t/>
            </a:r>
            <a:endParaRPr b="0" sz="1100">
              <a:solidFill>
                <a:srgbClr val="000000"/>
              </a:solidFill>
              <a:latin typeface="Arial"/>
              <a:ea typeface="Arial"/>
              <a:cs typeface="Arial"/>
              <a:sym typeface="Arial"/>
            </a:endParaRPr>
          </a:p>
        </p:txBody>
      </p:sp>
      <p:sp>
        <p:nvSpPr>
          <p:cNvPr id="392" name="Google Shape;392;p30"/>
          <p:cNvSpPr txBox="1"/>
          <p:nvPr>
            <p:ph idx="1" type="body"/>
          </p:nvPr>
        </p:nvSpPr>
        <p:spPr>
          <a:xfrm>
            <a:off x="1370225" y="1999550"/>
            <a:ext cx="7030500" cy="189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en" sz="1400"/>
              <a:t>SELECT					</a:t>
            </a:r>
            <a:r>
              <a:rPr lang="en" sz="1400"/>
              <a:t>Fname, Lname, Salary, Gender,Dept</a:t>
            </a:r>
            <a:endParaRPr sz="1400"/>
          </a:p>
          <a:p>
            <a:pPr indent="0" lvl="0" marL="457200" rtl="0" algn="l">
              <a:spcBef>
                <a:spcPts val="1200"/>
              </a:spcBef>
              <a:spcAft>
                <a:spcPts val="0"/>
              </a:spcAft>
              <a:buNone/>
            </a:pPr>
            <a:r>
              <a:rPr b="1" lang="en" sz="1400"/>
              <a:t>FROM</a:t>
            </a:r>
            <a:r>
              <a:rPr lang="en" sz="1400"/>
              <a:t>					tblLearner</a:t>
            </a:r>
            <a:endParaRPr sz="1400"/>
          </a:p>
          <a:p>
            <a:pPr indent="0" lvl="0" marL="457200" rtl="0" algn="l">
              <a:spcBef>
                <a:spcPts val="1200"/>
              </a:spcBef>
              <a:spcAft>
                <a:spcPts val="0"/>
              </a:spcAft>
              <a:buNone/>
            </a:pPr>
            <a:r>
              <a:rPr b="1" lang="en" sz="1400"/>
              <a:t>INNER/LEFT/RIGHT JOIN</a:t>
            </a:r>
            <a:r>
              <a:rPr lang="en" sz="1400"/>
              <a:t>		tblDept </a:t>
            </a:r>
            <a:endParaRPr sz="1400"/>
          </a:p>
          <a:p>
            <a:pPr indent="0" lvl="0" marL="457200" rtl="0" algn="l">
              <a:spcBef>
                <a:spcPts val="1200"/>
              </a:spcBef>
              <a:spcAft>
                <a:spcPts val="1200"/>
              </a:spcAft>
              <a:buNone/>
            </a:pPr>
            <a:r>
              <a:rPr b="1" lang="en" sz="1400"/>
              <a:t>ON</a:t>
            </a:r>
            <a:r>
              <a:rPr lang="en" sz="1400"/>
              <a:t> 						tblLearner.deptID=tblDept.ID;</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396" name="Shape 396"/>
        <p:cNvGrpSpPr/>
        <p:nvPr/>
      </p:nvGrpSpPr>
      <p:grpSpPr>
        <a:xfrm>
          <a:off x="0" y="0"/>
          <a:ext cx="0" cy="0"/>
          <a:chOff x="0" y="0"/>
          <a:chExt cx="0" cy="0"/>
        </a:xfrm>
      </p:grpSpPr>
      <p:sp>
        <p:nvSpPr>
          <p:cNvPr id="397" name="Google Shape;397;p31"/>
          <p:cNvSpPr txBox="1"/>
          <p:nvPr>
            <p:ph type="title"/>
          </p:nvPr>
        </p:nvSpPr>
        <p:spPr>
          <a:xfrm>
            <a:off x="1303800" y="598575"/>
            <a:ext cx="23502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Transactions</a:t>
            </a:r>
            <a:endParaRPr/>
          </a:p>
        </p:txBody>
      </p:sp>
      <p:sp>
        <p:nvSpPr>
          <p:cNvPr id="398" name="Google Shape;398;p31"/>
          <p:cNvSpPr txBox="1"/>
          <p:nvPr>
            <p:ph idx="1" type="body"/>
          </p:nvPr>
        </p:nvSpPr>
        <p:spPr>
          <a:xfrm>
            <a:off x="4425450" y="139300"/>
            <a:ext cx="4533000" cy="4897200"/>
          </a:xfrm>
          <a:prstGeom prst="rect">
            <a:avLst/>
          </a:prstGeom>
        </p:spPr>
        <p:txBody>
          <a:bodyPr anchorCtr="0" anchor="t" bIns="91425" lIns="91425" spcFirstLastPara="1" rIns="91425" wrap="square" tIns="91425">
            <a:normAutofit fontScale="25000" lnSpcReduction="20000"/>
          </a:bodyPr>
          <a:lstStyle/>
          <a:p>
            <a:pPr indent="0" lvl="0" marL="457200" rtl="0" algn="l">
              <a:lnSpc>
                <a:spcPct val="200000"/>
              </a:lnSpc>
              <a:spcBef>
                <a:spcPts val="0"/>
              </a:spcBef>
              <a:spcAft>
                <a:spcPts val="0"/>
              </a:spcAft>
              <a:buNone/>
            </a:pPr>
            <a:r>
              <a:rPr lang="en" sz="3800">
                <a:solidFill>
                  <a:srgbClr val="000000"/>
                </a:solidFill>
              </a:rPr>
              <a:t>Create Procedure spHardWorks</a:t>
            </a:r>
            <a:endParaRPr sz="3800">
              <a:solidFill>
                <a:srgbClr val="000000"/>
              </a:solidFill>
            </a:endParaRPr>
          </a:p>
          <a:p>
            <a:pPr indent="0" lvl="0" marL="457200" rtl="0" algn="l">
              <a:lnSpc>
                <a:spcPct val="200000"/>
              </a:lnSpc>
              <a:spcBef>
                <a:spcPts val="0"/>
              </a:spcBef>
              <a:spcAft>
                <a:spcPts val="0"/>
              </a:spcAft>
              <a:buNone/>
            </a:pPr>
            <a:r>
              <a:rPr lang="en" sz="3800">
                <a:solidFill>
                  <a:srgbClr val="000000"/>
                </a:solidFill>
              </a:rPr>
              <a:t>As</a:t>
            </a:r>
            <a:endParaRPr sz="3800">
              <a:solidFill>
                <a:srgbClr val="000000"/>
              </a:solidFill>
            </a:endParaRPr>
          </a:p>
          <a:p>
            <a:pPr indent="0" lvl="0" marL="457200" rtl="0" algn="l">
              <a:lnSpc>
                <a:spcPct val="200000"/>
              </a:lnSpc>
              <a:spcBef>
                <a:spcPts val="0"/>
              </a:spcBef>
              <a:spcAft>
                <a:spcPts val="0"/>
              </a:spcAft>
              <a:buNone/>
            </a:pPr>
            <a:r>
              <a:rPr b="1" lang="en" sz="3800">
                <a:solidFill>
                  <a:srgbClr val="000000"/>
                </a:solidFill>
              </a:rPr>
              <a:t>Begin</a:t>
            </a:r>
            <a:endParaRPr b="1" sz="3800">
              <a:solidFill>
                <a:srgbClr val="000000"/>
              </a:solidFill>
            </a:endParaRPr>
          </a:p>
          <a:p>
            <a:pPr indent="0" lvl="0" marL="457200" rtl="0" algn="l">
              <a:lnSpc>
                <a:spcPct val="200000"/>
              </a:lnSpc>
              <a:spcBef>
                <a:spcPts val="0"/>
              </a:spcBef>
              <a:spcAft>
                <a:spcPts val="0"/>
              </a:spcAft>
              <a:buNone/>
            </a:pPr>
            <a:r>
              <a:rPr b="1" lang="en" sz="3800">
                <a:solidFill>
                  <a:srgbClr val="000000"/>
                </a:solidFill>
              </a:rPr>
              <a:t>	</a:t>
            </a:r>
            <a:r>
              <a:rPr b="1" lang="en" sz="3800">
                <a:solidFill>
                  <a:srgbClr val="000000"/>
                </a:solidFill>
              </a:rPr>
              <a:t>Begin try</a:t>
            </a:r>
            <a:endParaRPr b="1" sz="3800">
              <a:solidFill>
                <a:srgbClr val="000000"/>
              </a:solidFill>
            </a:endParaRPr>
          </a:p>
          <a:p>
            <a:pPr indent="457200" lvl="0" marL="914400" rtl="0" algn="l">
              <a:lnSpc>
                <a:spcPct val="200000"/>
              </a:lnSpc>
              <a:spcBef>
                <a:spcPts val="0"/>
              </a:spcBef>
              <a:spcAft>
                <a:spcPts val="0"/>
              </a:spcAft>
              <a:buNone/>
            </a:pPr>
            <a:r>
              <a:rPr b="1" lang="en" sz="3800">
                <a:solidFill>
                  <a:srgbClr val="000000"/>
                </a:solidFill>
              </a:rPr>
              <a:t>Begin transaction</a:t>
            </a:r>
            <a:endParaRPr b="1" sz="3800">
              <a:solidFill>
                <a:srgbClr val="000000"/>
              </a:solidFill>
            </a:endParaRPr>
          </a:p>
          <a:p>
            <a:pPr indent="457200" lvl="0" marL="1371600" rtl="0" algn="l">
              <a:lnSpc>
                <a:spcPct val="200000"/>
              </a:lnSpc>
              <a:spcBef>
                <a:spcPts val="0"/>
              </a:spcBef>
              <a:spcAft>
                <a:spcPts val="0"/>
              </a:spcAft>
              <a:buNone/>
            </a:pPr>
            <a:r>
              <a:rPr b="1" lang="en" sz="3800">
                <a:solidFill>
                  <a:srgbClr val="000000"/>
                </a:solidFill>
              </a:rPr>
              <a:t>Update</a:t>
            </a:r>
            <a:r>
              <a:rPr lang="en" sz="3800">
                <a:solidFill>
                  <a:srgbClr val="000000"/>
                </a:solidFill>
              </a:rPr>
              <a:t> tblLearner  </a:t>
            </a:r>
            <a:r>
              <a:rPr b="1" lang="en" sz="3800">
                <a:solidFill>
                  <a:srgbClr val="000000"/>
                </a:solidFill>
              </a:rPr>
              <a:t>set</a:t>
            </a:r>
            <a:r>
              <a:rPr lang="en" sz="3800">
                <a:solidFill>
                  <a:srgbClr val="000000"/>
                </a:solidFill>
              </a:rPr>
              <a:t> Salary  = ‘1000000’</a:t>
            </a:r>
            <a:endParaRPr sz="3800">
              <a:solidFill>
                <a:srgbClr val="000000"/>
              </a:solidFill>
            </a:endParaRPr>
          </a:p>
          <a:p>
            <a:pPr indent="457200" lvl="0" marL="1371600" rtl="0" algn="l">
              <a:lnSpc>
                <a:spcPct val="200000"/>
              </a:lnSpc>
              <a:spcBef>
                <a:spcPts val="0"/>
              </a:spcBef>
              <a:spcAft>
                <a:spcPts val="0"/>
              </a:spcAft>
              <a:buNone/>
            </a:pPr>
            <a:r>
              <a:rPr b="1" lang="en" sz="3800">
                <a:solidFill>
                  <a:srgbClr val="000000"/>
                </a:solidFill>
              </a:rPr>
              <a:t>Where</a:t>
            </a:r>
            <a:r>
              <a:rPr lang="en" sz="3800">
                <a:solidFill>
                  <a:srgbClr val="000000"/>
                </a:solidFill>
              </a:rPr>
              <a:t>  ID = 1</a:t>
            </a:r>
            <a:endParaRPr sz="3800">
              <a:solidFill>
                <a:srgbClr val="000000"/>
              </a:solidFill>
            </a:endParaRPr>
          </a:p>
          <a:p>
            <a:pPr indent="0" lvl="0" marL="457200" rtl="0" algn="l">
              <a:lnSpc>
                <a:spcPct val="200000"/>
              </a:lnSpc>
              <a:spcBef>
                <a:spcPts val="0"/>
              </a:spcBef>
              <a:spcAft>
                <a:spcPts val="0"/>
              </a:spcAft>
              <a:buNone/>
            </a:pPr>
            <a:r>
              <a:t/>
            </a:r>
            <a:endParaRPr sz="3800">
              <a:solidFill>
                <a:srgbClr val="000000"/>
              </a:solidFill>
            </a:endParaRPr>
          </a:p>
          <a:p>
            <a:pPr indent="457200" lvl="0" marL="1371600" rtl="0" algn="l">
              <a:lnSpc>
                <a:spcPct val="200000"/>
              </a:lnSpc>
              <a:spcBef>
                <a:spcPts val="0"/>
              </a:spcBef>
              <a:spcAft>
                <a:spcPts val="0"/>
              </a:spcAft>
              <a:buNone/>
            </a:pPr>
            <a:r>
              <a:rPr b="1" lang="en" sz="3800">
                <a:solidFill>
                  <a:srgbClr val="000000"/>
                </a:solidFill>
              </a:rPr>
              <a:t>Update</a:t>
            </a:r>
            <a:r>
              <a:rPr lang="en" sz="3800">
                <a:solidFill>
                  <a:srgbClr val="000000"/>
                </a:solidFill>
              </a:rPr>
              <a:t> tblLearner </a:t>
            </a:r>
            <a:r>
              <a:rPr b="1" lang="en" sz="3800">
                <a:solidFill>
                  <a:srgbClr val="000000"/>
                </a:solidFill>
              </a:rPr>
              <a:t>set</a:t>
            </a:r>
            <a:r>
              <a:rPr lang="en" sz="3800">
                <a:solidFill>
                  <a:srgbClr val="000000"/>
                </a:solidFill>
              </a:rPr>
              <a:t> Salary = ‘1M’</a:t>
            </a:r>
            <a:endParaRPr sz="3800">
              <a:solidFill>
                <a:srgbClr val="000000"/>
              </a:solidFill>
            </a:endParaRPr>
          </a:p>
          <a:p>
            <a:pPr indent="457200" lvl="0" marL="1371600" rtl="0" algn="l">
              <a:lnSpc>
                <a:spcPct val="200000"/>
              </a:lnSpc>
              <a:spcBef>
                <a:spcPts val="0"/>
              </a:spcBef>
              <a:spcAft>
                <a:spcPts val="0"/>
              </a:spcAft>
              <a:buNone/>
            </a:pPr>
            <a:r>
              <a:rPr b="1" lang="en" sz="3800">
                <a:solidFill>
                  <a:srgbClr val="000000"/>
                </a:solidFill>
              </a:rPr>
              <a:t>Where</a:t>
            </a:r>
            <a:r>
              <a:rPr lang="en" sz="3800">
                <a:solidFill>
                  <a:srgbClr val="000000"/>
                </a:solidFill>
              </a:rPr>
              <a:t> Lname like ‘[H%]’</a:t>
            </a:r>
            <a:endParaRPr sz="3800">
              <a:solidFill>
                <a:srgbClr val="000000"/>
              </a:solidFill>
            </a:endParaRPr>
          </a:p>
          <a:p>
            <a:pPr indent="0" lvl="0" marL="1371600" rtl="0" algn="l">
              <a:lnSpc>
                <a:spcPct val="200000"/>
              </a:lnSpc>
              <a:spcBef>
                <a:spcPts val="0"/>
              </a:spcBef>
              <a:spcAft>
                <a:spcPts val="0"/>
              </a:spcAft>
              <a:buNone/>
            </a:pPr>
            <a:r>
              <a:t/>
            </a:r>
            <a:endParaRPr sz="3800">
              <a:solidFill>
                <a:srgbClr val="000000"/>
              </a:solidFill>
            </a:endParaRPr>
          </a:p>
          <a:p>
            <a:pPr indent="457200" lvl="0" marL="1371600" rtl="0" algn="l">
              <a:lnSpc>
                <a:spcPct val="200000"/>
              </a:lnSpc>
              <a:spcBef>
                <a:spcPts val="0"/>
              </a:spcBef>
              <a:spcAft>
                <a:spcPts val="0"/>
              </a:spcAft>
              <a:buNone/>
            </a:pPr>
            <a:r>
              <a:rPr b="1" lang="en" sz="3800">
                <a:solidFill>
                  <a:srgbClr val="000000"/>
                </a:solidFill>
              </a:rPr>
              <a:t>Update</a:t>
            </a:r>
            <a:r>
              <a:rPr lang="en" sz="3800">
                <a:solidFill>
                  <a:srgbClr val="000000"/>
                </a:solidFill>
              </a:rPr>
              <a:t> tblLearner </a:t>
            </a:r>
            <a:r>
              <a:rPr b="1" lang="en" sz="3800">
                <a:solidFill>
                  <a:srgbClr val="000000"/>
                </a:solidFill>
              </a:rPr>
              <a:t>set</a:t>
            </a:r>
            <a:r>
              <a:rPr lang="en" sz="3800">
                <a:solidFill>
                  <a:srgbClr val="000000"/>
                </a:solidFill>
              </a:rPr>
              <a:t> Salary = ‘1M’</a:t>
            </a:r>
            <a:endParaRPr sz="3800">
              <a:solidFill>
                <a:srgbClr val="000000"/>
              </a:solidFill>
            </a:endParaRPr>
          </a:p>
          <a:p>
            <a:pPr indent="457200" lvl="0" marL="1371600" rtl="0" algn="l">
              <a:lnSpc>
                <a:spcPct val="200000"/>
              </a:lnSpc>
              <a:spcBef>
                <a:spcPts val="0"/>
              </a:spcBef>
              <a:spcAft>
                <a:spcPts val="0"/>
              </a:spcAft>
              <a:buNone/>
            </a:pPr>
            <a:r>
              <a:rPr b="1" lang="en" sz="3800">
                <a:solidFill>
                  <a:srgbClr val="000000"/>
                </a:solidFill>
              </a:rPr>
              <a:t>Where</a:t>
            </a:r>
            <a:r>
              <a:rPr lang="en" sz="3800">
                <a:solidFill>
                  <a:srgbClr val="000000"/>
                </a:solidFill>
              </a:rPr>
              <a:t> Fname like ‘[S%]’ and GenderID = 1</a:t>
            </a:r>
            <a:endParaRPr sz="3800">
              <a:solidFill>
                <a:srgbClr val="000000"/>
              </a:solidFill>
            </a:endParaRPr>
          </a:p>
          <a:p>
            <a:pPr indent="457200" lvl="0" marL="914400" rtl="0" algn="l">
              <a:lnSpc>
                <a:spcPct val="200000"/>
              </a:lnSpc>
              <a:spcBef>
                <a:spcPts val="0"/>
              </a:spcBef>
              <a:spcAft>
                <a:spcPts val="0"/>
              </a:spcAft>
              <a:buNone/>
            </a:pPr>
            <a:r>
              <a:rPr b="1" lang="en" sz="3800">
                <a:solidFill>
                  <a:srgbClr val="000000"/>
                </a:solidFill>
              </a:rPr>
              <a:t>C</a:t>
            </a:r>
            <a:r>
              <a:rPr b="1" lang="en" sz="3800">
                <a:solidFill>
                  <a:srgbClr val="000000"/>
                </a:solidFill>
              </a:rPr>
              <a:t>ommit Transaction</a:t>
            </a:r>
            <a:endParaRPr b="1" sz="3800">
              <a:solidFill>
                <a:srgbClr val="000000"/>
              </a:solidFill>
            </a:endParaRPr>
          </a:p>
          <a:p>
            <a:pPr indent="457200" lvl="0" marL="457200" rtl="0" algn="l">
              <a:lnSpc>
                <a:spcPct val="200000"/>
              </a:lnSpc>
              <a:spcBef>
                <a:spcPts val="0"/>
              </a:spcBef>
              <a:spcAft>
                <a:spcPts val="0"/>
              </a:spcAft>
              <a:buNone/>
            </a:pPr>
            <a:r>
              <a:rPr b="1" lang="en" sz="3800">
                <a:solidFill>
                  <a:srgbClr val="000000"/>
                </a:solidFill>
              </a:rPr>
              <a:t>End Try</a:t>
            </a:r>
            <a:endParaRPr b="1" sz="3800">
              <a:solidFill>
                <a:srgbClr val="000000"/>
              </a:solidFill>
            </a:endParaRPr>
          </a:p>
          <a:p>
            <a:pPr indent="457200" lvl="0" marL="457200" rtl="0" algn="l">
              <a:lnSpc>
                <a:spcPct val="200000"/>
              </a:lnSpc>
              <a:spcBef>
                <a:spcPts val="0"/>
              </a:spcBef>
              <a:spcAft>
                <a:spcPts val="0"/>
              </a:spcAft>
              <a:buNone/>
            </a:pPr>
            <a:r>
              <a:rPr b="1" lang="en" sz="3800">
                <a:solidFill>
                  <a:srgbClr val="000000"/>
                </a:solidFill>
              </a:rPr>
              <a:t>Begin Catch</a:t>
            </a:r>
            <a:endParaRPr b="1" sz="3800">
              <a:solidFill>
                <a:srgbClr val="000000"/>
              </a:solidFill>
            </a:endParaRPr>
          </a:p>
          <a:p>
            <a:pPr indent="457200" lvl="0" marL="914400" rtl="0" algn="l">
              <a:lnSpc>
                <a:spcPct val="200000"/>
              </a:lnSpc>
              <a:spcBef>
                <a:spcPts val="0"/>
              </a:spcBef>
              <a:spcAft>
                <a:spcPts val="0"/>
              </a:spcAft>
              <a:buNone/>
            </a:pPr>
            <a:r>
              <a:rPr b="1" lang="en" sz="3800">
                <a:solidFill>
                  <a:srgbClr val="000000"/>
                </a:solidFill>
              </a:rPr>
              <a:t>Rollback Transaction</a:t>
            </a:r>
            <a:endParaRPr b="1" sz="3800">
              <a:solidFill>
                <a:srgbClr val="000000"/>
              </a:solidFill>
            </a:endParaRPr>
          </a:p>
          <a:p>
            <a:pPr indent="457200" lvl="0" marL="914400" rtl="0" algn="l">
              <a:lnSpc>
                <a:spcPct val="200000"/>
              </a:lnSpc>
              <a:spcBef>
                <a:spcPts val="0"/>
              </a:spcBef>
              <a:spcAft>
                <a:spcPts val="0"/>
              </a:spcAft>
              <a:buNone/>
            </a:pPr>
            <a:r>
              <a:rPr b="1" lang="en" sz="3800">
                <a:solidFill>
                  <a:srgbClr val="000000"/>
                </a:solidFill>
              </a:rPr>
              <a:t>Print ‘Transaction Rolled Back’</a:t>
            </a:r>
            <a:endParaRPr b="1" sz="3800">
              <a:solidFill>
                <a:srgbClr val="000000"/>
              </a:solidFill>
            </a:endParaRPr>
          </a:p>
          <a:p>
            <a:pPr indent="457200" lvl="0" marL="457200" rtl="0" algn="l">
              <a:lnSpc>
                <a:spcPct val="200000"/>
              </a:lnSpc>
              <a:spcBef>
                <a:spcPts val="0"/>
              </a:spcBef>
              <a:spcAft>
                <a:spcPts val="0"/>
              </a:spcAft>
              <a:buNone/>
            </a:pPr>
            <a:r>
              <a:rPr b="1" lang="en" sz="3800">
                <a:solidFill>
                  <a:srgbClr val="000000"/>
                </a:solidFill>
              </a:rPr>
              <a:t>End Catch</a:t>
            </a:r>
            <a:endParaRPr b="1" sz="3800">
              <a:solidFill>
                <a:srgbClr val="000000"/>
              </a:solidFill>
            </a:endParaRPr>
          </a:p>
          <a:p>
            <a:pPr indent="0" lvl="0" marL="457200" rtl="0" algn="l">
              <a:lnSpc>
                <a:spcPct val="200000"/>
              </a:lnSpc>
              <a:spcBef>
                <a:spcPts val="0"/>
              </a:spcBef>
              <a:spcAft>
                <a:spcPts val="0"/>
              </a:spcAft>
              <a:buNone/>
            </a:pPr>
            <a:r>
              <a:rPr b="1" lang="en" sz="3800">
                <a:solidFill>
                  <a:srgbClr val="000000"/>
                </a:solidFill>
              </a:rPr>
              <a:t>End </a:t>
            </a:r>
            <a:endParaRPr b="1" sz="3800">
              <a:solidFill>
                <a:srgbClr val="000000"/>
              </a:solidFill>
            </a:endParaRPr>
          </a:p>
          <a:p>
            <a:pPr indent="0" lvl="0" marL="0" rtl="0" algn="l">
              <a:spcBef>
                <a:spcPts val="0"/>
              </a:spcBef>
              <a:spcAft>
                <a:spcPts val="1200"/>
              </a:spcAft>
              <a:buNone/>
            </a:pPr>
            <a:r>
              <a:t/>
            </a:r>
            <a:endParaRPr/>
          </a:p>
        </p:txBody>
      </p:sp>
      <p:sp>
        <p:nvSpPr>
          <p:cNvPr id="399" name="Google Shape;399;p31"/>
          <p:cNvSpPr txBox="1"/>
          <p:nvPr/>
        </p:nvSpPr>
        <p:spPr>
          <a:xfrm>
            <a:off x="351700" y="1631450"/>
            <a:ext cx="43569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Transactions are a group of tasks performed as a single execution</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The following commands are used to control transactions:</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b="1" lang="en">
                <a:latin typeface="Nunito"/>
                <a:ea typeface="Nunito"/>
                <a:cs typeface="Nunito"/>
                <a:sym typeface="Nunito"/>
              </a:rPr>
              <a:t>BEGIN</a:t>
            </a:r>
            <a:r>
              <a:rPr lang="en">
                <a:latin typeface="Nunito"/>
                <a:ea typeface="Nunito"/>
                <a:cs typeface="Nunito"/>
                <a:sym typeface="Nunito"/>
              </a:rPr>
              <a:t> - Indicates start point of transaction</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b="1" lang="en">
                <a:latin typeface="Nunito"/>
                <a:ea typeface="Nunito"/>
                <a:cs typeface="Nunito"/>
                <a:sym typeface="Nunito"/>
              </a:rPr>
              <a:t>SET</a:t>
            </a:r>
            <a:r>
              <a:rPr lang="en">
                <a:latin typeface="Nunito"/>
                <a:ea typeface="Nunito"/>
                <a:cs typeface="Nunito"/>
                <a:sym typeface="Nunito"/>
              </a:rPr>
              <a:t> - Places name on transaction</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b="1" lang="en">
                <a:latin typeface="Nunito"/>
                <a:ea typeface="Nunito"/>
                <a:cs typeface="Nunito"/>
                <a:sym typeface="Nunito"/>
              </a:rPr>
              <a:t>COMMIT</a:t>
            </a:r>
            <a:r>
              <a:rPr lang="en">
                <a:latin typeface="Nunito"/>
                <a:ea typeface="Nunito"/>
                <a:cs typeface="Nunito"/>
                <a:sym typeface="Nunito"/>
              </a:rPr>
              <a:t> - To save the changes</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b="1" lang="en">
                <a:latin typeface="Nunito"/>
                <a:ea typeface="Nunito"/>
                <a:cs typeface="Nunito"/>
                <a:sym typeface="Nunito"/>
              </a:rPr>
              <a:t>ROLLBACK</a:t>
            </a:r>
            <a:r>
              <a:rPr lang="en">
                <a:latin typeface="Nunito"/>
                <a:ea typeface="Nunito"/>
                <a:cs typeface="Nunito"/>
                <a:sym typeface="Nunito"/>
              </a:rPr>
              <a:t> - Reverses changes in case of an error; failsafe</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b="1" lang="en">
                <a:latin typeface="Nunito"/>
                <a:ea typeface="Nunito"/>
                <a:cs typeface="Nunito"/>
                <a:sym typeface="Nunito"/>
              </a:rPr>
              <a:t>SAVEPOINT</a:t>
            </a:r>
            <a:r>
              <a:rPr lang="en">
                <a:latin typeface="Nunito"/>
                <a:ea typeface="Nunito"/>
                <a:cs typeface="Nunito"/>
                <a:sym typeface="Nunito"/>
              </a:rPr>
              <a:t> - Creates points within the transaction to roll back to</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b="1" lang="en">
                <a:latin typeface="Nunito"/>
                <a:ea typeface="Nunito"/>
                <a:cs typeface="Nunito"/>
                <a:sym typeface="Nunito"/>
              </a:rPr>
              <a:t>RELEASE SAVEPOINT</a:t>
            </a:r>
            <a:r>
              <a:rPr lang="en">
                <a:latin typeface="Nunito"/>
                <a:ea typeface="Nunito"/>
                <a:cs typeface="Nunito"/>
                <a:sym typeface="Nunito"/>
              </a:rPr>
              <a:t> - Remove a savepoint</a:t>
            </a:r>
            <a:endParaRPr>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282" name="Shape 282"/>
        <p:cNvGrpSpPr/>
        <p:nvPr/>
      </p:nvGrpSpPr>
      <p:grpSpPr>
        <a:xfrm>
          <a:off x="0" y="0"/>
          <a:ext cx="0" cy="0"/>
          <a:chOff x="0" y="0"/>
          <a:chExt cx="0" cy="0"/>
        </a:xfrm>
      </p:grpSpPr>
      <p:sp>
        <p:nvSpPr>
          <p:cNvPr id="283" name="Google Shape;283;p14"/>
          <p:cNvSpPr txBox="1"/>
          <p:nvPr/>
        </p:nvSpPr>
        <p:spPr>
          <a:xfrm>
            <a:off x="1757350" y="1851750"/>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284" name="Google Shape;284;p14"/>
          <p:cNvPicPr preferRelativeResize="0"/>
          <p:nvPr/>
        </p:nvPicPr>
        <p:blipFill>
          <a:blip r:embed="rId3">
            <a:alphaModFix/>
          </a:blip>
          <a:stretch>
            <a:fillRect/>
          </a:stretch>
        </p:blipFill>
        <p:spPr>
          <a:xfrm>
            <a:off x="1243000" y="476855"/>
            <a:ext cx="6943725" cy="390584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403" name="Shape 403"/>
        <p:cNvGrpSpPr/>
        <p:nvPr/>
      </p:nvGrpSpPr>
      <p:grpSpPr>
        <a:xfrm>
          <a:off x="0" y="0"/>
          <a:ext cx="0" cy="0"/>
          <a:chOff x="0" y="0"/>
          <a:chExt cx="0" cy="0"/>
        </a:xfrm>
      </p:grpSpPr>
      <p:sp>
        <p:nvSpPr>
          <p:cNvPr id="404" name="Google Shape;404;p32"/>
          <p:cNvSpPr txBox="1"/>
          <p:nvPr/>
        </p:nvSpPr>
        <p:spPr>
          <a:xfrm>
            <a:off x="1830100" y="1940825"/>
            <a:ext cx="54903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2"/>
                </a:solidFill>
                <a:latin typeface="Maven Pro Regular"/>
                <a:ea typeface="Maven Pro Regular"/>
                <a:cs typeface="Maven Pro Regular"/>
                <a:sym typeface="Maven Pro Regular"/>
              </a:rPr>
              <a:t>Thank you for your time,</a:t>
            </a:r>
            <a:endParaRPr sz="3000">
              <a:solidFill>
                <a:schemeClr val="dk2"/>
              </a:solidFill>
              <a:latin typeface="Maven Pro Regular"/>
              <a:ea typeface="Maven Pro Regular"/>
              <a:cs typeface="Maven Pro Regular"/>
              <a:sym typeface="Maven Pro Regular"/>
            </a:endParaRPr>
          </a:p>
          <a:p>
            <a:pPr indent="0" lvl="0" marL="0" rtl="0" algn="ctr">
              <a:spcBef>
                <a:spcPts val="0"/>
              </a:spcBef>
              <a:spcAft>
                <a:spcPts val="0"/>
              </a:spcAft>
              <a:buNone/>
            </a:pPr>
            <a:r>
              <a:rPr lang="en" sz="3000">
                <a:solidFill>
                  <a:schemeClr val="dk2"/>
                </a:solidFill>
                <a:latin typeface="Maven Pro Regular"/>
                <a:ea typeface="Maven Pro Regular"/>
                <a:cs typeface="Maven Pro Regular"/>
                <a:sym typeface="Maven Pro Regular"/>
              </a:rPr>
              <a:t>hope this helps!</a:t>
            </a:r>
            <a:endParaRPr sz="3000">
              <a:solidFill>
                <a:schemeClr val="dk2"/>
              </a:solidFill>
              <a:latin typeface="Maven Pro Regular"/>
              <a:ea typeface="Maven Pro Regular"/>
              <a:cs typeface="Maven Pro Regular"/>
              <a:sym typeface="Maven Pro Regul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288" name="Shape 288"/>
        <p:cNvGrpSpPr/>
        <p:nvPr/>
      </p:nvGrpSpPr>
      <p:grpSpPr>
        <a:xfrm>
          <a:off x="0" y="0"/>
          <a:ext cx="0" cy="0"/>
          <a:chOff x="0" y="0"/>
          <a:chExt cx="0" cy="0"/>
        </a:xfrm>
      </p:grpSpPr>
      <p:sp>
        <p:nvSpPr>
          <p:cNvPr id="289" name="Google Shape;289;p15"/>
          <p:cNvSpPr txBox="1"/>
          <p:nvPr>
            <p:ph idx="4294967295" type="title"/>
          </p:nvPr>
        </p:nvSpPr>
        <p:spPr>
          <a:xfrm>
            <a:off x="1188900" y="598575"/>
            <a:ext cx="7030500" cy="644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you define a</a:t>
            </a:r>
            <a:r>
              <a:rPr lang="en"/>
              <a:t> Database?</a:t>
            </a:r>
            <a:endParaRPr/>
          </a:p>
          <a:p>
            <a:pPr indent="0" lvl="0" marL="0" rtl="0" algn="l">
              <a:spcBef>
                <a:spcPts val="0"/>
              </a:spcBef>
              <a:spcAft>
                <a:spcPts val="0"/>
              </a:spcAft>
              <a:buNone/>
            </a:pPr>
            <a:r>
              <a:t/>
            </a:r>
            <a:endParaRPr sz="1066"/>
          </a:p>
        </p:txBody>
      </p:sp>
      <p:sp>
        <p:nvSpPr>
          <p:cNvPr id="290" name="Google Shape;290;p15"/>
          <p:cNvSpPr txBox="1"/>
          <p:nvPr/>
        </p:nvSpPr>
        <p:spPr>
          <a:xfrm>
            <a:off x="1052475" y="1042250"/>
            <a:ext cx="6172200" cy="1426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2"/>
              </a:buClr>
              <a:buSzPts val="1500"/>
              <a:buFont typeface="Nunito"/>
              <a:buChar char="❏"/>
            </a:pPr>
            <a:r>
              <a:rPr lang="en">
                <a:solidFill>
                  <a:schemeClr val="dk2"/>
                </a:solidFill>
                <a:latin typeface="Nunito"/>
                <a:ea typeface="Nunito"/>
                <a:cs typeface="Nunito"/>
                <a:sym typeface="Nunito"/>
              </a:rPr>
              <a:t>A database is a collection of bits of data that is organized into files, which are called tables. Tables are a logical way of accessing, managing, and updating data.</a:t>
            </a:r>
            <a:endParaRPr>
              <a:solidFill>
                <a:schemeClr val="dk2"/>
              </a:solidFill>
              <a:latin typeface="Nunito"/>
              <a:ea typeface="Nunito"/>
              <a:cs typeface="Nunito"/>
              <a:sym typeface="Nunito"/>
            </a:endParaRPr>
          </a:p>
          <a:p>
            <a:pPr indent="-323850" lvl="0" marL="457200" rtl="0" algn="l">
              <a:lnSpc>
                <a:spcPct val="115000"/>
              </a:lnSpc>
              <a:spcBef>
                <a:spcPts val="0"/>
              </a:spcBef>
              <a:spcAft>
                <a:spcPts val="0"/>
              </a:spcAft>
              <a:buClr>
                <a:schemeClr val="dk2"/>
              </a:buClr>
              <a:buSzPts val="1500"/>
              <a:buFont typeface="Nunito"/>
              <a:buChar char="❏"/>
            </a:pPr>
            <a:r>
              <a:rPr lang="en">
                <a:solidFill>
                  <a:schemeClr val="dk2"/>
                </a:solidFill>
                <a:latin typeface="Nunito"/>
                <a:ea typeface="Nunito"/>
                <a:cs typeface="Nunito"/>
                <a:sym typeface="Nunito"/>
              </a:rPr>
              <a:t>In a database, data can also appear in other formats, such as figures, graphics, images, and audio-video recordings.</a:t>
            </a:r>
            <a:endParaRPr>
              <a:solidFill>
                <a:schemeClr val="dk2"/>
              </a:solidFill>
              <a:latin typeface="Nunito"/>
              <a:ea typeface="Nunito"/>
              <a:cs typeface="Nunito"/>
              <a:sym typeface="Nunito"/>
            </a:endParaRPr>
          </a:p>
        </p:txBody>
      </p:sp>
      <p:sp>
        <p:nvSpPr>
          <p:cNvPr id="291" name="Google Shape;291;p15"/>
          <p:cNvSpPr txBox="1"/>
          <p:nvPr/>
        </p:nvSpPr>
        <p:spPr>
          <a:xfrm>
            <a:off x="4905925" y="2716850"/>
            <a:ext cx="3084000" cy="1079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Nunito"/>
              <a:buChar char="❏"/>
            </a:pPr>
            <a:r>
              <a:rPr b="1" lang="en">
                <a:solidFill>
                  <a:schemeClr val="dk2"/>
                </a:solidFill>
                <a:latin typeface="Nunito"/>
                <a:ea typeface="Nunito"/>
                <a:cs typeface="Nunito"/>
                <a:sym typeface="Nunito"/>
              </a:rPr>
              <a:t>Database Types:</a:t>
            </a:r>
            <a:endParaRPr b="1">
              <a:solidFill>
                <a:schemeClr val="dk2"/>
              </a:solidFill>
              <a:latin typeface="Nunito"/>
              <a:ea typeface="Nunito"/>
              <a:cs typeface="Nunito"/>
              <a:sym typeface="Nunito"/>
            </a:endParaRPr>
          </a:p>
          <a:p>
            <a:pPr indent="0" lvl="0" marL="0" rtl="0" algn="l">
              <a:spcBef>
                <a:spcPts val="0"/>
              </a:spcBef>
              <a:spcAft>
                <a:spcPts val="0"/>
              </a:spcAft>
              <a:buNone/>
            </a:pPr>
            <a:r>
              <a:t/>
            </a:r>
            <a:endParaRPr b="1">
              <a:solidFill>
                <a:schemeClr val="dk2"/>
              </a:solidFill>
              <a:latin typeface="Nunito"/>
              <a:ea typeface="Nunito"/>
              <a:cs typeface="Nunito"/>
              <a:sym typeface="Nunito"/>
            </a:endParaRPr>
          </a:p>
          <a:p>
            <a:pPr indent="-317500" lvl="0" marL="457200" rtl="0" algn="l">
              <a:lnSpc>
                <a:spcPct val="115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Relational databases</a:t>
            </a:r>
            <a:endParaRPr>
              <a:solidFill>
                <a:schemeClr val="dk2"/>
              </a:solidFill>
              <a:latin typeface="Nunito"/>
              <a:ea typeface="Nunito"/>
              <a:cs typeface="Nunito"/>
              <a:sym typeface="Nunito"/>
            </a:endParaRPr>
          </a:p>
          <a:p>
            <a:pPr indent="-317500" lvl="0" marL="457200" rtl="0" algn="l">
              <a:lnSpc>
                <a:spcPct val="115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Non-relational databases</a:t>
            </a:r>
            <a:endParaRPr>
              <a:solidFill>
                <a:schemeClr val="dk2"/>
              </a:solidFill>
              <a:latin typeface="Nunito"/>
              <a:ea typeface="Nunito"/>
              <a:cs typeface="Nunito"/>
              <a:sym typeface="Nunito"/>
            </a:endParaRPr>
          </a:p>
        </p:txBody>
      </p:sp>
      <p:pic>
        <p:nvPicPr>
          <p:cNvPr id="292" name="Google Shape;292;p15"/>
          <p:cNvPicPr preferRelativeResize="0"/>
          <p:nvPr/>
        </p:nvPicPr>
        <p:blipFill>
          <a:blip r:embed="rId3">
            <a:alphaModFix/>
          </a:blip>
          <a:stretch>
            <a:fillRect/>
          </a:stretch>
        </p:blipFill>
        <p:spPr>
          <a:xfrm>
            <a:off x="128050" y="2716850"/>
            <a:ext cx="3786200" cy="2362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296" name="Shape 296"/>
        <p:cNvGrpSpPr/>
        <p:nvPr/>
      </p:nvGrpSpPr>
      <p:grpSpPr>
        <a:xfrm>
          <a:off x="0" y="0"/>
          <a:ext cx="0" cy="0"/>
          <a:chOff x="0" y="0"/>
          <a:chExt cx="0" cy="0"/>
        </a:xfrm>
      </p:grpSpPr>
      <p:sp>
        <p:nvSpPr>
          <p:cNvPr id="297" name="Google Shape;297;p16"/>
          <p:cNvSpPr txBox="1"/>
          <p:nvPr/>
        </p:nvSpPr>
        <p:spPr>
          <a:xfrm>
            <a:off x="1485900" y="756000"/>
            <a:ext cx="6172200" cy="846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300">
                <a:solidFill>
                  <a:schemeClr val="dk2"/>
                </a:solidFill>
                <a:latin typeface="Maven Pro"/>
                <a:ea typeface="Maven Pro"/>
                <a:cs typeface="Maven Pro"/>
                <a:sym typeface="Maven Pro"/>
              </a:rPr>
              <a:t>What’s the difference?</a:t>
            </a:r>
            <a:endParaRPr sz="2900">
              <a:solidFill>
                <a:schemeClr val="dk2"/>
              </a:solidFill>
              <a:latin typeface="Nunito"/>
              <a:ea typeface="Nunito"/>
              <a:cs typeface="Nunito"/>
              <a:sym typeface="Nunito"/>
            </a:endParaRPr>
          </a:p>
        </p:txBody>
      </p:sp>
      <p:sp>
        <p:nvSpPr>
          <p:cNvPr id="298" name="Google Shape;298;p16"/>
          <p:cNvSpPr txBox="1"/>
          <p:nvPr/>
        </p:nvSpPr>
        <p:spPr>
          <a:xfrm>
            <a:off x="1596625" y="2411025"/>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299" name="Google Shape;299;p16"/>
          <p:cNvPicPr preferRelativeResize="0"/>
          <p:nvPr/>
        </p:nvPicPr>
        <p:blipFill>
          <a:blip r:embed="rId3">
            <a:alphaModFix/>
          </a:blip>
          <a:stretch>
            <a:fillRect/>
          </a:stretch>
        </p:blipFill>
        <p:spPr>
          <a:xfrm>
            <a:off x="2737800" y="1638250"/>
            <a:ext cx="3667599" cy="2592050"/>
          </a:xfrm>
          <a:prstGeom prst="rect">
            <a:avLst/>
          </a:prstGeom>
          <a:noFill/>
          <a:ln>
            <a:noFill/>
          </a:ln>
        </p:spPr>
      </p:pic>
    </p:spTree>
  </p:cSld>
  <p:clrMapOvr>
    <a:masterClrMapping/>
  </p:clrMapOvr>
  <mc:AlternateContent>
    <mc:Choice Requires="p14">
      <p:transition spd="slow" p14:dur="2000">
        <p:pu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303" name="Shape 303"/>
        <p:cNvGrpSpPr/>
        <p:nvPr/>
      </p:nvGrpSpPr>
      <p:grpSpPr>
        <a:xfrm>
          <a:off x="0" y="0"/>
          <a:ext cx="0" cy="0"/>
          <a:chOff x="0" y="0"/>
          <a:chExt cx="0" cy="0"/>
        </a:xfrm>
      </p:grpSpPr>
      <p:pic>
        <p:nvPicPr>
          <p:cNvPr id="304" name="Google Shape;304;p17"/>
          <p:cNvPicPr preferRelativeResize="0"/>
          <p:nvPr/>
        </p:nvPicPr>
        <p:blipFill>
          <a:blip r:embed="rId3">
            <a:alphaModFix/>
          </a:blip>
          <a:stretch>
            <a:fillRect/>
          </a:stretch>
        </p:blipFill>
        <p:spPr>
          <a:xfrm>
            <a:off x="4527263" y="2286075"/>
            <a:ext cx="3984725" cy="2761475"/>
          </a:xfrm>
          <a:prstGeom prst="rect">
            <a:avLst/>
          </a:prstGeom>
          <a:noFill/>
          <a:ln>
            <a:noFill/>
          </a:ln>
        </p:spPr>
      </p:pic>
      <p:pic>
        <p:nvPicPr>
          <p:cNvPr id="305" name="Google Shape;305;p17"/>
          <p:cNvPicPr preferRelativeResize="0"/>
          <p:nvPr/>
        </p:nvPicPr>
        <p:blipFill rotWithShape="1">
          <a:blip r:embed="rId4">
            <a:alphaModFix/>
          </a:blip>
          <a:srcRect b="10329" l="121450" r="-121450" t="-10330"/>
          <a:stretch/>
        </p:blipFill>
        <p:spPr>
          <a:xfrm>
            <a:off x="4492788" y="1878400"/>
            <a:ext cx="3286125" cy="2581275"/>
          </a:xfrm>
          <a:prstGeom prst="rect">
            <a:avLst/>
          </a:prstGeom>
          <a:noFill/>
          <a:ln>
            <a:noFill/>
          </a:ln>
        </p:spPr>
      </p:pic>
      <p:sp>
        <p:nvSpPr>
          <p:cNvPr id="306" name="Google Shape;306;p17"/>
          <p:cNvSpPr txBox="1"/>
          <p:nvPr/>
        </p:nvSpPr>
        <p:spPr>
          <a:xfrm>
            <a:off x="84638" y="109150"/>
            <a:ext cx="4250700" cy="300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2"/>
                </a:solidFill>
                <a:latin typeface="Maven Pro Regular"/>
                <a:ea typeface="Maven Pro Regular"/>
                <a:cs typeface="Maven Pro Regular"/>
                <a:sym typeface="Maven Pro Regular"/>
              </a:rPr>
              <a:t>Relational (SQL)</a:t>
            </a:r>
            <a:endParaRPr sz="2400">
              <a:solidFill>
                <a:schemeClr val="dk2"/>
              </a:solidFill>
              <a:latin typeface="Maven Pro Regular"/>
              <a:ea typeface="Maven Pro Regular"/>
              <a:cs typeface="Maven Pro Regular"/>
              <a:sym typeface="Maven Pro Regular"/>
            </a:endParaRPr>
          </a:p>
          <a:p>
            <a:pPr indent="0" lvl="0" marL="0" rtl="0" algn="l">
              <a:lnSpc>
                <a:spcPct val="115000"/>
              </a:lnSpc>
              <a:spcBef>
                <a:spcPts val="0"/>
              </a:spcBef>
              <a:spcAft>
                <a:spcPts val="0"/>
              </a:spcAft>
              <a:buNone/>
            </a:pPr>
            <a:r>
              <a:t/>
            </a:r>
            <a:endParaRPr b="1">
              <a:solidFill>
                <a:schemeClr val="dk2"/>
              </a:solidFill>
            </a:endParaRPr>
          </a:p>
          <a:p>
            <a:pPr indent="-317500" lvl="0" marL="457200" rtl="0" algn="l">
              <a:lnSpc>
                <a:spcPct val="115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Structured</a:t>
            </a:r>
            <a:r>
              <a:rPr lang="en">
                <a:solidFill>
                  <a:schemeClr val="dk2"/>
                </a:solidFill>
                <a:latin typeface="Nunito"/>
                <a:ea typeface="Nunito"/>
                <a:cs typeface="Nunito"/>
                <a:sym typeface="Nunito"/>
              </a:rPr>
              <a:t> query language</a:t>
            </a:r>
            <a:endParaRPr>
              <a:solidFill>
                <a:schemeClr val="dk2"/>
              </a:solidFill>
              <a:latin typeface="Nunito"/>
              <a:ea typeface="Nunito"/>
              <a:cs typeface="Nunito"/>
              <a:sym typeface="Nunito"/>
            </a:endParaRPr>
          </a:p>
          <a:p>
            <a:pPr indent="-317500" lvl="0" marL="457200" rtl="0" algn="l">
              <a:lnSpc>
                <a:spcPct val="115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Rigid schema</a:t>
            </a:r>
            <a:endParaRPr>
              <a:solidFill>
                <a:schemeClr val="dk2"/>
              </a:solidFill>
              <a:latin typeface="Nunito"/>
              <a:ea typeface="Nunito"/>
              <a:cs typeface="Nunito"/>
              <a:sym typeface="Nunito"/>
            </a:endParaRPr>
          </a:p>
          <a:p>
            <a:pPr indent="-317500" lvl="0" marL="457200" rtl="0" algn="l">
              <a:lnSpc>
                <a:spcPct val="115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Run transactional or analytical queries</a:t>
            </a:r>
            <a:endParaRPr>
              <a:solidFill>
                <a:schemeClr val="dk2"/>
              </a:solidFill>
              <a:latin typeface="Nunito"/>
              <a:ea typeface="Nunito"/>
              <a:cs typeface="Nunito"/>
              <a:sym typeface="Nunito"/>
            </a:endParaRPr>
          </a:p>
          <a:p>
            <a:pPr indent="-317500" lvl="0" marL="457200" rtl="0" algn="l">
              <a:lnSpc>
                <a:spcPct val="115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Used primarily in relational databases</a:t>
            </a:r>
            <a:endParaRPr>
              <a:solidFill>
                <a:schemeClr val="dk2"/>
              </a:solidFill>
              <a:latin typeface="Nunito"/>
              <a:ea typeface="Nunito"/>
              <a:cs typeface="Nunito"/>
              <a:sym typeface="Nunito"/>
            </a:endParaRPr>
          </a:p>
          <a:p>
            <a:pPr indent="-317500" lvl="0" marL="457200" rtl="0" algn="l">
              <a:lnSpc>
                <a:spcPct val="115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Easily update, delete, or add to existing DBs</a:t>
            </a:r>
            <a:endParaRPr>
              <a:solidFill>
                <a:schemeClr val="dk2"/>
              </a:solidFill>
              <a:latin typeface="Nunito"/>
              <a:ea typeface="Nunito"/>
              <a:cs typeface="Nunito"/>
              <a:sym typeface="Nunito"/>
            </a:endParaRPr>
          </a:p>
          <a:p>
            <a:pPr indent="-317500" lvl="0" marL="457200" rtl="0" algn="l">
              <a:lnSpc>
                <a:spcPct val="115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Uses vertical scaling, which means changing the resources (CPU,RAM), inside the computer or virtual machine (WM) to fit the needs of the database</a:t>
            </a:r>
            <a:endParaRPr>
              <a:solidFill>
                <a:schemeClr val="dk2"/>
              </a:solidFill>
              <a:latin typeface="Nunito"/>
              <a:ea typeface="Nunito"/>
              <a:cs typeface="Nunito"/>
              <a:sym typeface="Nunito"/>
            </a:endParaRPr>
          </a:p>
        </p:txBody>
      </p:sp>
      <p:sp>
        <p:nvSpPr>
          <p:cNvPr id="307" name="Google Shape;307;p17"/>
          <p:cNvSpPr txBox="1"/>
          <p:nvPr/>
        </p:nvSpPr>
        <p:spPr>
          <a:xfrm>
            <a:off x="4492800" y="832325"/>
            <a:ext cx="4250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Nunito"/>
                <a:ea typeface="Nunito"/>
                <a:cs typeface="Nunito"/>
                <a:sym typeface="Nunito"/>
              </a:rPr>
              <a:t>Use cases</a:t>
            </a:r>
            <a:endParaRPr b="1">
              <a:solidFill>
                <a:schemeClr val="dk2"/>
              </a:solidFill>
              <a:latin typeface="Nunito"/>
              <a:ea typeface="Nunito"/>
              <a:cs typeface="Nunito"/>
              <a:sym typeface="Nunito"/>
            </a:endParaRPr>
          </a:p>
          <a:p>
            <a:pPr indent="0" lvl="0" marL="0" rtl="0" algn="l">
              <a:spcBef>
                <a:spcPts val="0"/>
              </a:spcBef>
              <a:spcAft>
                <a:spcPts val="0"/>
              </a:spcAft>
              <a:buNone/>
            </a:pPr>
            <a:r>
              <a:t/>
            </a:r>
            <a:endParaRPr b="1">
              <a:solidFill>
                <a:schemeClr val="dk2"/>
              </a:solidFill>
              <a:latin typeface="Nunito"/>
              <a:ea typeface="Nunito"/>
              <a:cs typeface="Nunito"/>
              <a:sym typeface="Nunito"/>
            </a:endParaRPr>
          </a:p>
          <a:p>
            <a:pPr indent="-317500" lvl="0" marL="457200" rtl="0" algn="l">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Traditional application, enterprise </a:t>
            </a:r>
            <a:r>
              <a:rPr lang="en">
                <a:solidFill>
                  <a:schemeClr val="dk2"/>
                </a:solidFill>
                <a:latin typeface="Nunito"/>
                <a:ea typeface="Nunito"/>
                <a:cs typeface="Nunito"/>
                <a:sym typeface="Nunito"/>
              </a:rPr>
              <a:t>resource</a:t>
            </a:r>
            <a:r>
              <a:rPr lang="en">
                <a:solidFill>
                  <a:schemeClr val="dk2"/>
                </a:solidFill>
                <a:latin typeface="Nunito"/>
                <a:ea typeface="Nunito"/>
                <a:cs typeface="Nunito"/>
                <a:sym typeface="Nunito"/>
              </a:rPr>
              <a:t> planning (ERP), customer relationship management (CRM), ecommerce</a:t>
            </a:r>
            <a:endParaRPr>
              <a:solidFill>
                <a:schemeClr val="dk2"/>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311" name="Shape 311"/>
        <p:cNvGrpSpPr/>
        <p:nvPr/>
      </p:nvGrpSpPr>
      <p:grpSpPr>
        <a:xfrm>
          <a:off x="0" y="0"/>
          <a:ext cx="0" cy="0"/>
          <a:chOff x="0" y="0"/>
          <a:chExt cx="0" cy="0"/>
        </a:xfrm>
      </p:grpSpPr>
      <p:sp>
        <p:nvSpPr>
          <p:cNvPr id="312" name="Google Shape;312;p18"/>
          <p:cNvSpPr txBox="1"/>
          <p:nvPr/>
        </p:nvSpPr>
        <p:spPr>
          <a:xfrm>
            <a:off x="136825" y="44250"/>
            <a:ext cx="4250700" cy="296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2"/>
                </a:solidFill>
                <a:latin typeface="Maven Pro Regular"/>
                <a:ea typeface="Maven Pro Regular"/>
                <a:cs typeface="Maven Pro Regular"/>
                <a:sym typeface="Maven Pro Regular"/>
              </a:rPr>
              <a:t>Non-relational (NoSQL)</a:t>
            </a:r>
            <a:endParaRPr sz="2400">
              <a:solidFill>
                <a:schemeClr val="dk2"/>
              </a:solidFill>
              <a:latin typeface="Maven Pro Regular"/>
              <a:ea typeface="Maven Pro Regular"/>
              <a:cs typeface="Maven Pro Regular"/>
              <a:sym typeface="Maven Pro Regular"/>
            </a:endParaRPr>
          </a:p>
          <a:p>
            <a:pPr indent="0" lvl="0" marL="0" rtl="0" algn="l">
              <a:spcBef>
                <a:spcPts val="0"/>
              </a:spcBef>
              <a:spcAft>
                <a:spcPts val="0"/>
              </a:spcAft>
              <a:buNone/>
            </a:pPr>
            <a:r>
              <a:t/>
            </a:r>
            <a:endParaRPr b="1">
              <a:solidFill>
                <a:schemeClr val="dk2"/>
              </a:solidFill>
            </a:endParaRPr>
          </a:p>
          <a:p>
            <a:pPr indent="-317500" lvl="0" marL="457200" rtl="0" algn="l">
              <a:lnSpc>
                <a:spcPct val="115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Not only SQL</a:t>
            </a:r>
            <a:endParaRPr>
              <a:solidFill>
                <a:schemeClr val="dk2"/>
              </a:solidFill>
              <a:latin typeface="Nunito"/>
              <a:ea typeface="Nunito"/>
              <a:cs typeface="Nunito"/>
              <a:sym typeface="Nunito"/>
            </a:endParaRPr>
          </a:p>
          <a:p>
            <a:pPr indent="-317500" lvl="0" marL="457200" rtl="0" algn="l">
              <a:lnSpc>
                <a:spcPct val="115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Not a rigid schema</a:t>
            </a:r>
            <a:endParaRPr>
              <a:solidFill>
                <a:schemeClr val="dk2"/>
              </a:solidFill>
              <a:latin typeface="Nunito"/>
              <a:ea typeface="Nunito"/>
              <a:cs typeface="Nunito"/>
              <a:sym typeface="Nunito"/>
            </a:endParaRPr>
          </a:p>
          <a:p>
            <a:pPr indent="-317500" lvl="0" marL="457200" rtl="0" algn="l">
              <a:lnSpc>
                <a:spcPct val="115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Uses different types of data models, such as graph, document, key-value</a:t>
            </a:r>
            <a:endParaRPr>
              <a:solidFill>
                <a:schemeClr val="dk2"/>
              </a:solidFill>
              <a:latin typeface="Nunito"/>
              <a:ea typeface="Nunito"/>
              <a:cs typeface="Nunito"/>
              <a:sym typeface="Nunito"/>
            </a:endParaRPr>
          </a:p>
          <a:p>
            <a:pPr indent="-317500" lvl="0" marL="457200" rtl="0" algn="l">
              <a:lnSpc>
                <a:spcPct val="115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Alternative to traditional relational DB</a:t>
            </a:r>
            <a:endParaRPr>
              <a:solidFill>
                <a:schemeClr val="dk2"/>
              </a:solidFill>
              <a:latin typeface="Nunito"/>
              <a:ea typeface="Nunito"/>
              <a:cs typeface="Nunito"/>
              <a:sym typeface="Nunito"/>
            </a:endParaRPr>
          </a:p>
          <a:p>
            <a:pPr indent="-317500" lvl="0" marL="457200" rtl="0" algn="l">
              <a:lnSpc>
                <a:spcPct val="115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Used for large data stores in cloud and web applications</a:t>
            </a:r>
            <a:endParaRPr>
              <a:solidFill>
                <a:schemeClr val="dk2"/>
              </a:solidFill>
              <a:latin typeface="Nunito"/>
              <a:ea typeface="Nunito"/>
              <a:cs typeface="Nunito"/>
              <a:sym typeface="Nunito"/>
            </a:endParaRPr>
          </a:p>
          <a:p>
            <a:pPr indent="-317500" lvl="0" marL="457200" rtl="0" algn="l">
              <a:lnSpc>
                <a:spcPct val="115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Uses horizontal scaling, which means adding more computers, servers, and more</a:t>
            </a:r>
            <a:endParaRPr>
              <a:solidFill>
                <a:schemeClr val="dk2"/>
              </a:solidFill>
              <a:latin typeface="Nunito"/>
              <a:ea typeface="Nunito"/>
              <a:cs typeface="Nunito"/>
              <a:sym typeface="Nunito"/>
            </a:endParaRPr>
          </a:p>
        </p:txBody>
      </p:sp>
      <p:pic>
        <p:nvPicPr>
          <p:cNvPr id="313" name="Google Shape;313;p18"/>
          <p:cNvPicPr preferRelativeResize="0"/>
          <p:nvPr/>
        </p:nvPicPr>
        <p:blipFill>
          <a:blip r:embed="rId3">
            <a:alphaModFix/>
          </a:blip>
          <a:stretch>
            <a:fillRect/>
          </a:stretch>
        </p:blipFill>
        <p:spPr>
          <a:xfrm>
            <a:off x="1223637" y="2994650"/>
            <a:ext cx="6696726" cy="2148849"/>
          </a:xfrm>
          <a:prstGeom prst="rect">
            <a:avLst/>
          </a:prstGeom>
          <a:noFill/>
          <a:ln>
            <a:noFill/>
          </a:ln>
        </p:spPr>
      </p:pic>
      <p:sp>
        <p:nvSpPr>
          <p:cNvPr id="314" name="Google Shape;314;p18"/>
          <p:cNvSpPr txBox="1"/>
          <p:nvPr/>
        </p:nvSpPr>
        <p:spPr>
          <a:xfrm>
            <a:off x="4863775" y="767475"/>
            <a:ext cx="4250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Nunito"/>
                <a:ea typeface="Nunito"/>
                <a:cs typeface="Nunito"/>
                <a:sym typeface="Nunito"/>
              </a:rPr>
              <a:t>Use cases</a:t>
            </a:r>
            <a:endParaRPr b="1">
              <a:solidFill>
                <a:schemeClr val="dk2"/>
              </a:solidFill>
              <a:latin typeface="Nunito"/>
              <a:ea typeface="Nunito"/>
              <a:cs typeface="Nunito"/>
              <a:sym typeface="Nunito"/>
            </a:endParaRPr>
          </a:p>
          <a:p>
            <a:pPr indent="0" lvl="0" marL="0" rtl="0" algn="l">
              <a:spcBef>
                <a:spcPts val="0"/>
              </a:spcBef>
              <a:spcAft>
                <a:spcPts val="0"/>
              </a:spcAft>
              <a:buNone/>
            </a:pPr>
            <a:r>
              <a:t/>
            </a:r>
            <a:endParaRPr b="1">
              <a:solidFill>
                <a:schemeClr val="dk2"/>
              </a:solidFill>
              <a:latin typeface="Nunito"/>
              <a:ea typeface="Nunito"/>
              <a:cs typeface="Nunito"/>
              <a:sym typeface="Nunito"/>
            </a:endParaRPr>
          </a:p>
          <a:p>
            <a:pPr indent="-317500" lvl="0" marL="457200" rtl="0" algn="l">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High traffic web applications, ecommerce systems, gaming applications</a:t>
            </a:r>
            <a:endParaRPr>
              <a:solidFill>
                <a:schemeClr val="dk2"/>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318" name="Shape 318"/>
        <p:cNvGrpSpPr/>
        <p:nvPr/>
      </p:nvGrpSpPr>
      <p:grpSpPr>
        <a:xfrm>
          <a:off x="0" y="0"/>
          <a:ext cx="0" cy="0"/>
          <a:chOff x="0" y="0"/>
          <a:chExt cx="0" cy="0"/>
        </a:xfrm>
      </p:grpSpPr>
      <p:sp>
        <p:nvSpPr>
          <p:cNvPr id="319" name="Google Shape;319;p19"/>
          <p:cNvSpPr txBox="1"/>
          <p:nvPr/>
        </p:nvSpPr>
        <p:spPr>
          <a:xfrm>
            <a:off x="321300" y="737925"/>
            <a:ext cx="609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Nunito"/>
                <a:ea typeface="Nunito"/>
                <a:cs typeface="Nunito"/>
                <a:sym typeface="Nunito"/>
              </a:rPr>
              <a:t>You manage stored data with a database management system (DBMS).</a:t>
            </a:r>
            <a:endParaRPr>
              <a:solidFill>
                <a:schemeClr val="dk2"/>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320" name="Google Shape;320;p19"/>
          <p:cNvPicPr preferRelativeResize="0"/>
          <p:nvPr/>
        </p:nvPicPr>
        <p:blipFill rotWithShape="1">
          <a:blip r:embed="rId3">
            <a:alphaModFix/>
          </a:blip>
          <a:srcRect b="3526" l="0" r="0" t="4873"/>
          <a:stretch/>
        </p:blipFill>
        <p:spPr>
          <a:xfrm>
            <a:off x="2258125" y="1210225"/>
            <a:ext cx="5077075" cy="3815201"/>
          </a:xfrm>
          <a:prstGeom prst="rect">
            <a:avLst/>
          </a:prstGeom>
          <a:noFill/>
          <a:ln>
            <a:noFill/>
          </a:ln>
        </p:spPr>
      </p:pic>
      <p:sp>
        <p:nvSpPr>
          <p:cNvPr id="321" name="Google Shape;321;p19"/>
          <p:cNvSpPr txBox="1"/>
          <p:nvPr/>
        </p:nvSpPr>
        <p:spPr>
          <a:xfrm>
            <a:off x="321300" y="265650"/>
            <a:ext cx="6003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2"/>
                </a:solidFill>
                <a:latin typeface="Maven Pro"/>
                <a:ea typeface="Maven Pro"/>
                <a:cs typeface="Maven Pro"/>
                <a:sym typeface="Maven Pro"/>
              </a:rPr>
              <a:t>Database Management System (DBMS)</a:t>
            </a:r>
            <a:endParaRPr b="1" sz="2400">
              <a:solidFill>
                <a:schemeClr val="dk2"/>
              </a:solidFill>
              <a:latin typeface="Maven Pro"/>
              <a:ea typeface="Maven Pro"/>
              <a:cs typeface="Maven Pro"/>
              <a:sym typeface="Maven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325" name="Shape 325"/>
        <p:cNvGrpSpPr/>
        <p:nvPr/>
      </p:nvGrpSpPr>
      <p:grpSpPr>
        <a:xfrm>
          <a:off x="0" y="0"/>
          <a:ext cx="0" cy="0"/>
          <a:chOff x="0" y="0"/>
          <a:chExt cx="0" cy="0"/>
        </a:xfrm>
      </p:grpSpPr>
      <p:sp>
        <p:nvSpPr>
          <p:cNvPr id="326" name="Google Shape;326;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Managing Databases</a:t>
            </a:r>
            <a:endParaRPr/>
          </a:p>
        </p:txBody>
      </p:sp>
      <p:sp>
        <p:nvSpPr>
          <p:cNvPr id="327" name="Google Shape;327;p20"/>
          <p:cNvSpPr txBox="1"/>
          <p:nvPr>
            <p:ph idx="1" type="body"/>
          </p:nvPr>
        </p:nvSpPr>
        <p:spPr>
          <a:xfrm>
            <a:off x="1303800" y="1680050"/>
            <a:ext cx="7030500" cy="2851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949"/>
              <a:t>Create database Sample</a:t>
            </a:r>
            <a:endParaRPr sz="5949"/>
          </a:p>
          <a:p>
            <a:pPr indent="-303999" lvl="0" marL="457200" rtl="0" algn="l">
              <a:spcBef>
                <a:spcPts val="1200"/>
              </a:spcBef>
              <a:spcAft>
                <a:spcPts val="0"/>
              </a:spcAft>
              <a:buSzPct val="100000"/>
              <a:buChar char="●"/>
            </a:pPr>
            <a:r>
              <a:rPr lang="en" sz="4749"/>
              <a:t>The</a:t>
            </a:r>
            <a:r>
              <a:rPr b="1" lang="en" sz="4749"/>
              <a:t> CREATE DATABASE </a:t>
            </a:r>
            <a:r>
              <a:rPr lang="en" sz="4749"/>
              <a:t>statement</a:t>
            </a:r>
            <a:endParaRPr sz="4749"/>
          </a:p>
          <a:p>
            <a:pPr indent="-303999" lvl="0" marL="457200" rtl="0" algn="l">
              <a:spcBef>
                <a:spcPts val="0"/>
              </a:spcBef>
              <a:spcAft>
                <a:spcPts val="0"/>
              </a:spcAft>
              <a:buSzPct val="100000"/>
              <a:buChar char="●"/>
            </a:pPr>
            <a:r>
              <a:rPr b="1" lang="en" sz="4749"/>
              <a:t>Sample - </a:t>
            </a:r>
            <a:r>
              <a:rPr b="1" lang="en" sz="4749"/>
              <a:t>usersDB;</a:t>
            </a:r>
            <a:endParaRPr b="1" sz="4749"/>
          </a:p>
          <a:p>
            <a:pPr indent="0" lvl="0" marL="0" rtl="0" algn="l">
              <a:spcBef>
                <a:spcPts val="1200"/>
              </a:spcBef>
              <a:spcAft>
                <a:spcPts val="0"/>
              </a:spcAft>
              <a:buNone/>
            </a:pPr>
            <a:r>
              <a:rPr lang="en" sz="4749"/>
              <a:t>Rename a database:</a:t>
            </a:r>
            <a:endParaRPr sz="4749"/>
          </a:p>
          <a:p>
            <a:pPr indent="-303999" lvl="0" marL="457200" rtl="0" algn="l">
              <a:spcBef>
                <a:spcPts val="1200"/>
              </a:spcBef>
              <a:spcAft>
                <a:spcPts val="0"/>
              </a:spcAft>
              <a:buSzPct val="100000"/>
              <a:buChar char="●"/>
            </a:pPr>
            <a:r>
              <a:rPr lang="en" sz="4749"/>
              <a:t>The </a:t>
            </a:r>
            <a:r>
              <a:rPr b="1" lang="en" sz="4749"/>
              <a:t>ALTER </a:t>
            </a:r>
            <a:r>
              <a:rPr lang="en" sz="4749"/>
              <a:t>statement</a:t>
            </a:r>
            <a:endParaRPr sz="4749"/>
          </a:p>
          <a:p>
            <a:pPr indent="-303999" lvl="0" marL="457200" rtl="0" algn="l">
              <a:spcBef>
                <a:spcPts val="0"/>
              </a:spcBef>
              <a:spcAft>
                <a:spcPts val="0"/>
              </a:spcAft>
              <a:buSzPct val="100000"/>
              <a:buChar char="●"/>
            </a:pPr>
            <a:r>
              <a:rPr b="1" lang="en" sz="4749"/>
              <a:t>ALTER DATABASE </a:t>
            </a:r>
            <a:r>
              <a:rPr i="1" lang="en" sz="4749"/>
              <a:t>Sample</a:t>
            </a:r>
            <a:r>
              <a:rPr lang="en" sz="4749"/>
              <a:t> </a:t>
            </a:r>
            <a:r>
              <a:rPr b="1" lang="en" sz="4749"/>
              <a:t>MODIFY</a:t>
            </a:r>
            <a:r>
              <a:rPr lang="en" sz="4749"/>
              <a:t> </a:t>
            </a:r>
            <a:r>
              <a:rPr i="1" lang="en" sz="4749"/>
              <a:t>name = usersDB</a:t>
            </a:r>
            <a:endParaRPr i="1" sz="4749"/>
          </a:p>
          <a:p>
            <a:pPr indent="0" lvl="0" marL="0" rtl="0" algn="l">
              <a:spcBef>
                <a:spcPts val="1200"/>
              </a:spcBef>
              <a:spcAft>
                <a:spcPts val="0"/>
              </a:spcAft>
              <a:buNone/>
            </a:pPr>
            <a:r>
              <a:rPr lang="en" sz="4749"/>
              <a:t>Delete or dropping:</a:t>
            </a:r>
            <a:endParaRPr sz="4749"/>
          </a:p>
          <a:p>
            <a:pPr indent="-303999" lvl="0" marL="457200" rtl="0" algn="l">
              <a:spcBef>
                <a:spcPts val="1200"/>
              </a:spcBef>
              <a:spcAft>
                <a:spcPts val="0"/>
              </a:spcAft>
              <a:buSzPct val="100000"/>
              <a:buChar char="●"/>
            </a:pPr>
            <a:r>
              <a:rPr lang="en" sz="4749"/>
              <a:t>The </a:t>
            </a:r>
            <a:r>
              <a:rPr b="1" lang="en" sz="4749"/>
              <a:t>DROP DATABASE</a:t>
            </a:r>
            <a:r>
              <a:rPr lang="en" sz="4749"/>
              <a:t> statement </a:t>
            </a:r>
            <a:endParaRPr sz="4749"/>
          </a:p>
          <a:p>
            <a:pPr indent="-303999" lvl="0" marL="457200" rtl="0" algn="l">
              <a:spcBef>
                <a:spcPts val="0"/>
              </a:spcBef>
              <a:spcAft>
                <a:spcPts val="0"/>
              </a:spcAft>
              <a:buSzPct val="100000"/>
              <a:buChar char="●"/>
            </a:pPr>
            <a:r>
              <a:rPr lang="en" sz="4749"/>
              <a:t>DROP DATABASE SampleDB</a:t>
            </a:r>
            <a:endParaRPr sz="4749"/>
          </a:p>
          <a:p>
            <a:pPr indent="0" lvl="0" marL="457200" rtl="0" algn="l">
              <a:spcBef>
                <a:spcPts val="1200"/>
              </a:spcBef>
              <a:spcAft>
                <a:spcPts val="0"/>
              </a:spcAft>
              <a:buNone/>
            </a:pPr>
            <a:r>
              <a:t/>
            </a:r>
            <a:endParaRPr sz="3949"/>
          </a:p>
          <a:p>
            <a:pPr indent="0" lvl="0" marL="457200" rtl="0" algn="l">
              <a:spcBef>
                <a:spcPts val="1200"/>
              </a:spcBef>
              <a:spcAft>
                <a:spcPts val="0"/>
              </a:spcAft>
              <a:buNone/>
            </a:pPr>
            <a:r>
              <a:t/>
            </a:r>
            <a:endParaRPr sz="3949"/>
          </a:p>
          <a:p>
            <a:pPr indent="0" lvl="0" marL="0" rtl="0" algn="l">
              <a:spcBef>
                <a:spcPts val="1200"/>
              </a:spcBef>
              <a:spcAft>
                <a:spcPts val="0"/>
              </a:spcAft>
              <a:buNone/>
            </a:pPr>
            <a:r>
              <a:rPr lang="en" sz="3949"/>
              <a:t>Drop database Sample1</a:t>
            </a:r>
            <a:endParaRPr sz="3949"/>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331" name="Shape 331"/>
        <p:cNvGrpSpPr/>
        <p:nvPr/>
      </p:nvGrpSpPr>
      <p:grpSpPr>
        <a:xfrm>
          <a:off x="0" y="0"/>
          <a:ext cx="0" cy="0"/>
          <a:chOff x="0" y="0"/>
          <a:chExt cx="0" cy="0"/>
        </a:xfrm>
      </p:grpSpPr>
      <p:sp>
        <p:nvSpPr>
          <p:cNvPr id="332" name="Google Shape;332;p21"/>
          <p:cNvSpPr txBox="1"/>
          <p:nvPr>
            <p:ph type="title"/>
          </p:nvPr>
        </p:nvSpPr>
        <p:spPr>
          <a:xfrm>
            <a:off x="1218900" y="2660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Managing Tables</a:t>
            </a:r>
            <a:endParaRPr/>
          </a:p>
        </p:txBody>
      </p:sp>
      <p:sp>
        <p:nvSpPr>
          <p:cNvPr id="333" name="Google Shape;333;p21"/>
          <p:cNvSpPr txBox="1"/>
          <p:nvPr>
            <p:ph idx="1" type="body"/>
          </p:nvPr>
        </p:nvSpPr>
        <p:spPr>
          <a:xfrm>
            <a:off x="1303800" y="1454750"/>
            <a:ext cx="7030500" cy="2541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5600"/>
              <a:t>Create table tblEmployee</a:t>
            </a:r>
            <a:endParaRPr b="1" sz="5600"/>
          </a:p>
          <a:p>
            <a:pPr indent="-317500" lvl="0" marL="457200" rtl="0" algn="l">
              <a:spcBef>
                <a:spcPts val="1200"/>
              </a:spcBef>
              <a:spcAft>
                <a:spcPts val="0"/>
              </a:spcAft>
              <a:buSzPct val="100000"/>
              <a:buChar char="●"/>
            </a:pPr>
            <a:r>
              <a:rPr lang="en" sz="5600"/>
              <a:t>The </a:t>
            </a:r>
            <a:r>
              <a:rPr b="1" lang="en" sz="5600"/>
              <a:t>CREATE TABLE</a:t>
            </a:r>
            <a:r>
              <a:rPr lang="en" sz="5600"/>
              <a:t> statement is used to create a new table in a database. </a:t>
            </a:r>
            <a:endParaRPr sz="5600"/>
          </a:p>
          <a:p>
            <a:pPr indent="-317500" lvl="0" marL="457200" rtl="0" algn="l">
              <a:spcBef>
                <a:spcPts val="0"/>
              </a:spcBef>
              <a:spcAft>
                <a:spcPts val="0"/>
              </a:spcAft>
              <a:buSzPct val="100000"/>
              <a:buChar char="●"/>
            </a:pPr>
            <a:r>
              <a:rPr b="1" lang="en" sz="5600"/>
              <a:t>CREATE TABLE </a:t>
            </a:r>
            <a:r>
              <a:rPr lang="en" sz="5600"/>
              <a:t>tblEMployee (</a:t>
            </a:r>
            <a:endParaRPr sz="5600"/>
          </a:p>
          <a:p>
            <a:pPr indent="0" lvl="0" marL="457200" rtl="0" algn="l">
              <a:spcBef>
                <a:spcPts val="1200"/>
              </a:spcBef>
              <a:spcAft>
                <a:spcPts val="0"/>
              </a:spcAft>
              <a:buNone/>
            </a:pPr>
            <a:r>
              <a:rPr lang="en" sz="5600"/>
              <a:t>EmployeeID int not null Primary Key,</a:t>
            </a:r>
            <a:endParaRPr sz="5600"/>
          </a:p>
          <a:p>
            <a:pPr indent="0" lvl="0" marL="457200" rtl="0" algn="l">
              <a:spcBef>
                <a:spcPts val="1200"/>
              </a:spcBef>
              <a:spcAft>
                <a:spcPts val="0"/>
              </a:spcAft>
              <a:buNone/>
            </a:pPr>
            <a:r>
              <a:rPr lang="en" sz="5600"/>
              <a:t>Fname nvarchar (50) not null,</a:t>
            </a:r>
            <a:endParaRPr sz="5600"/>
          </a:p>
          <a:p>
            <a:pPr indent="0" lvl="0" marL="457200" rtl="0" algn="l">
              <a:spcBef>
                <a:spcPts val="1200"/>
              </a:spcBef>
              <a:spcAft>
                <a:spcPts val="0"/>
              </a:spcAft>
              <a:buNone/>
            </a:pPr>
            <a:r>
              <a:rPr lang="en" sz="5600"/>
              <a:t>Name nvarchar (50) not null,</a:t>
            </a:r>
            <a:endParaRPr sz="5600"/>
          </a:p>
          <a:p>
            <a:pPr indent="0" lvl="0" marL="457200" rtl="0" algn="l">
              <a:spcBef>
                <a:spcPts val="1200"/>
              </a:spcBef>
              <a:spcAft>
                <a:spcPts val="0"/>
              </a:spcAft>
              <a:buNone/>
            </a:pPr>
            <a:r>
              <a:rPr lang="en" sz="5600"/>
              <a:t>GenderID int </a:t>
            </a:r>
            <a:endParaRPr sz="5600"/>
          </a:p>
          <a:p>
            <a:pPr indent="457200" lvl="0" marL="0" rtl="0" algn="l">
              <a:spcBef>
                <a:spcPts val="1200"/>
              </a:spcBef>
              <a:spcAft>
                <a:spcPts val="0"/>
              </a:spcAft>
              <a:buNone/>
            </a:pPr>
            <a:r>
              <a:rPr lang="en" sz="4800"/>
              <a:t>);</a:t>
            </a:r>
            <a:endParaRPr sz="4800"/>
          </a:p>
          <a:p>
            <a:pPr indent="0" lvl="0" marL="0" rtl="0" algn="l">
              <a:spcBef>
                <a:spcPts val="1200"/>
              </a:spcBef>
              <a:spcAft>
                <a:spcPts val="0"/>
              </a:spcAft>
              <a:buNone/>
            </a:pPr>
            <a:r>
              <a:t/>
            </a:r>
            <a:endParaRPr sz="4800"/>
          </a:p>
          <a:p>
            <a:pPr indent="0" lvl="0" marL="457200" rtl="0" algn="l">
              <a:spcBef>
                <a:spcPts val="1200"/>
              </a:spcBef>
              <a:spcAft>
                <a:spcPts val="0"/>
              </a:spcAft>
              <a:buNone/>
            </a:pPr>
            <a:r>
              <a:t/>
            </a:r>
            <a:endParaRPr sz="2915"/>
          </a:p>
          <a:p>
            <a:pPr indent="0" lvl="0" marL="0" rtl="0" algn="l">
              <a:spcBef>
                <a:spcPts val="1200"/>
              </a:spcBef>
              <a:spcAft>
                <a:spcPts val="0"/>
              </a:spcAft>
              <a:buNone/>
            </a:pPr>
            <a:r>
              <a:t/>
            </a:r>
            <a:endParaRPr sz="2300"/>
          </a:p>
          <a:p>
            <a:pPr indent="0" lvl="0" marL="0" rtl="0" algn="l">
              <a:spcBef>
                <a:spcPts val="1200"/>
              </a:spcBef>
              <a:spcAft>
                <a:spcPts val="0"/>
              </a:spcAft>
              <a:buNone/>
            </a:pPr>
            <a:r>
              <a:t/>
            </a:r>
            <a:endParaRPr sz="2300"/>
          </a:p>
          <a:p>
            <a:pPr indent="0" lvl="0" marL="0" rtl="0" algn="l">
              <a:spcBef>
                <a:spcPts val="1200"/>
              </a:spcBef>
              <a:spcAft>
                <a:spcPts val="0"/>
              </a:spcAft>
              <a:buNone/>
            </a:pPr>
            <a:r>
              <a:t/>
            </a:r>
            <a:endParaRPr sz="4400"/>
          </a:p>
          <a:p>
            <a:pPr indent="0" lvl="0" marL="0" rtl="0" algn="l">
              <a:spcBef>
                <a:spcPts val="1200"/>
              </a:spcBef>
              <a:spcAft>
                <a:spcPts val="0"/>
              </a:spcAft>
              <a:buNone/>
            </a:pPr>
            <a:r>
              <a:t/>
            </a:r>
            <a:endParaRPr sz="2900"/>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