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14" descr=""/>
          <p:cNvPicPr/>
          <p:nvPr/>
        </p:nvPicPr>
        <p:blipFill>
          <a:blip r:embed="rId3"/>
          <a:stretch/>
        </p:blipFill>
        <p:spPr>
          <a:xfrm>
            <a:off x="10409760" y="6229440"/>
            <a:ext cx="1338120" cy="178920"/>
          </a:xfrm>
          <a:prstGeom prst="rect">
            <a:avLst/>
          </a:prstGeom>
          <a:ln>
            <a:noFill/>
          </a:ln>
        </p:spPr>
      </p:pic>
      <p:pic>
        <p:nvPicPr>
          <p:cNvPr id="1" name="Рисунок 15" descr=""/>
          <p:cNvPicPr/>
          <p:nvPr/>
        </p:nvPicPr>
        <p:blipFill>
          <a:blip r:embed="rId4"/>
          <a:stretch/>
        </p:blipFill>
        <p:spPr>
          <a:xfrm>
            <a:off x="442800" y="6222240"/>
            <a:ext cx="126360" cy="1933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2" descr=""/>
          <p:cNvPicPr/>
          <p:nvPr/>
        </p:nvPicPr>
        <p:blipFill>
          <a:blip r:embed="rId5"/>
          <a:stretch/>
        </p:blipFill>
        <p:spPr>
          <a:xfrm>
            <a:off x="442800" y="6222240"/>
            <a:ext cx="126720" cy="193320"/>
          </a:xfrm>
          <a:prstGeom prst="rect">
            <a:avLst/>
          </a:prstGeom>
          <a:ln>
            <a:noFill/>
          </a:ln>
        </p:spPr>
      </p:pic>
      <p:pic>
        <p:nvPicPr>
          <p:cNvPr id="3" name="Рисунок 3" descr=""/>
          <p:cNvPicPr/>
          <p:nvPr/>
        </p:nvPicPr>
        <p:blipFill>
          <a:blip r:embed="rId6"/>
          <a:stretch/>
        </p:blipFill>
        <p:spPr>
          <a:xfrm>
            <a:off x="10409760" y="6229440"/>
            <a:ext cx="1339200" cy="17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Click to edit the title text format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Click to edit the outline text format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Second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Third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Fourth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Fifth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Sixth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Seventh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120" cy="178920"/>
          </a:xfrm>
          <a:prstGeom prst="rect">
            <a:avLst/>
          </a:prstGeom>
          <a:ln>
            <a:noFill/>
          </a:ln>
        </p:spPr>
      </p:pic>
      <p:pic>
        <p:nvPicPr>
          <p:cNvPr id="43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360" cy="19332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442800" y="1089000"/>
            <a:ext cx="5544000" cy="4678920"/>
          </a:xfrm>
          <a:prstGeom prst="roundRect">
            <a:avLst>
              <a:gd name="adj" fmla="val 4304"/>
            </a:avLst>
          </a:prstGeom>
          <a:noFill/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2"/>
          <p:cNvSpPr/>
          <p:nvPr/>
        </p:nvSpPr>
        <p:spPr>
          <a:xfrm>
            <a:off x="6203880" y="1089000"/>
            <a:ext cx="5544000" cy="4678920"/>
          </a:xfrm>
          <a:prstGeom prst="roundRect">
            <a:avLst>
              <a:gd name="adj" fmla="val 4304"/>
            </a:avLst>
          </a:prstGeom>
          <a:noFill/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Click to edit the title text format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Click to edit the outline text format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Second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Third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Fourth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Fifth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Sixth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Seventh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120" cy="178920"/>
          </a:xfrm>
          <a:prstGeom prst="rect">
            <a:avLst/>
          </a:prstGeom>
          <a:ln>
            <a:noFill/>
          </a:ln>
        </p:spPr>
      </p:pic>
      <p:pic>
        <p:nvPicPr>
          <p:cNvPr id="8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360" cy="193320"/>
          </a:xfrm>
          <a:prstGeom prst="rect">
            <a:avLst/>
          </a:prstGeom>
          <a:ln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Click to edit the title text format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Click to edit the outline text format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Second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Third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Fourth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Fifth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Sixth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Seventh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120" cy="178920"/>
          </a:xfrm>
          <a:prstGeom prst="rect">
            <a:avLst/>
          </a:prstGeom>
          <a:ln>
            <a:noFill/>
          </a:ln>
        </p:spPr>
      </p:pic>
      <p:pic>
        <p:nvPicPr>
          <p:cNvPr id="12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360" cy="193320"/>
          </a:xfrm>
          <a:prstGeom prst="rect">
            <a:avLst/>
          </a:prstGeom>
          <a:ln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Click to edit the title text format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Click to edit the outline text format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Second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Third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fefffe"/>
                </a:solidFill>
                <a:latin typeface="CoFo Sans"/>
              </a:rPr>
              <a:t>Fourth Outline Level</a:t>
            </a:r>
            <a:endParaRPr b="0" lang="ru-RU" sz="1800" spc="-1" strike="noStrike">
              <a:solidFill>
                <a:srgbClr val="fefffe"/>
              </a:solidFill>
              <a:latin typeface="CoF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Fifth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Sixth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fefffe"/>
                </a:solidFill>
                <a:latin typeface="CoFo Sans"/>
              </a:rPr>
              <a:t>Seventh Outline Level</a:t>
            </a:r>
            <a:endParaRPr b="0" lang="ru-RU" sz="20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Рисунок 14" descr=""/>
          <p:cNvPicPr/>
          <p:nvPr/>
        </p:nvPicPr>
        <p:blipFill>
          <a:blip r:embed="rId2"/>
          <a:stretch/>
        </p:blipFill>
        <p:spPr>
          <a:xfrm>
            <a:off x="10409760" y="6229440"/>
            <a:ext cx="1338120" cy="178920"/>
          </a:xfrm>
          <a:prstGeom prst="rect">
            <a:avLst/>
          </a:prstGeom>
          <a:ln>
            <a:noFill/>
          </a:ln>
        </p:spPr>
      </p:pic>
      <p:pic>
        <p:nvPicPr>
          <p:cNvPr id="165" name="Рисунок 15" descr=""/>
          <p:cNvPicPr/>
          <p:nvPr/>
        </p:nvPicPr>
        <p:blipFill>
          <a:blip r:embed="rId3"/>
          <a:stretch/>
        </p:blipFill>
        <p:spPr>
          <a:xfrm>
            <a:off x="442800" y="6222240"/>
            <a:ext cx="126360" cy="193320"/>
          </a:xfrm>
          <a:prstGeom prst="rect">
            <a:avLst/>
          </a:prstGeom>
          <a:ln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fefffe"/>
                </a:solidFill>
                <a:latin typeface="CoFo Sans"/>
              </a:rPr>
              <a:t>Click to edit the title text format</a:t>
            </a:r>
            <a:endParaRPr b="0" lang="ru-RU" sz="44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Click to edit the outline text format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Second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Third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Fourth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Fifth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Sixth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fefffe"/>
                </a:solidFill>
                <a:latin typeface="CoFo Sans"/>
              </a:rPr>
              <a:t>Seventh Outline Level</a:t>
            </a:r>
            <a:endParaRPr b="0" lang="ru-RU" sz="2800" spc="-1" strike="noStrike">
              <a:solidFill>
                <a:srgbClr val="fefffe"/>
              </a:solidFill>
              <a:latin typeface="CoF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616680" y="1920600"/>
            <a:ext cx="6251760" cy="81252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Модель классификации комментариев</a:t>
            </a:r>
            <a:br/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616680" y="6179040"/>
            <a:ext cx="3407040" cy="317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algn="ctr">
              <a:lnSpc>
                <a:spcPct val="90000"/>
              </a:lnSpc>
            </a:pPr>
            <a:r>
              <a:rPr b="0" lang="ru-RU" sz="2000" spc="-1" strike="noStrike">
                <a:solidFill>
                  <a:srgbClr val="ffffff"/>
                </a:solidFill>
                <a:latin typeface="CoFo Sans (Основной текст)"/>
                <a:ea typeface="CoFo Sans Medium"/>
              </a:rPr>
              <a:t>Грибов Виталий ИСП-23В</a:t>
            </a:r>
            <a:endParaRPr b="0" lang="ru-RU" sz="20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660600" y="315720"/>
            <a:ext cx="11301480" cy="646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Сравнение двух моделей по ROC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pic>
        <p:nvPicPr>
          <p:cNvPr id="247" name="Рисунок 2" descr=""/>
          <p:cNvPicPr/>
          <p:nvPr/>
        </p:nvPicPr>
        <p:blipFill>
          <a:blip r:embed="rId1"/>
          <a:stretch/>
        </p:blipFill>
        <p:spPr>
          <a:xfrm>
            <a:off x="2333520" y="842760"/>
            <a:ext cx="7524360" cy="561924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488520" y="542880"/>
            <a:ext cx="11301480" cy="646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Облако слов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pic>
        <p:nvPicPr>
          <p:cNvPr id="249" name="Рисунок 1" descr=""/>
          <p:cNvPicPr/>
          <p:nvPr/>
        </p:nvPicPr>
        <p:blipFill>
          <a:blip r:embed="rId1"/>
          <a:stretch/>
        </p:blipFill>
        <p:spPr>
          <a:xfrm>
            <a:off x="1161360" y="936360"/>
            <a:ext cx="9939960" cy="5259240"/>
          </a:xfrm>
          <a:prstGeom prst="rect">
            <a:avLst/>
          </a:prstGeom>
          <a:ln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656000" y="3600000"/>
            <a:ext cx="92149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"/>
          <p:cNvSpPr/>
          <p:nvPr/>
        </p:nvSpPr>
        <p:spPr>
          <a:xfrm>
            <a:off x="2160000" y="2160000"/>
            <a:ext cx="7848000" cy="3672000"/>
          </a:xfrm>
          <a:custGeom>
            <a:avLst/>
            <a:gdLst/>
            <a:ahLst/>
            <a:rect l="0" t="0" r="r" b="b"/>
            <a:pathLst>
              <a:path w="21801" h="10202">
                <a:moveTo>
                  <a:pt x="1700" y="0"/>
                </a:moveTo>
                <a:cubicBezTo>
                  <a:pt x="850" y="0"/>
                  <a:pt x="0" y="850"/>
                  <a:pt x="0" y="1700"/>
                </a:cubicBezTo>
                <a:lnTo>
                  <a:pt x="0" y="8500"/>
                </a:lnTo>
                <a:cubicBezTo>
                  <a:pt x="0" y="9350"/>
                  <a:pt x="850" y="10201"/>
                  <a:pt x="1700" y="10201"/>
                </a:cubicBezTo>
                <a:lnTo>
                  <a:pt x="20100" y="10201"/>
                </a:lnTo>
                <a:cubicBezTo>
                  <a:pt x="20950" y="10201"/>
                  <a:pt x="21800" y="9350"/>
                  <a:pt x="21800" y="8500"/>
                </a:cubicBezTo>
                <a:lnTo>
                  <a:pt x="21800" y="1700"/>
                </a:lnTo>
                <a:cubicBezTo>
                  <a:pt x="21800" y="850"/>
                  <a:pt x="20950" y="0"/>
                  <a:pt x="20100" y="0"/>
                </a:cubicBezTo>
                <a:lnTo>
                  <a:pt x="17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1" lang="ru-RU" sz="2600" spc="-1" strike="noStrike">
                <a:solidFill>
                  <a:srgbClr val="ffffff"/>
                </a:solidFill>
                <a:latin typeface="Arial"/>
              </a:rPr>
              <a:t>Вывод: Модель LightGBM оказалась лучше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98800" y="360000"/>
            <a:ext cx="4200480" cy="111996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fefffe"/>
                </a:solidFill>
                <a:latin typeface="CoFo Sans"/>
                <a:ea typeface="CoFo Sans"/>
              </a:rPr>
              <a:t>Над Проектом Работали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658800" y="2520000"/>
            <a:ext cx="420048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Виталий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7365240" y="1715760"/>
            <a:ext cx="420048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Александр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3997080" y="4843800"/>
            <a:ext cx="420048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Шамиль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902520"/>
            <a:ext cx="12072600" cy="5058360"/>
          </a:xfrm>
          <a:prstGeom prst="rect">
            <a:avLst/>
          </a:prstGeom>
          <a:solidFill>
            <a:srgbClr val="ffffff"/>
          </a:solidFill>
          <a:ln w="25560">
            <a:solidFill>
              <a:srgbClr val="fefff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"/>
          <p:cNvSpPr/>
          <p:nvPr/>
        </p:nvSpPr>
        <p:spPr>
          <a:xfrm>
            <a:off x="480240" y="2174040"/>
            <a:ext cx="6624720" cy="2026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560">
            <a:solidFill>
              <a:srgbClr val="499ef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Шаги выполнения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Процесс выполнения</a:t>
            </a:r>
            <a:endParaRPr b="0" lang="ru-RU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marL="514440" indent="-514080" algn="just">
              <a:lnSpc>
                <a:spcPct val="100000"/>
              </a:lnSpc>
              <a:buClr>
                <a:srgbClr val="000000"/>
              </a:buClr>
              <a:buFont typeface="CoFo Sans"/>
              <a:buAutoNum type="arabicPeriod"/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Результат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480240" y="498240"/>
            <a:ext cx="4200480" cy="51732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Содержание</a:t>
            </a:r>
            <a:endParaRPr b="0" lang="ru-RU" sz="2400" spc="-1" strike="noStrike">
              <a:latin typeface="Arial"/>
            </a:endParaRPr>
          </a:p>
        </p:txBody>
      </p:sp>
    </p:spTree>
  </p:cSld>
  <p:transition spd="med">
    <p:pull dir="r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2031840" y="3006720"/>
            <a:ext cx="8127000" cy="1755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56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fefffe"/>
                </a:solidFill>
                <a:latin typeface="CoFo Sans"/>
                <a:ea typeface="CoFo Sans"/>
              </a:rPr>
              <a:t>Разработать модель классификации комментариев по работе управляющей компании на категории:</a:t>
            </a:r>
            <a:endParaRPr b="0" lang="ru-RU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37120" y="1688040"/>
            <a:ext cx="6095880" cy="63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Цель работы</a:t>
            </a:r>
            <a:r>
              <a:rPr b="1" lang="ru-RU" sz="3600" spc="-1" strike="noStrike">
                <a:solidFill>
                  <a:srgbClr val="000000"/>
                </a:solidFill>
                <a:latin typeface="CoFo Sans"/>
                <a:ea typeface="CoFo Sans"/>
              </a:rPr>
              <a:t>: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537120" y="568800"/>
            <a:ext cx="6095880" cy="45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Постановка задачи</a:t>
            </a:r>
            <a:endParaRPr b="0" lang="ru-RU" sz="2400" spc="-1" strike="noStrike">
              <a:latin typeface="Arial"/>
            </a:endParaRPr>
          </a:p>
        </p:txBody>
      </p:sp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442800" y="441360"/>
            <a:ext cx="11301480" cy="646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CoFo Sans Medium"/>
                <a:ea typeface="CoFo Sans Medium"/>
              </a:rPr>
              <a:t>Выполнение работы: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9407160" y="4563000"/>
            <a:ext cx="2479320" cy="507240"/>
          </a:xfrm>
          <a:prstGeom prst="roundRect">
            <a:avLst>
              <a:gd name="adj" fmla="val 46280"/>
            </a:avLst>
          </a:prstGeom>
          <a:solidFill>
            <a:srgbClr val="ffffff"/>
          </a:solidFill>
          <a:ln cap="rnd" w="12600">
            <a:solidFill>
              <a:srgbClr val="007dff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9627120" y="467424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00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9842040" y="4701960"/>
            <a:ext cx="1701720" cy="273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>
              <a:lnSpc>
                <a:spcPct val="90000"/>
              </a:lnSpc>
            </a:pPr>
            <a:r>
              <a:rPr b="1" lang="ru-RU" sz="2000" spc="-1" strike="noStrike">
                <a:solidFill>
                  <a:srgbClr val="000000"/>
                </a:solidFill>
                <a:latin typeface="CoFo Sans"/>
                <a:ea typeface="CoFo Sans"/>
              </a:rPr>
              <a:t>Результат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442800" y="140976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обработка данных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594000" y="262152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1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2" name="CustomShape 7"/>
          <p:cNvSpPr/>
          <p:nvPr/>
        </p:nvSpPr>
        <p:spPr>
          <a:xfrm>
            <a:off x="3376080" y="140580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Выбор моделей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3527280" y="262764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2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4" name="CustomShape 9"/>
          <p:cNvSpPr/>
          <p:nvPr/>
        </p:nvSpPr>
        <p:spPr>
          <a:xfrm>
            <a:off x="6309000" y="140580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Обучение и тестирование моделей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6460200" y="260856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3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242280" y="140580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Проверка качества предсказаний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27" name="CustomShape 12"/>
          <p:cNvSpPr/>
          <p:nvPr/>
        </p:nvSpPr>
        <p:spPr>
          <a:xfrm>
            <a:off x="9371160" y="257004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4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28" name="CustomShape 13"/>
          <p:cNvSpPr/>
          <p:nvPr/>
        </p:nvSpPr>
        <p:spPr>
          <a:xfrm flipV="1">
            <a:off x="3252240" y="2220120"/>
            <a:ext cx="12384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14"/>
          <p:cNvSpPr/>
          <p:nvPr/>
        </p:nvSpPr>
        <p:spPr>
          <a:xfrm>
            <a:off x="6185520" y="2220840"/>
            <a:ext cx="123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15"/>
          <p:cNvSpPr/>
          <p:nvPr/>
        </p:nvSpPr>
        <p:spPr>
          <a:xfrm>
            <a:off x="9118440" y="2220840"/>
            <a:ext cx="12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6"/>
          <p:cNvSpPr/>
          <p:nvPr/>
        </p:nvSpPr>
        <p:spPr>
          <a:xfrm rot="5400000">
            <a:off x="5734440" y="-932760"/>
            <a:ext cx="943920" cy="8881920"/>
          </a:xfrm>
          <a:prstGeom prst="bentConnector3">
            <a:avLst>
              <a:gd name="adj1" fmla="val 50000"/>
            </a:avLst>
          </a:pr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17"/>
          <p:cNvSpPr/>
          <p:nvPr/>
        </p:nvSpPr>
        <p:spPr>
          <a:xfrm>
            <a:off x="360360" y="398016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Разработка визуализации прогнозов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233" name="CustomShape 18"/>
          <p:cNvSpPr/>
          <p:nvPr/>
        </p:nvSpPr>
        <p:spPr>
          <a:xfrm>
            <a:off x="594000" y="518436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5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3376080" y="3980160"/>
            <a:ext cx="2809080" cy="1630080"/>
          </a:xfrm>
          <a:prstGeom prst="roundRect">
            <a:avLst>
              <a:gd name="adj" fmla="val 18745"/>
            </a:avLst>
          </a:prstGeom>
          <a:solidFill>
            <a:srgbClr val="ffffff"/>
          </a:solidFill>
          <a:ln w="12600">
            <a:solidFill>
              <a:srgbClr val="007d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0000"/>
                </a:solidFill>
                <a:latin typeface="CoFo Sans"/>
                <a:ea typeface="CoFo Sans"/>
              </a:rPr>
              <a:t>Формирование готовой работы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235" name="CustomShape 20"/>
          <p:cNvSpPr/>
          <p:nvPr/>
        </p:nvSpPr>
        <p:spPr>
          <a:xfrm>
            <a:off x="3538080" y="5211720"/>
            <a:ext cx="428400" cy="304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7dff"/>
                </a:solidFill>
                <a:latin typeface="CoFo Sans Medium"/>
                <a:ea typeface="CoFo Sans Medium"/>
              </a:rPr>
              <a:t>6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236" name="CustomShape 21"/>
          <p:cNvSpPr/>
          <p:nvPr/>
        </p:nvSpPr>
        <p:spPr>
          <a:xfrm>
            <a:off x="3169800" y="4795200"/>
            <a:ext cx="206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007df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2"/>
          <p:cNvSpPr/>
          <p:nvPr/>
        </p:nvSpPr>
        <p:spPr>
          <a:xfrm>
            <a:off x="6185520" y="4795200"/>
            <a:ext cx="3221640" cy="2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99ef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cover dir="r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898800" y="376560"/>
            <a:ext cx="4200480" cy="560160"/>
          </a:xfrm>
          <a:prstGeom prst="flowChartTerminator">
            <a:avLst/>
          </a:prstGeom>
          <a:solidFill>
            <a:srgbClr val="1485fc"/>
          </a:solidFill>
          <a:ln w="25560">
            <a:solidFill>
              <a:srgbClr val="1485f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ru-RU" sz="2600" spc="-1" strike="noStrike">
                <a:solidFill>
                  <a:srgbClr val="fefffe"/>
                </a:solidFill>
                <a:latin typeface="CoFo Sans"/>
                <a:ea typeface="CoFo Sans"/>
              </a:rPr>
              <a:t>Приложение</a:t>
            </a:r>
            <a:endParaRPr b="0" lang="ru-RU" sz="2600" spc="-1" strike="noStrike">
              <a:latin typeface="Arial"/>
            </a:endParaRPr>
          </a:p>
        </p:txBody>
      </p:sp>
      <p:pic>
        <p:nvPicPr>
          <p:cNvPr id="239" name="Рисунок 1" descr=""/>
          <p:cNvPicPr/>
          <p:nvPr/>
        </p:nvPicPr>
        <p:blipFill>
          <a:blip r:embed="rId1"/>
          <a:stretch/>
        </p:blipFill>
        <p:spPr>
          <a:xfrm>
            <a:off x="1752840" y="1311120"/>
            <a:ext cx="8502840" cy="488520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85080" y="215640"/>
            <a:ext cx="4108320" cy="42300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 fontScale="39000"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 Medium"/>
              </a:rPr>
              <a:t>Модель №1 LogisticRegression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pic>
        <p:nvPicPr>
          <p:cNvPr id="241" name="Рисунок 1" descr=""/>
          <p:cNvPicPr/>
          <p:nvPr/>
        </p:nvPicPr>
        <p:blipFill>
          <a:blip r:embed="rId1"/>
          <a:stretch/>
        </p:blipFill>
        <p:spPr>
          <a:xfrm>
            <a:off x="1305000" y="643320"/>
            <a:ext cx="9091800" cy="600588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538200" y="90720"/>
            <a:ext cx="318960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 Medium"/>
              </a:rPr>
              <a:t>Модель №2 LightGBM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pic>
        <p:nvPicPr>
          <p:cNvPr id="243" name="Рисунок 2" descr=""/>
          <p:cNvPicPr/>
          <p:nvPr/>
        </p:nvPicPr>
        <p:blipFill>
          <a:blip r:embed="rId1"/>
          <a:stretch/>
        </p:blipFill>
        <p:spPr>
          <a:xfrm>
            <a:off x="1758240" y="670680"/>
            <a:ext cx="8665200" cy="5750280"/>
          </a:xfrm>
          <a:prstGeom prst="rect">
            <a:avLst/>
          </a:prstGeom>
          <a:ln>
            <a:noFill/>
          </a:ln>
        </p:spPr>
      </p:pic>
    </p:spTree>
  </p:cSld>
  <p:transition spd="slow">
    <p:cover dir="r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660600" y="315720"/>
            <a:ext cx="11301480" cy="646560"/>
          </a:xfrm>
          <a:prstGeom prst="rect">
            <a:avLst/>
          </a:prstGeom>
          <a:noFill/>
          <a:ln w="1260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oFo Sans"/>
                <a:ea typeface="CoFo Sans"/>
              </a:rPr>
              <a:t>Сравнение двух моделей по F1</a:t>
            </a:r>
            <a:endParaRPr b="0" lang="ru-RU" sz="2400" spc="-1" strike="noStrike">
              <a:solidFill>
                <a:srgbClr val="fefffe"/>
              </a:solidFill>
              <a:latin typeface="CoFo Sans"/>
            </a:endParaRPr>
          </a:p>
        </p:txBody>
      </p:sp>
      <p:pic>
        <p:nvPicPr>
          <p:cNvPr id="245" name="Рисунок 1" descr=""/>
          <p:cNvPicPr/>
          <p:nvPr/>
        </p:nvPicPr>
        <p:blipFill>
          <a:blip r:embed="rId1"/>
          <a:stretch/>
        </p:blipFill>
        <p:spPr>
          <a:xfrm>
            <a:off x="657000" y="740880"/>
            <a:ext cx="10877760" cy="5375520"/>
          </a:xfrm>
          <a:prstGeom prst="rect">
            <a:avLst/>
          </a:prstGeom>
          <a:ln>
            <a:noFill/>
          </a:ln>
        </p:spPr>
      </p:pic>
    </p:spTree>
  </p:cSld>
  <p:transition spd="med">
    <p:pull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</TotalTime>
  <Application>Trio_Office/6.2.8.2$Windows_x86 LibreOffice_project/</Application>
  <Words>89</Words>
  <Paragraphs>33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2022-08-25T11:16:00Z</dcterms:created>
  <dc:creator>Рукавишникова Александра</dc:creator>
  <dc:description/>
  <dc:language>ru-RU</dc:language>
  <cp:lastModifiedBy/>
  <dcterms:modified xsi:type="dcterms:W3CDTF">2025-05-22T16:50:55Z</dcterms:modified>
  <cp:revision>1033</cp:revision>
  <dc:subject/>
  <dc:title>Презентация для инвесторов ГК «Самолет»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ICV">
    <vt:lpwstr>F1B83BB0377C4C24B0430A86A3830D18</vt:lpwstr>
  </property>
  <property fmtid="{D5CDD505-2E9C-101B-9397-08002B2CF9AE}" pid="6" name="KSOProductBuildVer">
    <vt:lpwstr>1049-11.2.0.11225</vt:lpwstr>
  </property>
  <property fmtid="{D5CDD505-2E9C-101B-9397-08002B2CF9AE}" pid="7" name="LinksUpToDate">
    <vt:bool>0</vt:bool>
  </property>
  <property fmtid="{D5CDD505-2E9C-101B-9397-08002B2CF9AE}" pid="8" name="Notes">
    <vt:i4>0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