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4" descr=""/>
          <p:cNvPicPr/>
          <p:nvPr/>
        </p:nvPicPr>
        <p:blipFill>
          <a:blip r:embed="rId3"/>
          <a:stretch/>
        </p:blipFill>
        <p:spPr>
          <a:xfrm>
            <a:off x="10409760" y="6229440"/>
            <a:ext cx="1337760" cy="178560"/>
          </a:xfrm>
          <a:prstGeom prst="rect">
            <a:avLst/>
          </a:prstGeom>
          <a:ln>
            <a:noFill/>
          </a:ln>
        </p:spPr>
      </p:pic>
      <p:pic>
        <p:nvPicPr>
          <p:cNvPr id="1" name="Рисунок 1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6000" cy="19296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2" descr=""/>
          <p:cNvPicPr/>
          <p:nvPr/>
        </p:nvPicPr>
        <p:blipFill>
          <a:blip r:embed="rId5"/>
          <a:stretch/>
        </p:blipFill>
        <p:spPr>
          <a:xfrm>
            <a:off x="442800" y="6222240"/>
            <a:ext cx="126360" cy="19296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3" descr=""/>
          <p:cNvPicPr/>
          <p:nvPr/>
        </p:nvPicPr>
        <p:blipFill>
          <a:blip r:embed="rId6"/>
          <a:stretch/>
        </p:blipFill>
        <p:spPr>
          <a:xfrm>
            <a:off x="10409760" y="6229440"/>
            <a:ext cx="1338840" cy="1785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14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7760" cy="178560"/>
          </a:xfrm>
          <a:prstGeom prst="rect">
            <a:avLst/>
          </a:prstGeom>
          <a:ln>
            <a:noFill/>
          </a:ln>
        </p:spPr>
      </p:pic>
      <p:pic>
        <p:nvPicPr>
          <p:cNvPr id="43" name="Рисунок 15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000" cy="192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42800" y="1089000"/>
            <a:ext cx="5543640" cy="4678560"/>
          </a:xfrm>
          <a:prstGeom prst="roundRect">
            <a:avLst>
              <a:gd name="adj" fmla="val 4304"/>
            </a:avLst>
          </a:prstGeom>
          <a:noFill/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6203880" y="1089000"/>
            <a:ext cx="5543640" cy="4678560"/>
          </a:xfrm>
          <a:prstGeom prst="roundRect">
            <a:avLst>
              <a:gd name="adj" fmla="val 4304"/>
            </a:avLst>
          </a:prstGeom>
          <a:noFill/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14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7760" cy="17856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15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000" cy="19296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14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7760" cy="17856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15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000" cy="192960"/>
          </a:xfrm>
          <a:prstGeom prst="rect">
            <a:avLst/>
          </a:prstGeom>
          <a:ln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Рисунок 14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7760" cy="178560"/>
          </a:xfrm>
          <a:prstGeom prst="rect">
            <a:avLst/>
          </a:prstGeom>
          <a:ln>
            <a:noFill/>
          </a:ln>
        </p:spPr>
      </p:pic>
      <p:pic>
        <p:nvPicPr>
          <p:cNvPr id="165" name="Рисунок 15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000" cy="192960"/>
          </a:xfrm>
          <a:prstGeom prst="rect">
            <a:avLst/>
          </a:prstGeom>
          <a:ln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16680" y="1920600"/>
            <a:ext cx="6251400" cy="81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Модель классификации комментариев</a:t>
            </a:r>
            <a:br/>
            <a:endParaRPr b="0" lang="ru-RU" sz="2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16680" y="6179040"/>
            <a:ext cx="3406680" cy="316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9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CoFo Sans (Основной текст)"/>
                <a:ea typeface="CoFo Sans Medium"/>
              </a:rPr>
              <a:t>Грибов Виталий ИСП-23В</a:t>
            </a:r>
            <a:endParaRPr b="0" lang="ru-RU" sz="20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660600" y="315720"/>
            <a:ext cx="11301120" cy="646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Сравнение двух моделей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1605960" y="842040"/>
            <a:ext cx="8607600" cy="549396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660600" y="315720"/>
            <a:ext cx="11301120" cy="646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Сравнение двух моделей по ROC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9" name="Рисунок 2" descr=""/>
          <p:cNvPicPr/>
          <p:nvPr/>
        </p:nvPicPr>
        <p:blipFill>
          <a:blip r:embed="rId1"/>
          <a:stretch/>
        </p:blipFill>
        <p:spPr>
          <a:xfrm>
            <a:off x="2333520" y="842760"/>
            <a:ext cx="7524000" cy="561888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88520" y="542880"/>
            <a:ext cx="11301120" cy="646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Облако слов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51" name="Рисунок 1" descr=""/>
          <p:cNvPicPr/>
          <p:nvPr/>
        </p:nvPicPr>
        <p:blipFill>
          <a:blip r:embed="rId1"/>
          <a:stretch/>
        </p:blipFill>
        <p:spPr>
          <a:xfrm>
            <a:off x="1161360" y="936360"/>
            <a:ext cx="9939600" cy="52588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656000" y="3600000"/>
            <a:ext cx="921456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2160000" y="2160000"/>
            <a:ext cx="7847640" cy="3671640"/>
          </a:xfrm>
          <a:custGeom>
            <a:avLst/>
            <a:gdLst/>
            <a:ahLst/>
            <a:rect l="l" t="t" r="r" b="b"/>
            <a:pathLst>
              <a:path w="21801" h="10202">
                <a:moveTo>
                  <a:pt x="1700" y="0"/>
                </a:moveTo>
                <a:cubicBezTo>
                  <a:pt x="850" y="0"/>
                  <a:pt x="0" y="850"/>
                  <a:pt x="0" y="1700"/>
                </a:cubicBezTo>
                <a:lnTo>
                  <a:pt x="0" y="8500"/>
                </a:lnTo>
                <a:cubicBezTo>
                  <a:pt x="0" y="9350"/>
                  <a:pt x="850" y="10201"/>
                  <a:pt x="1700" y="10201"/>
                </a:cubicBezTo>
                <a:lnTo>
                  <a:pt x="20100" y="10201"/>
                </a:lnTo>
                <a:cubicBezTo>
                  <a:pt x="20950" y="10201"/>
                  <a:pt x="21800" y="9350"/>
                  <a:pt x="21800" y="8500"/>
                </a:cubicBezTo>
                <a:lnTo>
                  <a:pt x="21800" y="1700"/>
                </a:lnTo>
                <a:cubicBezTo>
                  <a:pt x="21800" y="850"/>
                  <a:pt x="20950" y="0"/>
                  <a:pt x="20100" y="0"/>
                </a:cubicBezTo>
                <a:lnTo>
                  <a:pt x="1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ffffff"/>
                </a:solidFill>
                <a:latin typeface="Arial"/>
                <a:ea typeface="DejaVu Sans"/>
              </a:rPr>
              <a:t>Вывод: Модель LightGBM оказалась лучше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98800" y="360000"/>
            <a:ext cx="4200120" cy="111996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fefffe"/>
                </a:solidFill>
                <a:latin typeface="CoFo Sans"/>
                <a:ea typeface="CoFo Sans"/>
              </a:rPr>
              <a:t>Над Проектом Работали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58800" y="2520000"/>
            <a:ext cx="4200120" cy="51732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Виталий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365240" y="1715760"/>
            <a:ext cx="4200120" cy="51732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Александр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3997080" y="4843800"/>
            <a:ext cx="4200120" cy="51732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Шамиль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902520"/>
            <a:ext cx="12072240" cy="5058000"/>
          </a:xfrm>
          <a:prstGeom prst="rect">
            <a:avLst/>
          </a:prstGeom>
          <a:solidFill>
            <a:srgbClr val="ffffff"/>
          </a:solidFill>
          <a:ln w="25560">
            <a:solidFill>
              <a:srgbClr val="fefff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480240" y="2174040"/>
            <a:ext cx="6624360" cy="2026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514440" indent="-513720" algn="just">
              <a:lnSpc>
                <a:spcPct val="100000"/>
              </a:lnSpc>
              <a:buClr>
                <a:srgbClr val="000000"/>
              </a:buClr>
              <a:buFont typeface="CoFo Sans"/>
              <a:buAutoNum type="arabicPeriod"/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Шаги выполнения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marL="514440" indent="-513720" algn="just">
              <a:lnSpc>
                <a:spcPct val="100000"/>
              </a:lnSpc>
              <a:buClr>
                <a:srgbClr val="000000"/>
              </a:buClr>
              <a:buFont typeface="CoFo Sans"/>
              <a:buAutoNum type="arabicPeriod"/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Процесс выполнения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marL="514440" indent="-513720" algn="just">
              <a:lnSpc>
                <a:spcPct val="100000"/>
              </a:lnSpc>
              <a:buClr>
                <a:srgbClr val="000000"/>
              </a:buClr>
              <a:buFont typeface="CoFo Sans"/>
              <a:buAutoNum type="arabicPeriod"/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Результат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80240" y="498240"/>
            <a:ext cx="4200120" cy="51732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Содержание</a:t>
            </a:r>
            <a:endParaRPr b="0" lang="ru-RU" sz="2400" spc="-1" strike="noStrike">
              <a:latin typeface="Arial"/>
            </a:endParaRPr>
          </a:p>
        </p:txBody>
      </p:sp>
    </p:spTree>
  </p:cSld>
  <p:transition spd="med">
    <p:pull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031840" y="3073680"/>
            <a:ext cx="8126640" cy="1621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56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Разработать модель классификации комментариев по работе управляющей компании на категории: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37120" y="1688040"/>
            <a:ext cx="6095520" cy="63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Цель работы</a:t>
            </a:r>
            <a:r>
              <a:rPr b="1" lang="ru-RU" sz="3600" spc="-1" strike="noStrike">
                <a:solidFill>
                  <a:srgbClr val="000000"/>
                </a:solidFill>
                <a:latin typeface="CoFo Sans"/>
                <a:ea typeface="CoFo Sans"/>
              </a:rPr>
              <a:t>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537120" y="568800"/>
            <a:ext cx="609552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Постановка задачи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42800" y="441360"/>
            <a:ext cx="11301120" cy="646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Fo Sans Medium"/>
                <a:ea typeface="CoFo Sans Medium"/>
              </a:rPr>
              <a:t>Выполнение работы: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407160" y="4563000"/>
            <a:ext cx="2478960" cy="506880"/>
          </a:xfrm>
          <a:prstGeom prst="roundRect">
            <a:avLst>
              <a:gd name="adj" fmla="val 46280"/>
            </a:avLst>
          </a:prstGeom>
          <a:solidFill>
            <a:srgbClr val="ffffff"/>
          </a:solidFill>
          <a:ln cap="rnd" w="12600">
            <a:solidFill>
              <a:srgbClr val="007d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9627120" y="4674240"/>
            <a:ext cx="42804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00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9842040" y="4701600"/>
            <a:ext cx="170136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9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oFo Sans"/>
                <a:ea typeface="CoFo Sans"/>
              </a:rPr>
              <a:t>Результат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442800" y="1409760"/>
            <a:ext cx="2808720" cy="162972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обработка данных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594000" y="2621520"/>
            <a:ext cx="42804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1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3376080" y="1405800"/>
            <a:ext cx="2808720" cy="162972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Выбор моделей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3527280" y="2627640"/>
            <a:ext cx="42804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2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4" name="CustomShape 9"/>
          <p:cNvSpPr/>
          <p:nvPr/>
        </p:nvSpPr>
        <p:spPr>
          <a:xfrm>
            <a:off x="6309000" y="1405800"/>
            <a:ext cx="2808720" cy="162972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Обучение и тестирование моделей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6460200" y="2608560"/>
            <a:ext cx="42804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3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9242280" y="1405800"/>
            <a:ext cx="2808720" cy="162972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Проверка качества предсказаний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9371160" y="2570040"/>
            <a:ext cx="42804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4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8" name="CustomShape 13"/>
          <p:cNvSpPr/>
          <p:nvPr/>
        </p:nvSpPr>
        <p:spPr>
          <a:xfrm flipV="1">
            <a:off x="3252240" y="2220120"/>
            <a:ext cx="12348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4"/>
          <p:cNvSpPr/>
          <p:nvPr/>
        </p:nvSpPr>
        <p:spPr>
          <a:xfrm>
            <a:off x="6185520" y="2220840"/>
            <a:ext cx="12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5"/>
          <p:cNvSpPr/>
          <p:nvPr/>
        </p:nvSpPr>
        <p:spPr>
          <a:xfrm>
            <a:off x="9118440" y="2220840"/>
            <a:ext cx="12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6"/>
          <p:cNvSpPr/>
          <p:nvPr/>
        </p:nvSpPr>
        <p:spPr>
          <a:xfrm rot="5400000">
            <a:off x="5734800" y="-932760"/>
            <a:ext cx="943560" cy="88815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7"/>
          <p:cNvSpPr/>
          <p:nvPr/>
        </p:nvSpPr>
        <p:spPr>
          <a:xfrm>
            <a:off x="360360" y="3980160"/>
            <a:ext cx="2808720" cy="162972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Разработка визуализации прогнозов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33" name="CustomShape 18"/>
          <p:cNvSpPr/>
          <p:nvPr/>
        </p:nvSpPr>
        <p:spPr>
          <a:xfrm>
            <a:off x="594000" y="5184360"/>
            <a:ext cx="42804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5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4" name="CustomShape 19"/>
          <p:cNvSpPr/>
          <p:nvPr/>
        </p:nvSpPr>
        <p:spPr>
          <a:xfrm>
            <a:off x="3376080" y="3980160"/>
            <a:ext cx="2808720" cy="162972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Формирование готовой работы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35" name="CustomShape 20"/>
          <p:cNvSpPr/>
          <p:nvPr/>
        </p:nvSpPr>
        <p:spPr>
          <a:xfrm>
            <a:off x="3538080" y="5211720"/>
            <a:ext cx="42804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6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6" name="CustomShape 21"/>
          <p:cNvSpPr/>
          <p:nvPr/>
        </p:nvSpPr>
        <p:spPr>
          <a:xfrm>
            <a:off x="3169800" y="4795200"/>
            <a:ext cx="20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2"/>
          <p:cNvSpPr/>
          <p:nvPr/>
        </p:nvSpPr>
        <p:spPr>
          <a:xfrm>
            <a:off x="6185520" y="4795200"/>
            <a:ext cx="3221280" cy="2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99ef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cover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98800" y="376560"/>
            <a:ext cx="4200120" cy="55980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fefffe"/>
                </a:solidFill>
                <a:latin typeface="CoFo Sans"/>
                <a:ea typeface="CoFo Sans"/>
              </a:rPr>
              <a:t>Приложение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239" name="Рисунок 1" descr=""/>
          <p:cNvPicPr/>
          <p:nvPr/>
        </p:nvPicPr>
        <p:blipFill>
          <a:blip r:embed="rId1"/>
          <a:stretch/>
        </p:blipFill>
        <p:spPr>
          <a:xfrm>
            <a:off x="1752840" y="1311120"/>
            <a:ext cx="8502480" cy="4884840"/>
          </a:xfrm>
          <a:prstGeom prst="rect">
            <a:avLst/>
          </a:prstGeom>
          <a:ln>
            <a:noFill/>
          </a:ln>
        </p:spPr>
      </p:pic>
    </p:spTree>
  </p:cSld>
  <p:transition spd="slow">
    <p:cover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85080" y="215640"/>
            <a:ext cx="4107960" cy="42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 Medium"/>
              </a:rPr>
              <a:t>Модель №1 LogisticRegression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1" name="Рисунок 1" descr=""/>
          <p:cNvPicPr/>
          <p:nvPr/>
        </p:nvPicPr>
        <p:blipFill>
          <a:blip r:embed="rId1"/>
          <a:stretch/>
        </p:blipFill>
        <p:spPr>
          <a:xfrm>
            <a:off x="1305000" y="643320"/>
            <a:ext cx="9091440" cy="6005520"/>
          </a:xfrm>
          <a:prstGeom prst="rect">
            <a:avLst/>
          </a:prstGeom>
          <a:ln>
            <a:noFill/>
          </a:ln>
        </p:spPr>
      </p:pic>
    </p:spTree>
  </p:cSld>
  <p:transition spd="slow">
    <p:cover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38200" y="90720"/>
            <a:ext cx="318924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 Medium"/>
              </a:rPr>
              <a:t>Модель №2 LightGBM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3" name="Рисунок 2" descr=""/>
          <p:cNvPicPr/>
          <p:nvPr/>
        </p:nvPicPr>
        <p:blipFill>
          <a:blip r:embed="rId1"/>
          <a:stretch/>
        </p:blipFill>
        <p:spPr>
          <a:xfrm>
            <a:off x="1758240" y="670680"/>
            <a:ext cx="8664840" cy="5749920"/>
          </a:xfrm>
          <a:prstGeom prst="rect">
            <a:avLst/>
          </a:prstGeom>
          <a:ln>
            <a:noFill/>
          </a:ln>
        </p:spPr>
      </p:pic>
    </p:spTree>
  </p:cSld>
  <p:transition spd="slow">
    <p:cover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60600" y="315720"/>
            <a:ext cx="11301120" cy="646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Сравнение двух моделей по F1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245" name="Рисунок 1" descr=""/>
          <p:cNvPicPr/>
          <p:nvPr/>
        </p:nvPicPr>
        <p:blipFill>
          <a:blip r:embed="rId1"/>
          <a:stretch/>
        </p:blipFill>
        <p:spPr>
          <a:xfrm>
            <a:off x="657000" y="740880"/>
            <a:ext cx="10877400" cy="5375160"/>
          </a:xfrm>
          <a:prstGeom prst="rect">
            <a:avLst/>
          </a:prstGeom>
          <a:ln>
            <a:noFill/>
          </a:ln>
        </p:spPr>
      </p:pic>
    </p:spTree>
  </p:cSld>
  <p:transition spd="med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Application>Trio_Office/6.2.8.2$Windows_x86 LibreOffice_project/</Application>
  <Words>89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2022-08-25T11:16:00Z</dcterms:created>
  <dc:creator>Рукавишникова Александра</dc:creator>
  <dc:description/>
  <dc:language>ru-RU</dc:language>
  <cp:lastModifiedBy/>
  <dcterms:modified xsi:type="dcterms:W3CDTF">2025-05-23T08:24:00Z</dcterms:modified>
  <cp:revision>1034</cp:revision>
  <dc:subject/>
  <dc:title>Презентация для инвесторов ГК «Самолет»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F1B83BB0377C4C24B0430A86A3830D18</vt:lpwstr>
  </property>
  <property fmtid="{D5CDD505-2E9C-101B-9397-08002B2CF9AE}" pid="6" name="KSOProductBuildVer">
    <vt:lpwstr>1049-11.2.0.11225</vt:lpwstr>
  </property>
  <property fmtid="{D5CDD505-2E9C-101B-9397-08002B2CF9AE}" pid="7" name="LinksUpToDate">
    <vt:bool>0</vt:bool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