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60" d="100"/>
          <a:sy n="160" d="100"/>
        </p:scale>
        <p:origin x="-1672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December 3,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December 3,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December 3,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December 3,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December 3,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December 3,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December 3,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December 3,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December 3,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December 3,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December 3,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December 3,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2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3.emf"/><Relationship Id="rId7" Type="http://schemas.openxmlformats.org/officeDocument/2006/relationships/oleObject" Target="../embeddings/Microsoft_Equation3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GelPIA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tool to quickly find guaranteed global upper bounds for functions</a:t>
            </a:r>
          </a:p>
        </p:txBody>
      </p:sp>
    </p:spTree>
    <p:extLst>
      <p:ext uri="{BB962C8B-B14F-4D97-AF65-F5344CB8AC3E}">
        <p14:creationId xmlns:p14="http://schemas.microsoft.com/office/powerpoint/2010/main" val="194776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Interval Branch and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to find guaranteed global maxima</a:t>
            </a:r>
          </a:p>
          <a:p>
            <a:r>
              <a:rPr lang="en-US" dirty="0" smtClean="0"/>
              <a:t>Exhaustively searches the domain</a:t>
            </a:r>
          </a:p>
          <a:p>
            <a:pPr lvl="1"/>
            <a:r>
              <a:rPr lang="en-US" dirty="0" smtClean="0"/>
              <a:t>Branches by splitting domain into sub domains</a:t>
            </a:r>
          </a:p>
          <a:p>
            <a:pPr lvl="1"/>
            <a:r>
              <a:rPr lang="en-US" dirty="0" smtClean="0"/>
              <a:t>Estimates the range of the function using interval arithmetic</a:t>
            </a:r>
          </a:p>
          <a:p>
            <a:pPr lvl="1"/>
            <a:r>
              <a:rPr lang="en-US" dirty="0" smtClean="0"/>
              <a:t>Can discard domains if computed upper bound is below known lower bound for maximum</a:t>
            </a:r>
          </a:p>
          <a:p>
            <a:pPr lvl="1"/>
            <a:r>
              <a:rPr lang="en-US" dirty="0" smtClean="0"/>
              <a:t>Essentially optimized binary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0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Interval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Extends functions to operate on domains</a:t>
            </a:r>
          </a:p>
          <a:p>
            <a:r>
              <a:rPr lang="en-US" dirty="0" smtClean="0"/>
              <a:t>If we have a function </a:t>
            </a:r>
            <a:r>
              <a:rPr lang="en-US" i="1" dirty="0" err="1" smtClean="0"/>
              <a:t>f</a:t>
            </a:r>
            <a:r>
              <a:rPr lang="en-US" dirty="0" err="1" smtClean="0"/>
              <a:t>:D</a:t>
            </a:r>
            <a:r>
              <a:rPr lang="en-US" dirty="0" smtClean="0"/>
              <a:t>-&gt;R, D a subset of </a:t>
            </a:r>
            <a:r>
              <a:rPr lang="en-US" dirty="0" err="1" smtClean="0"/>
              <a:t>R</a:t>
            </a:r>
            <a:r>
              <a:rPr lang="en-US" baseline="30000" dirty="0" err="1" smtClean="0"/>
              <a:t>n</a:t>
            </a:r>
            <a:r>
              <a:rPr lang="en-US" dirty="0" smtClean="0"/>
              <a:t>, and </a:t>
            </a:r>
            <a:r>
              <a:rPr lang="en-US" b="1" i="1" dirty="0" smtClean="0"/>
              <a:t>d </a:t>
            </a:r>
            <a:r>
              <a:rPr lang="en-US" dirty="0" smtClean="0"/>
              <a:t>a subset of D, we define</a:t>
            </a:r>
          </a:p>
          <a:p>
            <a:endParaRPr lang="en-US" dirty="0" smtClean="0"/>
          </a:p>
          <a:p>
            <a:r>
              <a:rPr lang="en-US" dirty="0" smtClean="0"/>
              <a:t>Ideally, we would like this interval to be as small as possible</a:t>
            </a:r>
          </a:p>
          <a:p>
            <a:r>
              <a:rPr lang="en-US" dirty="0" smtClean="0"/>
              <a:t>We can define a similar version for a function evaluated in floating point math as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 everything </a:t>
            </a:r>
            <a:r>
              <a:rPr lang="en-US" smtClean="0"/>
              <a:t>is computed </a:t>
            </a:r>
            <a:r>
              <a:rPr lang="en-US" dirty="0" smtClean="0"/>
              <a:t>in floating point arithmetic</a:t>
            </a:r>
          </a:p>
          <a:p>
            <a:r>
              <a:rPr lang="en-US" dirty="0" smtClean="0"/>
              <a:t>We require </a:t>
            </a:r>
          </a:p>
          <a:p>
            <a:r>
              <a:rPr lang="en-US" dirty="0" smtClean="0"/>
              <a:t>Again, we would like the interval to be as small as possible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204680"/>
              </p:ext>
            </p:extLst>
          </p:nvPr>
        </p:nvGraphicFramePr>
        <p:xfrm>
          <a:off x="2598539" y="2809867"/>
          <a:ext cx="394692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2159000" imgH="203200" progId="Equation.3">
                  <p:embed/>
                </p:oleObj>
              </mc:Choice>
              <mc:Fallback>
                <p:oleObj name="Equation" r:id="rId3" imgW="2159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8539" y="2809867"/>
                        <a:ext cx="3946922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543039"/>
              </p:ext>
            </p:extLst>
          </p:nvPr>
        </p:nvGraphicFramePr>
        <p:xfrm>
          <a:off x="2598538" y="4477147"/>
          <a:ext cx="3946923" cy="441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5" imgW="2159000" imgH="241300" progId="Equation.3">
                  <p:embed/>
                </p:oleObj>
              </mc:Choice>
              <mc:Fallback>
                <p:oleObj name="Equation" r:id="rId5" imgW="2159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8538" y="4477147"/>
                        <a:ext cx="3946923" cy="441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353800"/>
              </p:ext>
            </p:extLst>
          </p:nvPr>
        </p:nvGraphicFramePr>
        <p:xfrm>
          <a:off x="2166738" y="5556253"/>
          <a:ext cx="1091494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7" imgW="863600" imgH="228600" progId="Equation.3">
                  <p:embed/>
                </p:oleObj>
              </mc:Choice>
              <mc:Fallback>
                <p:oleObj name="Equation" r:id="rId7" imgW="863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66738" y="5556253"/>
                        <a:ext cx="1091494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138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A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4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2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PI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67"/>
            <a:ext cx="9144000" cy="634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9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IBBA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subdivide along a dimension </a:t>
            </a:r>
            <a:r>
              <a:rPr lang="en-US" i="1" dirty="0" smtClean="0"/>
              <a:t>N</a:t>
            </a:r>
            <a:r>
              <a:rPr lang="en-US" dirty="0" smtClean="0"/>
              <a:t> times, and we have </a:t>
            </a:r>
            <a:r>
              <a:rPr lang="en-US" i="1" dirty="0" smtClean="0"/>
              <a:t>d</a:t>
            </a:r>
            <a:r>
              <a:rPr lang="en-US" dirty="0" smtClean="0"/>
              <a:t> dimensions, we have a worst case running time of </a:t>
            </a:r>
            <a:r>
              <a:rPr lang="en-US" i="1" dirty="0" err="1" smtClean="0"/>
              <a:t>N</a:t>
            </a:r>
            <a:r>
              <a:rPr lang="en-US" i="1" baseline="30000" dirty="0" err="1" smtClean="0"/>
              <a:t>d</a:t>
            </a:r>
            <a:endParaRPr lang="en-US" i="1" baseline="30000" dirty="0" smtClean="0"/>
          </a:p>
          <a:p>
            <a:r>
              <a:rPr lang="en-US" dirty="0" smtClean="0"/>
              <a:t>We can leverage fast local search methods to help direct the global search</a:t>
            </a:r>
          </a:p>
          <a:p>
            <a:r>
              <a:rPr lang="en-US" dirty="0" smtClean="0"/>
              <a:t>The global search can in turn be used to help steer local search methods away from regions known to not contain the maximum</a:t>
            </a:r>
          </a:p>
          <a:p>
            <a:r>
              <a:rPr lang="en-US" dirty="0" smtClean="0"/>
              <a:t>A periodic reconciliation process can help keep communications overhead between the searches to a minimum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3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4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9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GELPIA Architecture</a:t>
            </a:r>
            <a:endParaRPr lang="en-US" dirty="0"/>
          </a:p>
        </p:txBody>
      </p:sp>
      <p:pic>
        <p:nvPicPr>
          <p:cNvPr id="3" name="Picture 2" descr="cooperati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72" y="1524000"/>
            <a:ext cx="7444456" cy="51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38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methods find their maxima using FP interval arithmetic ensuring a guaranteed lower bound on their answers</a:t>
            </a:r>
          </a:p>
          <a:p>
            <a:r>
              <a:rPr lang="en-US" dirty="0" smtClean="0"/>
              <a:t>The IBBA is guaranteed to find an upper-bound for the maximum</a:t>
            </a:r>
          </a:p>
          <a:p>
            <a:r>
              <a:rPr lang="en-US" dirty="0" smtClean="0"/>
              <a:t>Since the local methods compute their results using FP interval arithmetic, we can be sure that new branch bounds are below the global maximum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9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43</TotalTime>
  <Words>280</Words>
  <Application>Microsoft Macintosh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Clarity</vt:lpstr>
      <vt:lpstr>Microsoft Equation</vt:lpstr>
      <vt:lpstr>GelPIA</vt:lpstr>
      <vt:lpstr>Interval Branch and Bound</vt:lpstr>
      <vt:lpstr>Interval Arithmetic</vt:lpstr>
      <vt:lpstr>PowerPoint Presentation</vt:lpstr>
      <vt:lpstr>PowerPoint Presentation</vt:lpstr>
      <vt:lpstr>Problems with IBBA</vt:lpstr>
      <vt:lpstr>PowerPoint Presentation</vt:lpstr>
      <vt:lpstr>GELPIA Architecture</vt:lpstr>
      <vt:lpstr>Soundness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GelPIA</dc:title>
  <dc:creator>Mark S. Baranowski</dc:creator>
  <cp:lastModifiedBy>Mark S. Baranowski</cp:lastModifiedBy>
  <cp:revision>8</cp:revision>
  <dcterms:created xsi:type="dcterms:W3CDTF">2015-12-04T03:36:19Z</dcterms:created>
  <dcterms:modified xsi:type="dcterms:W3CDTF">2015-12-04T04:19:19Z</dcterms:modified>
</cp:coreProperties>
</file>