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70" r:id="rId4"/>
    <p:sldId id="277" r:id="rId5"/>
    <p:sldId id="261" r:id="rId6"/>
    <p:sldId id="265" r:id="rId7"/>
    <p:sldId id="266" r:id="rId8"/>
    <p:sldId id="278" r:id="rId9"/>
    <p:sldId id="262" r:id="rId10"/>
    <p:sldId id="267" r:id="rId11"/>
    <p:sldId id="268" r:id="rId12"/>
    <p:sldId id="269" r:id="rId13"/>
    <p:sldId id="271" r:id="rId14"/>
    <p:sldId id="272" r:id="rId15"/>
    <p:sldId id="276" r:id="rId16"/>
    <p:sldId id="263" r:id="rId17"/>
    <p:sldId id="273" r:id="rId18"/>
    <p:sldId id="274" r:id="rId19"/>
    <p:sldId id="275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20/03/2020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20/03/2020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20/03/2020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75577" y="1135676"/>
            <a:ext cx="4846320" cy="2197749"/>
          </a:xfrm>
        </p:spPr>
        <p:txBody>
          <a:bodyPr rtlCol="0"/>
          <a:lstStyle/>
          <a:p>
            <a:pPr algn="ctr" rtl="0"/>
            <a:r>
              <a:rPr lang="it-IT" dirty="0"/>
              <a:t>PROGETTO </a:t>
            </a:r>
            <a:br>
              <a:rPr lang="it-IT" dirty="0"/>
            </a:br>
            <a:r>
              <a:rPr lang="it-IT" dirty="0"/>
              <a:t>BASI DI DATI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75577" y="4623449"/>
            <a:ext cx="4846320" cy="9251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Jegasothy Keran  -  839151</a:t>
            </a:r>
          </a:p>
          <a:p>
            <a:r>
              <a:rPr lang="it-IT" dirty="0" err="1"/>
              <a:t>Shuyinta</a:t>
            </a:r>
            <a:r>
              <a:rPr lang="it-IT" dirty="0"/>
              <a:t> Jason     -  831193</a:t>
            </a:r>
          </a:p>
          <a:p>
            <a:r>
              <a:rPr lang="it-IT" dirty="0" err="1"/>
              <a:t>Mozammel</a:t>
            </a:r>
            <a:r>
              <a:rPr lang="it-IT" dirty="0"/>
              <a:t> </a:t>
            </a:r>
            <a:r>
              <a:rPr lang="it-IT" dirty="0" err="1"/>
              <a:t>Tulak</a:t>
            </a:r>
            <a:r>
              <a:rPr lang="it-IT" dirty="0"/>
              <a:t> </a:t>
            </a:r>
            <a:r>
              <a:rPr lang="it-IT"/>
              <a:t>-  843747</a:t>
            </a:r>
            <a:endParaRPr lang="it-IT" dirty="0"/>
          </a:p>
          <a:p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AC353B-8891-442B-ACED-13C88DE18352}"/>
              </a:ext>
            </a:extLst>
          </p:cNvPr>
          <p:cNvSpPr txBox="1"/>
          <p:nvPr/>
        </p:nvSpPr>
        <p:spPr>
          <a:xfrm>
            <a:off x="2498537" y="271462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Anno accademico 2019-2020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D5835-4015-4ACA-8C12-8F35226B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F553E0-87C6-4064-ABC8-BA9205CB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L’implementazione del database è stata fatta attraverso il linguaggio relazionale </a:t>
            </a:r>
            <a:r>
              <a:rPr lang="it-IT" dirty="0" err="1"/>
              <a:t>MySql</a:t>
            </a:r>
            <a:r>
              <a:rPr lang="it-IT" dirty="0"/>
              <a:t>. Inoltre è stato gestito un log attraverso </a:t>
            </a:r>
            <a:r>
              <a:rPr lang="it-IT" dirty="0" err="1"/>
              <a:t>MongoDB</a:t>
            </a:r>
            <a:r>
              <a:rPr lang="it-IT" dirty="0"/>
              <a:t>.</a:t>
            </a:r>
          </a:p>
          <a:p>
            <a:r>
              <a:rPr lang="it-IT" dirty="0"/>
              <a:t>Il primo passo è stato creare il database e inserire le varie tabelle in base alle entità e alle relazioni presenti nel diagramma E-R. </a:t>
            </a:r>
          </a:p>
          <a:p>
            <a:r>
              <a:rPr lang="it-IT" dirty="0"/>
              <a:t>Sono stati implementati 4 trigger: </a:t>
            </a:r>
          </a:p>
          <a:p>
            <a:pPr lvl="1"/>
            <a:r>
              <a:rPr lang="it-IT" dirty="0"/>
              <a:t>Promozione</a:t>
            </a:r>
          </a:p>
          <a:p>
            <a:pPr lvl="1"/>
            <a:r>
              <a:rPr lang="it-IT" dirty="0" err="1"/>
              <a:t>Check_Campagna_fondi</a:t>
            </a:r>
            <a:endParaRPr lang="it-IT" dirty="0"/>
          </a:p>
          <a:p>
            <a:pPr lvl="1"/>
            <a:r>
              <a:rPr lang="it-IT" dirty="0" err="1"/>
              <a:t>Check_Escursione</a:t>
            </a:r>
            <a:endParaRPr lang="it-IT" dirty="0"/>
          </a:p>
          <a:p>
            <a:pPr lvl="1"/>
            <a:r>
              <a:rPr lang="it-IT" dirty="0" err="1"/>
              <a:t>Check_Classificazione</a:t>
            </a:r>
            <a:endParaRPr lang="it-IT" dirty="0"/>
          </a:p>
          <a:p>
            <a:r>
              <a:rPr lang="it-IT" dirty="0"/>
              <a:t>Gli inserimenti nel database sono stati gestiti attraverso le </a:t>
            </a:r>
            <a:r>
              <a:rPr lang="it-IT" dirty="0" err="1"/>
              <a:t>stored</a:t>
            </a:r>
            <a:r>
              <a:rPr lang="it-IT" dirty="0"/>
              <a:t> procedure.</a:t>
            </a:r>
          </a:p>
          <a:p>
            <a:r>
              <a:rPr lang="it-IT" dirty="0"/>
              <a:t>Come utente predefinito, il codice prevede la creazione di un utente ADMIN con i privilegi da amministratore. 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571F6-193E-437B-8350-893CB9E0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FFF126-B534-4613-8D47-F53FDE86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2924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ACF49-9D01-436B-A884-E13BE00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 – Trigger 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44F61-7875-4D42-8949-D5517EF6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u="sng" dirty="0"/>
              <a:t>Promozione</a:t>
            </a:r>
            <a:r>
              <a:rPr lang="it-IT" dirty="0"/>
              <a:t>: quando un utente inserisce 3 segnalazioni, questo trigger promuove automaticamente tale utente da Semplice a Premium. </a:t>
            </a:r>
          </a:p>
          <a:p>
            <a:r>
              <a:rPr lang="it-IT" u="sng" dirty="0" err="1"/>
              <a:t>Check_Campagna_Fondi</a:t>
            </a:r>
            <a:r>
              <a:rPr lang="it-IT" dirty="0"/>
              <a:t>: nel momento in cui una campagna fondi raggiunge l’importo prefissato, il trigger imposta lo stato a «Chiuso».</a:t>
            </a:r>
          </a:p>
          <a:p>
            <a:r>
              <a:rPr lang="it-IT" u="sng" dirty="0" err="1"/>
              <a:t>Check_Escursione</a:t>
            </a:r>
            <a:r>
              <a:rPr lang="it-IT" dirty="0"/>
              <a:t>: nel momento in cui una escursione raggiunge il numero massimo di partecipanti, il trigger imposta lo stato a «Chiuso».</a:t>
            </a:r>
          </a:p>
          <a:p>
            <a:r>
              <a:rPr lang="it-IT" u="sng" dirty="0" err="1"/>
              <a:t>Check_Classificazione</a:t>
            </a:r>
            <a:r>
              <a:rPr lang="it-IT" dirty="0"/>
              <a:t>: 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Ogni volta che un utente inserisce una classificazione, viene incrementato il suo numero di classificazioni totali.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Nel momento in cui una segnalazione riceve 5 classificazioni da utenti diversi, la classificazione che rappresenta la maggioranza viene considerata corretta. Infine aggiorna classificazioni corrette/errate.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56198B-337D-4D10-A993-78BA7175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CF2972-483B-4ABE-9897-D5BCF659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844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9596B-CF2A-4843-A1A4-FB98502A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 – Trigger</a:t>
            </a:r>
            <a:br>
              <a:rPr lang="it-IT" dirty="0"/>
            </a:b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8552C5F-EE74-4020-BCF2-D2861C212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20" y="1459653"/>
            <a:ext cx="11651559" cy="219548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8CB126-F94E-4C84-A9D1-1402A5E2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11EB64-ABB3-4695-AEDF-58475513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889D1A-9703-44EC-9940-0BACF7B7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20" y="4015073"/>
            <a:ext cx="11651559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2752CA-5AB4-43E2-B696-1DC87C16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Implementazione della base di dati – </a:t>
            </a:r>
            <a:r>
              <a:rPr lang="it-IT" dirty="0" err="1"/>
              <a:t>stored</a:t>
            </a:r>
            <a:r>
              <a:rPr lang="it-IT" dirty="0"/>
              <a:t> procedure </a:t>
            </a:r>
            <a:br>
              <a:rPr lang="it-IT" dirty="0"/>
            </a:br>
            <a:r>
              <a:rPr lang="it-IT" dirty="0"/>
              <a:t>Inserimento di un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E8B7B-07C9-4B0D-9FA2-DF7657FC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inserimenti nel database sono stati gestiti attraverso le </a:t>
            </a:r>
            <a:r>
              <a:rPr lang="it-IT" dirty="0" err="1"/>
              <a:t>stored</a:t>
            </a:r>
            <a:r>
              <a:rPr lang="it-IT" dirty="0"/>
              <a:t> procedure. </a:t>
            </a:r>
          </a:p>
          <a:p>
            <a:r>
              <a:rPr lang="it-IT" dirty="0"/>
              <a:t>Un caso particolare, è l’inserimento di un nuovo utente. Abbiamo gestito tale situazione con due </a:t>
            </a:r>
            <a:r>
              <a:rPr lang="it-IT" dirty="0" err="1"/>
              <a:t>stored</a:t>
            </a:r>
            <a:r>
              <a:rPr lang="it-IT" dirty="0"/>
              <a:t> procedure: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Il caso in cui l’utente non inserisca la foto nel momento della registrazione</a:t>
            </a:r>
          </a:p>
          <a:p>
            <a:pPr marL="283464" lvl="1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03C47A-C338-45DE-9413-4625CD48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C71F0F-6BF0-47E5-806F-2A2A77C6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D9520D-853E-4BB3-BBAB-DCE3055C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8" y="3082341"/>
            <a:ext cx="11118703" cy="31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3BB4AD-1FB1-45DF-BEED-F632560B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Implementazione della base di dati – </a:t>
            </a:r>
            <a:r>
              <a:rPr lang="it-IT" dirty="0" err="1"/>
              <a:t>stored</a:t>
            </a:r>
            <a:r>
              <a:rPr lang="it-IT" dirty="0"/>
              <a:t> procedure </a:t>
            </a:r>
            <a:br>
              <a:rPr lang="it-IT" dirty="0"/>
            </a:br>
            <a:r>
              <a:rPr lang="it-IT" dirty="0"/>
              <a:t>Inserimento di un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C0C113-EC1F-4E07-A67A-CF10D70C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2. Il caso in cui l’utente inserisca la foto nel momento della registrazione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È stata seguito lo stesso procedimento per l’inserimento di una specie per gestire l’eventuale link di Wikipedia.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D008D4-3AC0-4EE7-B595-1633C3B4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14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B722CF-552F-4075-A910-957E8154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  <p:pic>
        <p:nvPicPr>
          <p:cNvPr id="8" name="Immagine 7" descr="Immagine che contiene screenshot, monitor, schermo, televisione&#10;&#10;Descrizione generata automaticamente">
            <a:extLst>
              <a:ext uri="{FF2B5EF4-FFF2-40B4-BE49-F238E27FC236}">
                <a16:creationId xmlns:a16="http://schemas.microsoft.com/office/drawing/2014/main" id="{1BCA234A-10C1-4988-A089-667E30CC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3" y="2064348"/>
            <a:ext cx="11065803" cy="27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229D8-38E3-4B60-8C03-8D691267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 - </a:t>
            </a:r>
            <a:r>
              <a:rPr lang="it-IT" dirty="0" err="1"/>
              <a:t>MongoDB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6AD8C3-3BFB-48C0-9806-1CF2E0A5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ogni inserimento avvenuto con successo, vi è una istruzione in linguaggio </a:t>
            </a:r>
            <a:r>
              <a:rPr lang="it-IT" dirty="0" err="1"/>
              <a:t>NoSQL</a:t>
            </a:r>
            <a:r>
              <a:rPr lang="it-IT" dirty="0"/>
              <a:t> per la connessione al database </a:t>
            </a:r>
            <a:r>
              <a:rPr lang="it-IT" dirty="0" err="1"/>
              <a:t>mongoDB</a:t>
            </a:r>
            <a:r>
              <a:rPr lang="it-IT" dirty="0"/>
              <a:t>, nel quale è previsto l’inserimento di un oggetto all’interno di una collezione denominata </a:t>
            </a:r>
            <a:r>
              <a:rPr lang="it-IT" dirty="0" err="1"/>
              <a:t>mongoDBNature</a:t>
            </a:r>
            <a:r>
              <a:rPr lang="it-IT" dirty="0"/>
              <a:t>.</a:t>
            </a:r>
          </a:p>
          <a:p>
            <a:r>
              <a:rPr lang="it-IT" dirty="0"/>
              <a:t>Per fare questo è stato utilizzato il seguente metodo: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91512D-A500-4C70-BD03-50F7E881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15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A475D3-F323-4AE2-AFB1-06C5D275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  <p:pic>
        <p:nvPicPr>
          <p:cNvPr id="8" name="Immagine 7" descr="Immagine che contiene screenshot, monitor, schermo, tenendo&#10;&#10;Descrizione generata automaticamente">
            <a:extLst>
              <a:ext uri="{FF2B5EF4-FFF2-40B4-BE49-F238E27FC236}">
                <a16:creationId xmlns:a16="http://schemas.microsoft.com/office/drawing/2014/main" id="{31740555-C55B-446B-B8F4-A99906145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06" y="3560066"/>
            <a:ext cx="9662587" cy="15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B4940-789E-4E1B-A040-4309EFB8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777" y="3429000"/>
            <a:ext cx="6949440" cy="1292506"/>
          </a:xfrm>
        </p:spPr>
        <p:txBody>
          <a:bodyPr/>
          <a:lstStyle/>
          <a:p>
            <a:pPr algn="ctr"/>
            <a:r>
              <a:rPr lang="it-IT" dirty="0"/>
              <a:t>Applicazione Web</a:t>
            </a:r>
          </a:p>
        </p:txBody>
      </p:sp>
    </p:spTree>
    <p:extLst>
      <p:ext uri="{BB962C8B-B14F-4D97-AF65-F5344CB8AC3E}">
        <p14:creationId xmlns:p14="http://schemas.microsoft.com/office/powerpoint/2010/main" val="6659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C7182-E1DD-4E37-AB37-C5F6A6C5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Applicazione Web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EBF476-727A-4A83-9998-36657F1AF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>
            <a:normAutofit/>
          </a:bodyPr>
          <a:lstStyle/>
          <a:p>
            <a:r>
              <a:rPr lang="it-IT" dirty="0"/>
              <a:t>Per l’interfaccia utente abbiamo utilizzato Bootstrap v4.4 e </a:t>
            </a:r>
            <a:r>
              <a:rPr lang="it-IT" dirty="0" err="1"/>
              <a:t>php</a:t>
            </a:r>
            <a:endParaRPr lang="it-IT" dirty="0"/>
          </a:p>
          <a:p>
            <a:r>
              <a:rPr lang="it-IT" dirty="0"/>
              <a:t> Ogni pagina del sito è stata gestita in due parti: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sz="2200" dirty="0"/>
              <a:t>Un file che riceve i dati dall’utente tramite un </a:t>
            </a:r>
            <a:r>
              <a:rPr lang="it-IT" sz="2200" dirty="0" err="1"/>
              <a:t>form</a:t>
            </a:r>
            <a:r>
              <a:rPr lang="it-IT" sz="2200" dirty="0"/>
              <a:t> html e il metodo POST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sz="2200" dirty="0"/>
              <a:t>Un file che aggiorna il database con i dati ricevuti dalla pagina precedente, stabilendo innanzitutto la connessione al database e passando i parametri alla procedura tramite una query.</a:t>
            </a:r>
          </a:p>
        </p:txBody>
      </p:sp>
      <p:pic>
        <p:nvPicPr>
          <p:cNvPr id="12" name="Immagine 11" descr="Immagine che contiene erba, esterni, albero, verde&#10;&#10;Descrizione generata automaticamente">
            <a:extLst>
              <a:ext uri="{FF2B5EF4-FFF2-40B4-BE49-F238E27FC236}">
                <a16:creationId xmlns:a16="http://schemas.microsoft.com/office/drawing/2014/main" id="{CC3D00F2-7239-40E0-BD42-394F571BC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6" r="19683"/>
          <a:stretch/>
        </p:blipFill>
        <p:spPr>
          <a:xfrm>
            <a:off x="6172200" y="1556281"/>
            <a:ext cx="4609775" cy="4620682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A96211-A773-4864-974C-C39897D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it-IT" sz="1000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D8906B-4F53-4695-908E-8023D331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00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408359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269D9-1D0C-4AE5-AA94-07BDEF4B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18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E4EF61-5357-4F38-B26F-2BA84CBE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73F0CAD-DCCD-4A04-9F6D-164845324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2" y="230910"/>
            <a:ext cx="5955454" cy="6055490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79404F3-80A4-4105-949A-2FCA4D58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51" y="230910"/>
            <a:ext cx="5702363" cy="60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D2D4A-117C-4B70-BEFA-1B1D19B3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Demo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D77A64-6954-453A-9606-E2C2E85E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Infine, abbiamo implementato, in linguaggio Python, tramite la libreria </a:t>
            </a:r>
            <a:r>
              <a:rPr lang="it-IT" dirty="0" err="1"/>
              <a:t>selenium</a:t>
            </a:r>
            <a:r>
              <a:rPr lang="it-IT" dirty="0"/>
              <a:t>, una demo automatica per mostrare tutte le funzionalità del sito implementato.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691BD7-2C59-48ED-8185-0BF60A93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19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D6AD7A-CF36-41D0-9150-B7EA3A31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  <p:pic>
        <p:nvPicPr>
          <p:cNvPr id="1028" name="Picture 4" descr="Risultato immagini per python">
            <a:extLst>
              <a:ext uri="{FF2B5EF4-FFF2-40B4-BE49-F238E27FC236}">
                <a16:creationId xmlns:a16="http://schemas.microsoft.com/office/drawing/2014/main" id="{EB593069-24AD-4642-B5BC-E12C9EB8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702" y="4593412"/>
            <a:ext cx="1593271" cy="1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01E87-8A74-45E1-A14A-6E72B9FE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Specifiche del progetto</a:t>
            </a:r>
          </a:p>
        </p:txBody>
      </p:sp>
    </p:spTree>
    <p:extLst>
      <p:ext uri="{BB962C8B-B14F-4D97-AF65-F5344CB8AC3E}">
        <p14:creationId xmlns:p14="http://schemas.microsoft.com/office/powerpoint/2010/main" val="9781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E8919-3C8F-4224-9E52-58EDDEA0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Specifiche del progetto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EBF79-F2BD-47D5-BA53-B9865B7B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progetto prevedeva la creazione di una piattaforma web per la gestione di specie animali e vegetali e i relativi habitat. </a:t>
            </a:r>
          </a:p>
          <a:p>
            <a:r>
              <a:rPr lang="it-IT" dirty="0"/>
              <a:t>Si possono anche gestire campagne fondi ed escursioni con i dovuti privilegi </a:t>
            </a:r>
          </a:p>
          <a:p>
            <a:r>
              <a:rPr lang="it-IT" dirty="0"/>
              <a:t>Siccome i file forniti non erano compatibili con la nostra struttura dati, abbiamo optato per eseguire un inserimento manuale. </a:t>
            </a:r>
          </a:p>
          <a:p>
            <a:r>
              <a:rPr lang="it-IT" dirty="0"/>
              <a:t>In tale piattaforma è prevista la possibilità per gli utenti di iscriversi, accedendo così alle varie risorse presenti all’interno del sito. Inoltre, vi è dedicata una sezione per lo scambio di messaggi tra gli utenti. Vi è anche la possibilità di modificare informazioni del proprio profilo in seguito alla registrazione.</a:t>
            </a:r>
          </a:p>
          <a:p>
            <a:r>
              <a:rPr lang="it-IT" dirty="0"/>
              <a:t>Data una determinata segnalazione, un utente può inserire al massimo una possibile classificazione.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705B8-D3CF-4CAC-92F0-9D5D585F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4EDB15-9784-4A54-A253-40A35BC3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21081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FE159-5DD7-47D9-8269-64DC347E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Specifiche del progetto – Utenti</a:t>
            </a:r>
            <a:br>
              <a:rPr lang="it-IT" dirty="0"/>
            </a:br>
            <a:endParaRPr lang="it-IT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34470E33-1B9F-4443-8905-4644A653F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402472"/>
              </p:ext>
            </p:extLst>
          </p:nvPr>
        </p:nvGraphicFramePr>
        <p:xfrm>
          <a:off x="1409700" y="1565274"/>
          <a:ext cx="9372600" cy="42821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955923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10844627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286421147"/>
                    </a:ext>
                  </a:extLst>
                </a:gridCol>
              </a:tblGrid>
              <a:tr h="81778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Utente</a:t>
                      </a:r>
                    </a:p>
                    <a:p>
                      <a:pPr algn="ctr"/>
                      <a:r>
                        <a:rPr lang="it-IT" dirty="0"/>
                        <a:t>Semplice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Utente</a:t>
                      </a:r>
                    </a:p>
                    <a:p>
                      <a:pPr algn="ctr"/>
                      <a:r>
                        <a:rPr lang="it-IT" dirty="0"/>
                        <a:t>Premium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Utente </a:t>
                      </a:r>
                    </a:p>
                    <a:p>
                      <a:pPr algn="ctr"/>
                      <a:r>
                        <a:rPr lang="it-IT" dirty="0"/>
                        <a:t>Amministratore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2265975"/>
                  </a:ext>
                </a:extLst>
              </a:tr>
              <a:tr h="817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Inserimento di una segnalazione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Tutte le azioni concesse all’utente semplice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Creazione di campagne fondi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789919"/>
                  </a:ext>
                </a:extLst>
              </a:tr>
              <a:tr h="817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Inserimento di una proposta di classificazione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Creazione di una escursione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Inserimento di una nuova specie animale/ vegetale e di un nuovo habitat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378066"/>
                  </a:ext>
                </a:extLst>
              </a:tr>
              <a:tr h="817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Possibilità di iscrizione a una escursione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Dispongono di statistiche numeriche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Effettuare una correzione di una classificazione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3802871"/>
                  </a:ext>
                </a:extLst>
              </a:tr>
              <a:tr h="817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Effettuare una donazione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Effettuare una donazione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077302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15BE8D-6B80-42A9-A0BE-07830768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B61D8-2899-4984-906A-AEA916A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9624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1F4CE-14F8-426C-A4F4-C6DCC137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Progettazione della base di dati</a:t>
            </a:r>
          </a:p>
        </p:txBody>
      </p:sp>
    </p:spTree>
    <p:extLst>
      <p:ext uri="{BB962C8B-B14F-4D97-AF65-F5344CB8AC3E}">
        <p14:creationId xmlns:p14="http://schemas.microsoft.com/office/powerpoint/2010/main" val="2786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AA435EE-3F2D-4612-BF37-475AE407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277091"/>
            <a:ext cx="9605012" cy="56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77FBD-69D2-4C75-8AB1-00D4C3E6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Progettazione della base dei dati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AB11E9-7C64-4A37-A52B-42E242E6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Dopo una attenta lettura della specifica del progetto, abbiamo identificato le varie entità e relazioni e abbiamo costruito il diagramma E-R con l’utilizzo del programma JDER.</a:t>
            </a:r>
          </a:p>
          <a:p>
            <a:r>
              <a:rPr lang="it-IT" dirty="0"/>
              <a:t>Abbiamo poi proseguito con l’aggiunta del glossario dei termini, dizionario delle entità e delle relazioni, della traduzione logica, business rules e regole di derivazione. </a:t>
            </a:r>
          </a:p>
          <a:p>
            <a:r>
              <a:rPr lang="it-IT" dirty="0"/>
              <a:t>Per quanto riguarda la traduzione logica delle generalizzazioni sono state applicate 2 tecniche diverse: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Utente: accorpamento dei figli nell’entità padre.</a:t>
            </a:r>
          </a:p>
          <a:p>
            <a:pPr marL="626364" lvl="1" indent="-342900">
              <a:buFont typeface="+mj-lt"/>
              <a:buAutoNum type="arabicPeriod"/>
            </a:pPr>
            <a:r>
              <a:rPr lang="it-IT" dirty="0"/>
              <a:t>Specie: sostituzione della generalizzazione con relazioni tra l’entità genitore e le entità figlie.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B15C18-6856-4FFE-B8D7-805D8C0D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it-IT" noProof="0" smtClean="0"/>
              <a:t>7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313896-915A-4F9E-8469-1A66E933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16574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7FBE7F-0C01-4DF5-829A-094B2010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7" y="276087"/>
            <a:ext cx="3365174" cy="1118604"/>
          </a:xfrm>
        </p:spPr>
        <p:txBody>
          <a:bodyPr anchor="b">
            <a:normAutofit fontScale="90000"/>
          </a:bodyPr>
          <a:lstStyle/>
          <a:p>
            <a:r>
              <a:rPr lang="it-IT" dirty="0"/>
              <a:t>Progettazione della base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831780-6F36-4695-B356-25741B7D6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3365500" cy="4620682"/>
          </a:xfrm>
        </p:spPr>
        <p:txBody>
          <a:bodyPr>
            <a:normAutofit/>
          </a:bodyPr>
          <a:lstStyle/>
          <a:p>
            <a:r>
              <a:rPr lang="it-IT" dirty="0"/>
              <a:t>Grazie all’utilizzo del DBMS relazionale </a:t>
            </a:r>
            <a:r>
              <a:rPr lang="it-IT" dirty="0" err="1"/>
              <a:t>SQLServer</a:t>
            </a:r>
            <a:r>
              <a:rPr lang="it-IT" dirty="0"/>
              <a:t> siamo riusciti a costruire uno schema che mette in relazione le entità con le rispettive chiavi primarie.</a:t>
            </a:r>
          </a:p>
        </p:txBody>
      </p:sp>
      <p:pic>
        <p:nvPicPr>
          <p:cNvPr id="8" name="Immagine 7" descr="Immagine che contiene interni, computer, tavolo, portatile&#10;&#10;Descrizione generata automaticamente">
            <a:extLst>
              <a:ext uri="{FF2B5EF4-FFF2-40B4-BE49-F238E27FC236}">
                <a16:creationId xmlns:a16="http://schemas.microsoft.com/office/drawing/2014/main" id="{F8E89F5A-47C6-4754-A69E-8954778D7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1" y="480291"/>
            <a:ext cx="7150253" cy="5595072"/>
          </a:xfrm>
          <a:prstGeom prst="rect">
            <a:avLst/>
          </a:prstGeo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9834BB-112B-45AE-89DF-E5167831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46BB3D-45C2-42E5-8690-3E09D6E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anchor="ctr">
            <a:normAutofit lnSpcReduction="10000"/>
          </a:bodyPr>
          <a:lstStyle/>
          <a:p>
            <a:r>
              <a:rPr lang="it-IT" sz="1000" dirty="0"/>
              <a:t>Nature – Progetto basi di dati 2019-2020</a:t>
            </a:r>
          </a:p>
        </p:txBody>
      </p:sp>
    </p:spTree>
    <p:extLst>
      <p:ext uri="{BB962C8B-B14F-4D97-AF65-F5344CB8AC3E}">
        <p14:creationId xmlns:p14="http://schemas.microsoft.com/office/powerpoint/2010/main" val="11127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C2CD8-908C-488E-A2E5-2A74DCC8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 della base di dati</a:t>
            </a:r>
          </a:p>
        </p:txBody>
      </p:sp>
    </p:spTree>
    <p:extLst>
      <p:ext uri="{BB962C8B-B14F-4D97-AF65-F5344CB8AC3E}">
        <p14:creationId xmlns:p14="http://schemas.microsoft.com/office/powerpoint/2010/main" val="416078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965</Words>
  <Application>Microsoft Office PowerPoint</Application>
  <PresentationFormat>Widescreen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Corbel</vt:lpstr>
      <vt:lpstr>Ecologia 16x9</vt:lpstr>
      <vt:lpstr>PROGETTO  BASI DI DATI </vt:lpstr>
      <vt:lpstr>Specifiche del progetto</vt:lpstr>
      <vt:lpstr>Specifiche del progetto </vt:lpstr>
      <vt:lpstr>Specifiche del progetto – Utenti </vt:lpstr>
      <vt:lpstr>Progettazione della base di dati</vt:lpstr>
      <vt:lpstr>Presentazione standard di PowerPoint</vt:lpstr>
      <vt:lpstr>Progettazione della base dei dati </vt:lpstr>
      <vt:lpstr>Progettazione della base dei dati</vt:lpstr>
      <vt:lpstr>Implementazione della base di dati</vt:lpstr>
      <vt:lpstr>Implementazione della base di dati </vt:lpstr>
      <vt:lpstr>Implementazione della base di dati – Trigger  </vt:lpstr>
      <vt:lpstr>Implementazione della base di dati – Trigger </vt:lpstr>
      <vt:lpstr>Implementazione della base di dati – stored procedure  Inserimento di un utente</vt:lpstr>
      <vt:lpstr>Implementazione della base di dati – stored procedure  Inserimento di un utente</vt:lpstr>
      <vt:lpstr>Implementazione della base di dati - MongoDB </vt:lpstr>
      <vt:lpstr>Applicazione Web</vt:lpstr>
      <vt:lpstr>Applicazione Web </vt:lpstr>
      <vt:lpstr>Presentazione standard di PowerPoint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 BASI DI DATI </dc:title>
  <dc:creator>Keran Jegasothy - keran.jegasothy@studio.unibo.it</dc:creator>
  <cp:lastModifiedBy>Keran Jegasothy - keran.jegasothy@studio.unibo.it</cp:lastModifiedBy>
  <cp:revision>3</cp:revision>
  <dcterms:created xsi:type="dcterms:W3CDTF">2020-03-19T15:22:39Z</dcterms:created>
  <dcterms:modified xsi:type="dcterms:W3CDTF">2020-03-20T09:45:19Z</dcterms:modified>
</cp:coreProperties>
</file>