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Amatic SC"/>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34F98F-31D1-4843-A8F9-F3C714763316}">
  <a:tblStyle styleId="{6F34F98F-31D1-4843-A8F9-F3C71476331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AmaticSC-bold.fntdata"/><Relationship Id="rId12" Type="http://schemas.openxmlformats.org/officeDocument/2006/relationships/slide" Target="slides/slide6.xml"/><Relationship Id="rId23" Type="http://schemas.openxmlformats.org/officeDocument/2006/relationships/font" Target="fonts/AmaticS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ca90edef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ca90edef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ca90edef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ca90edef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ca90edefa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3ca90edefa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ca90edefa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ca90edefa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3ca90edef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3ca90edef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3ca90edef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3ca90edef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3ca90edef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3ca90edef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ca90edef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ca90edef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ca90edef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ca90edef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ca90edef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ca90edef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ca90edef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ca90edef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ca90edef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ca90edef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ca90edef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ca90edef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ca90edef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ca90edef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ca90edef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ca90edef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0.png"/><Relationship Id="rId10" Type="http://schemas.openxmlformats.org/officeDocument/2006/relationships/image" Target="../media/image25.png"/><Relationship Id="rId9" Type="http://schemas.openxmlformats.org/officeDocument/2006/relationships/image" Target="../media/image1.jp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2.png"/><Relationship Id="rId11" Type="http://schemas.openxmlformats.org/officeDocument/2006/relationships/image" Target="../media/image10.png"/><Relationship Id="rId10" Type="http://schemas.openxmlformats.org/officeDocument/2006/relationships/image" Target="../media/image9.png"/><Relationship Id="rId9"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5422">
                <a:latin typeface="Amatic SC"/>
                <a:ea typeface="Amatic SC"/>
                <a:cs typeface="Amatic SC"/>
                <a:sym typeface="Amatic SC"/>
              </a:rPr>
              <a:t>A clinical decision support system for diagnosing and preventing maternal diseases</a:t>
            </a:r>
            <a:endParaRPr b="1" sz="5422">
              <a:latin typeface="Amatic SC"/>
              <a:ea typeface="Amatic SC"/>
              <a:cs typeface="Amatic SC"/>
              <a:sym typeface="Amatic SC"/>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Amatic SC"/>
                <a:ea typeface="Amatic SC"/>
                <a:cs typeface="Amatic SC"/>
                <a:sym typeface="Amatic SC"/>
              </a:rPr>
              <a:t>Gerald Gaitos</a:t>
            </a:r>
            <a:endParaRPr b="1">
              <a:latin typeface="Amatic SC"/>
              <a:ea typeface="Amatic SC"/>
              <a:cs typeface="Amatic SC"/>
              <a:sym typeface="Amatic SC"/>
            </a:endParaRPr>
          </a:p>
        </p:txBody>
      </p:sp>
      <p:grpSp>
        <p:nvGrpSpPr>
          <p:cNvPr id="56" name="Google Shape;56;p13"/>
          <p:cNvGrpSpPr/>
          <p:nvPr/>
        </p:nvGrpSpPr>
        <p:grpSpPr>
          <a:xfrm>
            <a:off x="0" y="4082270"/>
            <a:ext cx="9144000" cy="1061230"/>
            <a:chOff x="0" y="4082270"/>
            <a:chExt cx="9144000" cy="1061230"/>
          </a:xfrm>
        </p:grpSpPr>
        <p:grpSp>
          <p:nvGrpSpPr>
            <p:cNvPr id="57" name="Google Shape;57;p13"/>
            <p:cNvGrpSpPr/>
            <p:nvPr/>
          </p:nvGrpSpPr>
          <p:grpSpPr>
            <a:xfrm>
              <a:off x="0" y="4082270"/>
              <a:ext cx="8617275" cy="1061230"/>
              <a:chOff x="0" y="3263225"/>
              <a:chExt cx="9800154" cy="1880280"/>
            </a:xfrm>
          </p:grpSpPr>
          <p:pic>
            <p:nvPicPr>
              <p:cNvPr id="58" name="Google Shape;58;p13"/>
              <p:cNvPicPr preferRelativeResize="0"/>
              <p:nvPr/>
            </p:nvPicPr>
            <p:blipFill rotWithShape="1">
              <a:blip r:embed="rId3">
                <a:alphaModFix/>
              </a:blip>
              <a:srcRect b="0" l="13182" r="13824" t="0"/>
              <a:stretch/>
            </p:blipFill>
            <p:spPr>
              <a:xfrm>
                <a:off x="2458050" y="3263225"/>
                <a:ext cx="2458050" cy="1880275"/>
              </a:xfrm>
              <a:prstGeom prst="rect">
                <a:avLst/>
              </a:prstGeom>
              <a:noFill/>
              <a:ln>
                <a:noFill/>
              </a:ln>
            </p:spPr>
          </p:pic>
          <p:pic>
            <p:nvPicPr>
              <p:cNvPr id="59" name="Google Shape;59;p13"/>
              <p:cNvPicPr preferRelativeResize="0"/>
              <p:nvPr/>
            </p:nvPicPr>
            <p:blipFill rotWithShape="1">
              <a:blip r:embed="rId3">
                <a:alphaModFix/>
              </a:blip>
              <a:srcRect b="0" l="13182" r="13824" t="0"/>
              <a:stretch/>
            </p:blipFill>
            <p:spPr>
              <a:xfrm>
                <a:off x="0" y="3263225"/>
                <a:ext cx="2458050" cy="1880275"/>
              </a:xfrm>
              <a:prstGeom prst="rect">
                <a:avLst/>
              </a:prstGeom>
              <a:noFill/>
              <a:ln>
                <a:noFill/>
              </a:ln>
            </p:spPr>
          </p:pic>
          <p:pic>
            <p:nvPicPr>
              <p:cNvPr id="60" name="Google Shape;60;p13"/>
              <p:cNvPicPr preferRelativeResize="0"/>
              <p:nvPr/>
            </p:nvPicPr>
            <p:blipFill rotWithShape="1">
              <a:blip r:embed="rId3">
                <a:alphaModFix/>
              </a:blip>
              <a:srcRect b="0" l="13182" r="13824" t="0"/>
              <a:stretch/>
            </p:blipFill>
            <p:spPr>
              <a:xfrm>
                <a:off x="4884025" y="3263225"/>
                <a:ext cx="2458050" cy="1880275"/>
              </a:xfrm>
              <a:prstGeom prst="rect">
                <a:avLst/>
              </a:prstGeom>
              <a:noFill/>
              <a:ln>
                <a:noFill/>
              </a:ln>
            </p:spPr>
          </p:pic>
          <p:pic>
            <p:nvPicPr>
              <p:cNvPr id="61" name="Google Shape;61;p13"/>
              <p:cNvPicPr preferRelativeResize="0"/>
              <p:nvPr/>
            </p:nvPicPr>
            <p:blipFill rotWithShape="1">
              <a:blip r:embed="rId3">
                <a:alphaModFix/>
              </a:blip>
              <a:srcRect b="0" l="13181" r="13831" t="0"/>
              <a:stretch/>
            </p:blipFill>
            <p:spPr>
              <a:xfrm>
                <a:off x="7342090" y="3263234"/>
                <a:ext cx="2458063" cy="1880271"/>
              </a:xfrm>
              <a:prstGeom prst="rect">
                <a:avLst/>
              </a:prstGeom>
              <a:noFill/>
              <a:ln>
                <a:noFill/>
              </a:ln>
            </p:spPr>
          </p:pic>
        </p:grpSp>
        <p:pic>
          <p:nvPicPr>
            <p:cNvPr id="62" name="Google Shape;62;p13"/>
            <p:cNvPicPr preferRelativeResize="0"/>
            <p:nvPr/>
          </p:nvPicPr>
          <p:blipFill rotWithShape="1">
            <a:blip r:embed="rId3">
              <a:alphaModFix/>
            </a:blip>
            <a:srcRect b="0" l="13181" r="69031" t="0"/>
            <a:stretch/>
          </p:blipFill>
          <p:spPr>
            <a:xfrm>
              <a:off x="8617275" y="4082275"/>
              <a:ext cx="526725" cy="1061225"/>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pSp>
        <p:nvGrpSpPr>
          <p:cNvPr id="174" name="Google Shape;174;p22"/>
          <p:cNvGrpSpPr/>
          <p:nvPr/>
        </p:nvGrpSpPr>
        <p:grpSpPr>
          <a:xfrm>
            <a:off x="0" y="4082270"/>
            <a:ext cx="8617275" cy="1061230"/>
            <a:chOff x="0" y="3263225"/>
            <a:chExt cx="9800154" cy="1880280"/>
          </a:xfrm>
        </p:grpSpPr>
        <p:pic>
          <p:nvPicPr>
            <p:cNvPr id="175" name="Google Shape;175;p22"/>
            <p:cNvPicPr preferRelativeResize="0"/>
            <p:nvPr/>
          </p:nvPicPr>
          <p:blipFill rotWithShape="1">
            <a:blip r:embed="rId3">
              <a:alphaModFix/>
            </a:blip>
            <a:srcRect b="0" l="13182" r="13824" t="0"/>
            <a:stretch/>
          </p:blipFill>
          <p:spPr>
            <a:xfrm>
              <a:off x="2458050" y="3263225"/>
              <a:ext cx="2458050" cy="1880275"/>
            </a:xfrm>
            <a:prstGeom prst="rect">
              <a:avLst/>
            </a:prstGeom>
            <a:noFill/>
            <a:ln>
              <a:noFill/>
            </a:ln>
          </p:spPr>
        </p:pic>
        <p:pic>
          <p:nvPicPr>
            <p:cNvPr id="176" name="Google Shape;176;p22"/>
            <p:cNvPicPr preferRelativeResize="0"/>
            <p:nvPr/>
          </p:nvPicPr>
          <p:blipFill rotWithShape="1">
            <a:blip r:embed="rId3">
              <a:alphaModFix/>
            </a:blip>
            <a:srcRect b="0" l="13182" r="13824" t="0"/>
            <a:stretch/>
          </p:blipFill>
          <p:spPr>
            <a:xfrm>
              <a:off x="0" y="3263225"/>
              <a:ext cx="2458050" cy="1880275"/>
            </a:xfrm>
            <a:prstGeom prst="rect">
              <a:avLst/>
            </a:prstGeom>
            <a:noFill/>
            <a:ln>
              <a:noFill/>
            </a:ln>
          </p:spPr>
        </p:pic>
        <p:pic>
          <p:nvPicPr>
            <p:cNvPr id="177" name="Google Shape;177;p22"/>
            <p:cNvPicPr preferRelativeResize="0"/>
            <p:nvPr/>
          </p:nvPicPr>
          <p:blipFill rotWithShape="1">
            <a:blip r:embed="rId3">
              <a:alphaModFix/>
            </a:blip>
            <a:srcRect b="0" l="13182" r="13824" t="0"/>
            <a:stretch/>
          </p:blipFill>
          <p:spPr>
            <a:xfrm>
              <a:off x="4884025" y="3263225"/>
              <a:ext cx="2458050" cy="1880275"/>
            </a:xfrm>
            <a:prstGeom prst="rect">
              <a:avLst/>
            </a:prstGeom>
            <a:noFill/>
            <a:ln>
              <a:noFill/>
            </a:ln>
          </p:spPr>
        </p:pic>
        <p:pic>
          <p:nvPicPr>
            <p:cNvPr id="178" name="Google Shape;178;p22"/>
            <p:cNvPicPr preferRelativeResize="0"/>
            <p:nvPr/>
          </p:nvPicPr>
          <p:blipFill rotWithShape="1">
            <a:blip r:embed="rId3">
              <a:alphaModFix/>
            </a:blip>
            <a:srcRect b="0" l="13181" r="13831" t="0"/>
            <a:stretch/>
          </p:blipFill>
          <p:spPr>
            <a:xfrm>
              <a:off x="7342090" y="3263234"/>
              <a:ext cx="2458063" cy="1880271"/>
            </a:xfrm>
            <a:prstGeom prst="rect">
              <a:avLst/>
            </a:prstGeom>
            <a:noFill/>
            <a:ln>
              <a:noFill/>
            </a:ln>
          </p:spPr>
        </p:pic>
      </p:grpSp>
      <p:pic>
        <p:nvPicPr>
          <p:cNvPr id="179" name="Google Shape;179;p22"/>
          <p:cNvPicPr preferRelativeResize="0"/>
          <p:nvPr/>
        </p:nvPicPr>
        <p:blipFill rotWithShape="1">
          <a:blip r:embed="rId3">
            <a:alphaModFix/>
          </a:blip>
          <a:srcRect b="0" l="13181" r="69031" t="0"/>
          <a:stretch/>
        </p:blipFill>
        <p:spPr>
          <a:xfrm>
            <a:off x="8617275" y="4082275"/>
            <a:ext cx="526725" cy="1061225"/>
          </a:xfrm>
          <a:prstGeom prst="rect">
            <a:avLst/>
          </a:prstGeom>
          <a:noFill/>
          <a:ln>
            <a:noFill/>
          </a:ln>
        </p:spPr>
      </p:pic>
      <p:sp>
        <p:nvSpPr>
          <p:cNvPr id="180" name="Google Shape;18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20">
                <a:latin typeface="Amatic SC"/>
                <a:ea typeface="Amatic SC"/>
                <a:cs typeface="Amatic SC"/>
                <a:sym typeface="Amatic SC"/>
              </a:rPr>
              <a:t>Results and Discussion</a:t>
            </a:r>
            <a:endParaRPr b="1" sz="3520">
              <a:latin typeface="Amatic SC"/>
              <a:ea typeface="Amatic SC"/>
              <a:cs typeface="Amatic SC"/>
              <a:sym typeface="Amatic SC"/>
            </a:endParaRPr>
          </a:p>
        </p:txBody>
      </p:sp>
      <p:pic>
        <p:nvPicPr>
          <p:cNvPr id="181" name="Google Shape;181;p22"/>
          <p:cNvPicPr preferRelativeResize="0"/>
          <p:nvPr/>
        </p:nvPicPr>
        <p:blipFill>
          <a:blip r:embed="rId4">
            <a:alphaModFix/>
          </a:blip>
          <a:stretch>
            <a:fillRect/>
          </a:stretch>
        </p:blipFill>
        <p:spPr>
          <a:xfrm>
            <a:off x="717850" y="1180150"/>
            <a:ext cx="3659225" cy="2639325"/>
          </a:xfrm>
          <a:prstGeom prst="rect">
            <a:avLst/>
          </a:prstGeom>
          <a:noFill/>
          <a:ln>
            <a:noFill/>
          </a:ln>
        </p:spPr>
      </p:pic>
      <p:sp>
        <p:nvSpPr>
          <p:cNvPr id="182" name="Google Shape;182;p22"/>
          <p:cNvSpPr txBox="1"/>
          <p:nvPr>
            <p:ph idx="1" type="body"/>
          </p:nvPr>
        </p:nvSpPr>
        <p:spPr>
          <a:xfrm>
            <a:off x="4829400" y="1180150"/>
            <a:ext cx="4002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2400">
                <a:latin typeface="Amatic SC"/>
                <a:ea typeface="Amatic SC"/>
                <a:cs typeface="Amatic SC"/>
                <a:sym typeface="Amatic SC"/>
              </a:rPr>
              <a:t>Statistical Analysis: General Linear Model</a:t>
            </a:r>
            <a:endParaRPr b="1" sz="2400">
              <a:latin typeface="Amatic SC"/>
              <a:ea typeface="Amatic SC"/>
              <a:cs typeface="Amatic SC"/>
              <a:sym typeface="Amatic SC"/>
            </a:endParaRPr>
          </a:p>
        </p:txBody>
      </p:sp>
      <p:sp>
        <p:nvSpPr>
          <p:cNvPr id="183" name="Google Shape;183;p22"/>
          <p:cNvSpPr txBox="1"/>
          <p:nvPr>
            <p:ph idx="1" type="body"/>
          </p:nvPr>
        </p:nvSpPr>
        <p:spPr>
          <a:xfrm>
            <a:off x="4949325" y="1841500"/>
            <a:ext cx="4002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2400">
                <a:latin typeface="Amatic SC"/>
                <a:ea typeface="Amatic SC"/>
                <a:cs typeface="Amatic SC"/>
                <a:sym typeface="Amatic SC"/>
              </a:rPr>
              <a:t>P-value &lt;0.5 attributes</a:t>
            </a:r>
            <a:endParaRPr b="1" sz="2400">
              <a:latin typeface="Amatic SC"/>
              <a:ea typeface="Amatic SC"/>
              <a:cs typeface="Amatic SC"/>
              <a:sym typeface="Amatic SC"/>
            </a:endParaRPr>
          </a:p>
        </p:txBody>
      </p:sp>
      <p:sp>
        <p:nvSpPr>
          <p:cNvPr id="184" name="Google Shape;184;p22"/>
          <p:cNvSpPr/>
          <p:nvPr/>
        </p:nvSpPr>
        <p:spPr>
          <a:xfrm>
            <a:off x="3042775" y="2360600"/>
            <a:ext cx="758100" cy="119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pSp>
        <p:nvGrpSpPr>
          <p:cNvPr id="189" name="Google Shape;189;p23"/>
          <p:cNvGrpSpPr/>
          <p:nvPr/>
        </p:nvGrpSpPr>
        <p:grpSpPr>
          <a:xfrm>
            <a:off x="0" y="4082270"/>
            <a:ext cx="8617275" cy="1061230"/>
            <a:chOff x="0" y="3263225"/>
            <a:chExt cx="9800154" cy="1880280"/>
          </a:xfrm>
        </p:grpSpPr>
        <p:pic>
          <p:nvPicPr>
            <p:cNvPr id="190" name="Google Shape;190;p23"/>
            <p:cNvPicPr preferRelativeResize="0"/>
            <p:nvPr/>
          </p:nvPicPr>
          <p:blipFill rotWithShape="1">
            <a:blip r:embed="rId3">
              <a:alphaModFix/>
            </a:blip>
            <a:srcRect b="0" l="13182" r="13824" t="0"/>
            <a:stretch/>
          </p:blipFill>
          <p:spPr>
            <a:xfrm>
              <a:off x="2458050" y="3263225"/>
              <a:ext cx="2458050" cy="1880275"/>
            </a:xfrm>
            <a:prstGeom prst="rect">
              <a:avLst/>
            </a:prstGeom>
            <a:noFill/>
            <a:ln>
              <a:noFill/>
            </a:ln>
          </p:spPr>
        </p:pic>
        <p:pic>
          <p:nvPicPr>
            <p:cNvPr id="191" name="Google Shape;191;p23"/>
            <p:cNvPicPr preferRelativeResize="0"/>
            <p:nvPr/>
          </p:nvPicPr>
          <p:blipFill rotWithShape="1">
            <a:blip r:embed="rId3">
              <a:alphaModFix/>
            </a:blip>
            <a:srcRect b="0" l="13182" r="13824" t="0"/>
            <a:stretch/>
          </p:blipFill>
          <p:spPr>
            <a:xfrm>
              <a:off x="0" y="3263225"/>
              <a:ext cx="2458050" cy="1880275"/>
            </a:xfrm>
            <a:prstGeom prst="rect">
              <a:avLst/>
            </a:prstGeom>
            <a:noFill/>
            <a:ln>
              <a:noFill/>
            </a:ln>
          </p:spPr>
        </p:pic>
        <p:pic>
          <p:nvPicPr>
            <p:cNvPr id="192" name="Google Shape;192;p23"/>
            <p:cNvPicPr preferRelativeResize="0"/>
            <p:nvPr/>
          </p:nvPicPr>
          <p:blipFill rotWithShape="1">
            <a:blip r:embed="rId3">
              <a:alphaModFix/>
            </a:blip>
            <a:srcRect b="0" l="13182" r="13824" t="0"/>
            <a:stretch/>
          </p:blipFill>
          <p:spPr>
            <a:xfrm>
              <a:off x="4884025" y="3263225"/>
              <a:ext cx="2458050" cy="1880275"/>
            </a:xfrm>
            <a:prstGeom prst="rect">
              <a:avLst/>
            </a:prstGeom>
            <a:noFill/>
            <a:ln>
              <a:noFill/>
            </a:ln>
          </p:spPr>
        </p:pic>
        <p:pic>
          <p:nvPicPr>
            <p:cNvPr id="193" name="Google Shape;193;p23"/>
            <p:cNvPicPr preferRelativeResize="0"/>
            <p:nvPr/>
          </p:nvPicPr>
          <p:blipFill rotWithShape="1">
            <a:blip r:embed="rId3">
              <a:alphaModFix/>
            </a:blip>
            <a:srcRect b="0" l="13181" r="13831" t="0"/>
            <a:stretch/>
          </p:blipFill>
          <p:spPr>
            <a:xfrm>
              <a:off x="7342090" y="3263234"/>
              <a:ext cx="2458063" cy="1880271"/>
            </a:xfrm>
            <a:prstGeom prst="rect">
              <a:avLst/>
            </a:prstGeom>
            <a:noFill/>
            <a:ln>
              <a:noFill/>
            </a:ln>
          </p:spPr>
        </p:pic>
      </p:grpSp>
      <p:pic>
        <p:nvPicPr>
          <p:cNvPr id="194" name="Google Shape;194;p23"/>
          <p:cNvPicPr preferRelativeResize="0"/>
          <p:nvPr/>
        </p:nvPicPr>
        <p:blipFill rotWithShape="1">
          <a:blip r:embed="rId3">
            <a:alphaModFix/>
          </a:blip>
          <a:srcRect b="0" l="13181" r="69031" t="0"/>
          <a:stretch/>
        </p:blipFill>
        <p:spPr>
          <a:xfrm>
            <a:off x="8617275" y="4082275"/>
            <a:ext cx="526725" cy="1061225"/>
          </a:xfrm>
          <a:prstGeom prst="rect">
            <a:avLst/>
          </a:prstGeom>
          <a:noFill/>
          <a:ln>
            <a:noFill/>
          </a:ln>
        </p:spPr>
      </p:pic>
      <p:sp>
        <p:nvSpPr>
          <p:cNvPr id="195" name="Google Shape;19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20">
                <a:latin typeface="Amatic SC"/>
                <a:ea typeface="Amatic SC"/>
                <a:cs typeface="Amatic SC"/>
                <a:sym typeface="Amatic SC"/>
              </a:rPr>
              <a:t>Results and Discussion</a:t>
            </a:r>
            <a:endParaRPr b="1" sz="3520">
              <a:latin typeface="Amatic SC"/>
              <a:ea typeface="Amatic SC"/>
              <a:cs typeface="Amatic SC"/>
              <a:sym typeface="Amatic SC"/>
            </a:endParaRPr>
          </a:p>
        </p:txBody>
      </p:sp>
      <p:sp>
        <p:nvSpPr>
          <p:cNvPr id="196" name="Google Shape;196;p23"/>
          <p:cNvSpPr txBox="1"/>
          <p:nvPr>
            <p:ph idx="1" type="body"/>
          </p:nvPr>
        </p:nvSpPr>
        <p:spPr>
          <a:xfrm>
            <a:off x="311700" y="2468750"/>
            <a:ext cx="4002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2400">
                <a:latin typeface="Amatic SC"/>
                <a:ea typeface="Amatic SC"/>
                <a:cs typeface="Amatic SC"/>
                <a:sym typeface="Amatic SC"/>
              </a:rPr>
              <a:t>Range of ave. cross-validation score: </a:t>
            </a:r>
            <a:r>
              <a:rPr b="1" lang="en" sz="2400">
                <a:solidFill>
                  <a:srgbClr val="FF0000"/>
                </a:solidFill>
                <a:latin typeface="Amatic SC"/>
                <a:ea typeface="Amatic SC"/>
                <a:cs typeface="Amatic SC"/>
                <a:sym typeface="Amatic SC"/>
              </a:rPr>
              <a:t>0.74 to 0.79</a:t>
            </a:r>
            <a:endParaRPr b="1" sz="2400">
              <a:solidFill>
                <a:srgbClr val="FF0000"/>
              </a:solidFill>
              <a:latin typeface="Amatic SC"/>
              <a:ea typeface="Amatic SC"/>
              <a:cs typeface="Amatic SC"/>
              <a:sym typeface="Amatic SC"/>
            </a:endParaRPr>
          </a:p>
        </p:txBody>
      </p:sp>
      <p:sp>
        <p:nvSpPr>
          <p:cNvPr id="197" name="Google Shape;197;p23"/>
          <p:cNvSpPr txBox="1"/>
          <p:nvPr>
            <p:ph idx="1" type="body"/>
          </p:nvPr>
        </p:nvSpPr>
        <p:spPr>
          <a:xfrm>
            <a:off x="311700" y="1896050"/>
            <a:ext cx="430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2400">
                <a:latin typeface="Amatic SC"/>
                <a:ea typeface="Amatic SC"/>
                <a:cs typeface="Amatic SC"/>
                <a:sym typeface="Amatic SC"/>
              </a:rPr>
              <a:t>Best performing model: </a:t>
            </a:r>
            <a:r>
              <a:rPr b="1" lang="en" sz="2400">
                <a:solidFill>
                  <a:srgbClr val="FF0000"/>
                </a:solidFill>
                <a:latin typeface="Amatic SC"/>
                <a:ea typeface="Amatic SC"/>
                <a:cs typeface="Amatic SC"/>
                <a:sym typeface="Amatic SC"/>
              </a:rPr>
              <a:t>K=4 nearest neighbor</a:t>
            </a:r>
            <a:endParaRPr b="1" sz="2400">
              <a:solidFill>
                <a:srgbClr val="FF0000"/>
              </a:solidFill>
              <a:latin typeface="Amatic SC"/>
              <a:ea typeface="Amatic SC"/>
              <a:cs typeface="Amatic SC"/>
              <a:sym typeface="Amatic SC"/>
            </a:endParaRPr>
          </a:p>
        </p:txBody>
      </p:sp>
      <p:graphicFrame>
        <p:nvGraphicFramePr>
          <p:cNvPr id="198" name="Google Shape;198;p23"/>
          <p:cNvGraphicFramePr/>
          <p:nvPr/>
        </p:nvGraphicFramePr>
        <p:xfrm>
          <a:off x="4760300" y="37325"/>
          <a:ext cx="3000000" cy="3000000"/>
        </p:xfrm>
        <a:graphic>
          <a:graphicData uri="http://schemas.openxmlformats.org/drawingml/2006/table">
            <a:tbl>
              <a:tblPr>
                <a:noFill/>
                <a:tableStyleId>{6F34F98F-31D1-4843-A8F9-F3C714763316}</a:tableStyleId>
              </a:tblPr>
              <a:tblGrid>
                <a:gridCol w="1076975"/>
                <a:gridCol w="1076975"/>
                <a:gridCol w="1076975"/>
                <a:gridCol w="1076975"/>
              </a:tblGrid>
              <a:tr h="914000">
                <a:tc>
                  <a:txBody>
                    <a:bodyPr/>
                    <a:lstStyle/>
                    <a:p>
                      <a:pPr indent="0" lvl="0" marL="0" rtl="0" algn="ctr">
                        <a:lnSpc>
                          <a:spcPct val="115000"/>
                        </a:lnSpc>
                        <a:spcBef>
                          <a:spcPts val="0"/>
                        </a:spcBef>
                        <a:spcAft>
                          <a:spcPts val="0"/>
                        </a:spcAft>
                        <a:buNone/>
                      </a:pPr>
                      <a:r>
                        <a:rPr b="1" lang="en" sz="1050" u="sng">
                          <a:solidFill>
                            <a:schemeClr val="dk1"/>
                          </a:solidFill>
                          <a:latin typeface="Courier New"/>
                          <a:ea typeface="Courier New"/>
                          <a:cs typeface="Courier New"/>
                          <a:sym typeface="Courier New"/>
                        </a:rPr>
                        <a:t>Machine Learning Algorithm</a:t>
                      </a:r>
                      <a:endParaRPr b="1" sz="1050" u="sng">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u="sng">
                          <a:solidFill>
                            <a:schemeClr val="dk1"/>
                          </a:solidFill>
                          <a:latin typeface="Courier New"/>
                          <a:ea typeface="Courier New"/>
                          <a:cs typeface="Courier New"/>
                          <a:sym typeface="Courier New"/>
                        </a:rPr>
                        <a:t>Average</a:t>
                      </a:r>
                      <a:endParaRPr b="1" sz="1050" u="sng">
                        <a:solidFill>
                          <a:schemeClr val="dk1"/>
                        </a:solidFill>
                        <a:latin typeface="Courier New"/>
                        <a:ea typeface="Courier New"/>
                        <a:cs typeface="Courier New"/>
                        <a:sym typeface="Courier New"/>
                      </a:endParaRPr>
                    </a:p>
                    <a:p>
                      <a:pPr indent="0" lvl="0" marL="0" rtl="0" algn="ctr">
                        <a:lnSpc>
                          <a:spcPct val="115000"/>
                        </a:lnSpc>
                        <a:spcBef>
                          <a:spcPts val="0"/>
                        </a:spcBef>
                        <a:spcAft>
                          <a:spcPts val="0"/>
                        </a:spcAft>
                        <a:buNone/>
                      </a:pPr>
                      <a:r>
                        <a:rPr b="1" lang="en" sz="1050" u="sng">
                          <a:solidFill>
                            <a:schemeClr val="dk1"/>
                          </a:solidFill>
                          <a:latin typeface="Courier New"/>
                          <a:ea typeface="Courier New"/>
                          <a:cs typeface="Courier New"/>
                          <a:sym typeface="Courier New"/>
                        </a:rPr>
                        <a:t>Cross-validation Score (5 folds)</a:t>
                      </a:r>
                      <a:endParaRPr b="1" sz="1050" u="sng">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u="sng">
                          <a:solidFill>
                            <a:schemeClr val="dk1"/>
                          </a:solidFill>
                          <a:latin typeface="Courier New"/>
                          <a:ea typeface="Courier New"/>
                          <a:cs typeface="Courier New"/>
                          <a:sym typeface="Courier New"/>
                        </a:rPr>
                        <a:t>Accuracy Score</a:t>
                      </a:r>
                      <a:endParaRPr b="1" sz="1050" u="sng">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u="sng">
                          <a:solidFill>
                            <a:schemeClr val="dk1"/>
                          </a:solidFill>
                          <a:latin typeface="Courier New"/>
                          <a:ea typeface="Courier New"/>
                          <a:cs typeface="Courier New"/>
                          <a:sym typeface="Courier New"/>
                        </a:rPr>
                        <a:t>Balanced Accuracy Score</a:t>
                      </a:r>
                      <a:endParaRPr b="1" sz="1050" u="sng">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5450">
                <a:tc>
                  <a:txBody>
                    <a:bodyPr/>
                    <a:lstStyle/>
                    <a:p>
                      <a:pPr indent="0" lvl="0" marL="0" rtl="0" algn="ctr">
                        <a:lnSpc>
                          <a:spcPct val="115000"/>
                        </a:lnSpc>
                        <a:spcBef>
                          <a:spcPts val="0"/>
                        </a:spcBef>
                        <a:spcAft>
                          <a:spcPts val="0"/>
                        </a:spcAft>
                        <a:buNone/>
                      </a:pPr>
                      <a:r>
                        <a:rPr b="1" lang="en" sz="1050" u="sng">
                          <a:solidFill>
                            <a:srgbClr val="FF0000"/>
                          </a:solidFill>
                          <a:latin typeface="Courier New"/>
                          <a:ea typeface="Courier New"/>
                          <a:cs typeface="Courier New"/>
                          <a:sym typeface="Courier New"/>
                        </a:rPr>
                        <a:t>K=4 nearest neighbors</a:t>
                      </a:r>
                      <a:endParaRPr b="1" sz="1050" u="sng">
                        <a:solidFill>
                          <a:srgbClr val="FF0000"/>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FF0000"/>
                          </a:solidFill>
                          <a:latin typeface="Courier New"/>
                          <a:ea typeface="Courier New"/>
                          <a:cs typeface="Courier New"/>
                          <a:sym typeface="Courier New"/>
                        </a:rPr>
                        <a:t>0.79</a:t>
                      </a:r>
                      <a:endParaRPr b="1" sz="1050">
                        <a:solidFill>
                          <a:srgbClr val="FF0000"/>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FF0000"/>
                          </a:solidFill>
                          <a:latin typeface="Courier New"/>
                          <a:ea typeface="Courier New"/>
                          <a:cs typeface="Courier New"/>
                          <a:sym typeface="Courier New"/>
                        </a:rPr>
                        <a:t>0.94</a:t>
                      </a:r>
                      <a:endParaRPr b="1" sz="1050">
                        <a:solidFill>
                          <a:srgbClr val="FF0000"/>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FF0000"/>
                          </a:solidFill>
                          <a:latin typeface="Courier New"/>
                          <a:ea typeface="Courier New"/>
                          <a:cs typeface="Courier New"/>
                          <a:sym typeface="Courier New"/>
                        </a:rPr>
                        <a:t>0.89</a:t>
                      </a:r>
                      <a:endParaRPr b="1" sz="1050">
                        <a:solidFill>
                          <a:srgbClr val="FF0000"/>
                        </a:solidFill>
                        <a:latin typeface="Courier New"/>
                        <a:ea typeface="Courier New"/>
                        <a:cs typeface="Courier New"/>
                        <a:sym typeface="Courier New"/>
                      </a:endParaRPr>
                    </a:p>
                    <a:p>
                      <a:pPr indent="0" lvl="0" marL="0" rtl="0" algn="ctr">
                        <a:lnSpc>
                          <a:spcPct val="115000"/>
                        </a:lnSpc>
                        <a:spcBef>
                          <a:spcPts val="0"/>
                        </a:spcBef>
                        <a:spcAft>
                          <a:spcPts val="0"/>
                        </a:spcAft>
                        <a:buNone/>
                      </a:pPr>
                      <a:r>
                        <a:rPr b="1" lang="en" sz="1050" u="sng">
                          <a:solidFill>
                            <a:srgbClr val="FF0000"/>
                          </a:solidFill>
                          <a:latin typeface="Courier New"/>
                          <a:ea typeface="Courier New"/>
                          <a:cs typeface="Courier New"/>
                          <a:sym typeface="Courier New"/>
                        </a:rPr>
                        <a:t> </a:t>
                      </a:r>
                      <a:endParaRPr b="1" sz="1050" u="sng">
                        <a:solidFill>
                          <a:srgbClr val="FF0000"/>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5450">
                <a:tc>
                  <a:txBody>
                    <a:bodyPr/>
                    <a:lstStyle/>
                    <a:p>
                      <a:pPr indent="0" lvl="0" marL="0" rtl="0" algn="ctr">
                        <a:lnSpc>
                          <a:spcPct val="115000"/>
                        </a:lnSpc>
                        <a:spcBef>
                          <a:spcPts val="0"/>
                        </a:spcBef>
                        <a:spcAft>
                          <a:spcPts val="0"/>
                        </a:spcAft>
                        <a:buNone/>
                      </a:pPr>
                      <a:r>
                        <a:rPr b="1" lang="en" sz="1050" u="sng">
                          <a:solidFill>
                            <a:schemeClr val="dk1"/>
                          </a:solidFill>
                          <a:latin typeface="Courier New"/>
                          <a:ea typeface="Courier New"/>
                          <a:cs typeface="Courier New"/>
                          <a:sym typeface="Courier New"/>
                        </a:rPr>
                        <a:t>Decision tree</a:t>
                      </a:r>
                      <a:endParaRPr b="1" sz="1050" u="sng">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chemeClr val="dk1"/>
                          </a:solidFill>
                          <a:latin typeface="Courier New"/>
                          <a:ea typeface="Courier New"/>
                          <a:cs typeface="Courier New"/>
                          <a:sym typeface="Courier New"/>
                        </a:rPr>
                        <a:t>0.76</a:t>
                      </a:r>
                      <a:endParaRPr b="1" sz="1050">
                        <a:solidFill>
                          <a:schemeClr val="dk1"/>
                        </a:solidFill>
                        <a:latin typeface="Courier New"/>
                        <a:ea typeface="Courier New"/>
                        <a:cs typeface="Courier New"/>
                        <a:sym typeface="Courier New"/>
                      </a:endParaRPr>
                    </a:p>
                    <a:p>
                      <a:pPr indent="0" lvl="0" marL="0" rtl="0" algn="ctr">
                        <a:lnSpc>
                          <a:spcPct val="115000"/>
                        </a:lnSpc>
                        <a:spcBef>
                          <a:spcPts val="0"/>
                        </a:spcBef>
                        <a:spcAft>
                          <a:spcPts val="0"/>
                        </a:spcAft>
                        <a:buNone/>
                      </a:pPr>
                      <a:r>
                        <a:rPr b="1" lang="en" sz="1050" u="sng">
                          <a:solidFill>
                            <a:schemeClr val="dk1"/>
                          </a:solidFill>
                          <a:latin typeface="Courier New"/>
                          <a:ea typeface="Courier New"/>
                          <a:cs typeface="Courier New"/>
                          <a:sym typeface="Courier New"/>
                        </a:rPr>
                        <a:t> </a:t>
                      </a:r>
                      <a:endParaRPr b="1" sz="1050" u="sng">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chemeClr val="dk1"/>
                          </a:solidFill>
                          <a:latin typeface="Courier New"/>
                          <a:ea typeface="Courier New"/>
                          <a:cs typeface="Courier New"/>
                          <a:sym typeface="Courier New"/>
                        </a:rPr>
                        <a:t>0.91</a:t>
                      </a:r>
                      <a:endParaRPr b="1" sz="1050">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chemeClr val="dk1"/>
                          </a:solidFill>
                          <a:latin typeface="Courier New"/>
                          <a:ea typeface="Courier New"/>
                          <a:cs typeface="Courier New"/>
                          <a:sym typeface="Courier New"/>
                        </a:rPr>
                        <a:t>0.88</a:t>
                      </a:r>
                      <a:endParaRPr b="1" sz="1050">
                        <a:solidFill>
                          <a:schemeClr val="dk1"/>
                        </a:solidFill>
                        <a:latin typeface="Courier New"/>
                        <a:ea typeface="Courier New"/>
                        <a:cs typeface="Courier New"/>
                        <a:sym typeface="Courier New"/>
                      </a:endParaRPr>
                    </a:p>
                    <a:p>
                      <a:pPr indent="0" lvl="0" marL="0" rtl="0" algn="ctr">
                        <a:lnSpc>
                          <a:spcPct val="115000"/>
                        </a:lnSpc>
                        <a:spcBef>
                          <a:spcPts val="0"/>
                        </a:spcBef>
                        <a:spcAft>
                          <a:spcPts val="0"/>
                        </a:spcAft>
                        <a:buNone/>
                      </a:pPr>
                      <a:r>
                        <a:rPr b="1" lang="en" sz="1050" u="sng">
                          <a:solidFill>
                            <a:schemeClr val="dk1"/>
                          </a:solidFill>
                          <a:latin typeface="Courier New"/>
                          <a:ea typeface="Courier New"/>
                          <a:cs typeface="Courier New"/>
                          <a:sym typeface="Courier New"/>
                        </a:rPr>
                        <a:t> </a:t>
                      </a:r>
                      <a:endParaRPr b="1" sz="1050" u="sng">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1150">
                <a:tc>
                  <a:txBody>
                    <a:bodyPr/>
                    <a:lstStyle/>
                    <a:p>
                      <a:pPr indent="0" lvl="0" marL="0" rtl="0" algn="ctr">
                        <a:lnSpc>
                          <a:spcPct val="115000"/>
                        </a:lnSpc>
                        <a:spcBef>
                          <a:spcPts val="0"/>
                        </a:spcBef>
                        <a:spcAft>
                          <a:spcPts val="0"/>
                        </a:spcAft>
                        <a:buNone/>
                      </a:pPr>
                      <a:r>
                        <a:rPr b="1" lang="en" sz="1050" u="sng">
                          <a:solidFill>
                            <a:schemeClr val="dk1"/>
                          </a:solidFill>
                          <a:latin typeface="Courier New"/>
                          <a:ea typeface="Courier New"/>
                          <a:cs typeface="Courier New"/>
                          <a:sym typeface="Courier New"/>
                        </a:rPr>
                        <a:t>Naïve Bayes</a:t>
                      </a:r>
                      <a:endParaRPr b="1" sz="1050" u="sng">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chemeClr val="dk1"/>
                          </a:solidFill>
                          <a:latin typeface="Courier New"/>
                          <a:ea typeface="Courier New"/>
                          <a:cs typeface="Courier New"/>
                          <a:sym typeface="Courier New"/>
                        </a:rPr>
                        <a:t>0.74</a:t>
                      </a:r>
                      <a:endParaRPr b="1" sz="1050">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chemeClr val="dk1"/>
                          </a:solidFill>
                          <a:latin typeface="Courier New"/>
                          <a:ea typeface="Courier New"/>
                          <a:cs typeface="Courier New"/>
                          <a:sym typeface="Courier New"/>
                        </a:rPr>
                        <a:t>0.56</a:t>
                      </a:r>
                      <a:endParaRPr b="1" sz="1050">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chemeClr val="dk1"/>
                          </a:solidFill>
                          <a:latin typeface="Courier New"/>
                          <a:ea typeface="Courier New"/>
                          <a:cs typeface="Courier New"/>
                          <a:sym typeface="Courier New"/>
                        </a:rPr>
                        <a:t>0.66</a:t>
                      </a:r>
                      <a:endParaRPr b="1" sz="1050">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98275">
                <a:tc>
                  <a:txBody>
                    <a:bodyPr/>
                    <a:lstStyle/>
                    <a:p>
                      <a:pPr indent="0" lvl="0" marL="0" rtl="0" algn="ctr">
                        <a:lnSpc>
                          <a:spcPct val="115000"/>
                        </a:lnSpc>
                        <a:spcBef>
                          <a:spcPts val="0"/>
                        </a:spcBef>
                        <a:spcAft>
                          <a:spcPts val="0"/>
                        </a:spcAft>
                        <a:buNone/>
                      </a:pPr>
                      <a:r>
                        <a:rPr b="1" lang="en" sz="1050" u="sng">
                          <a:solidFill>
                            <a:schemeClr val="dk1"/>
                          </a:solidFill>
                          <a:latin typeface="Courier New"/>
                          <a:ea typeface="Courier New"/>
                          <a:cs typeface="Courier New"/>
                          <a:sym typeface="Courier New"/>
                        </a:rPr>
                        <a:t>Support vector machine (kernel=poly)</a:t>
                      </a:r>
                      <a:endParaRPr b="1" sz="1050" u="sng">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chemeClr val="dk1"/>
                          </a:solidFill>
                          <a:latin typeface="Courier New"/>
                          <a:ea typeface="Courier New"/>
                          <a:cs typeface="Courier New"/>
                          <a:sym typeface="Courier New"/>
                        </a:rPr>
                        <a:t>0.76</a:t>
                      </a:r>
                      <a:endParaRPr b="1" sz="1050">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chemeClr val="dk1"/>
                          </a:solidFill>
                          <a:latin typeface="Courier New"/>
                          <a:ea typeface="Courier New"/>
                          <a:cs typeface="Courier New"/>
                          <a:sym typeface="Courier New"/>
                        </a:rPr>
                        <a:t>0.64</a:t>
                      </a:r>
                      <a:endParaRPr b="1" sz="1050">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chemeClr val="dk1"/>
                          </a:solidFill>
                          <a:latin typeface="Courier New"/>
                          <a:ea typeface="Courier New"/>
                          <a:cs typeface="Courier New"/>
                          <a:sym typeface="Courier New"/>
                        </a:rPr>
                        <a:t>0.71</a:t>
                      </a:r>
                      <a:endParaRPr b="1" sz="1050">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5450">
                <a:tc>
                  <a:txBody>
                    <a:bodyPr/>
                    <a:lstStyle/>
                    <a:p>
                      <a:pPr indent="0" lvl="0" marL="0" rtl="0" algn="ctr">
                        <a:lnSpc>
                          <a:spcPct val="115000"/>
                        </a:lnSpc>
                        <a:spcBef>
                          <a:spcPts val="0"/>
                        </a:spcBef>
                        <a:spcAft>
                          <a:spcPts val="0"/>
                        </a:spcAft>
                        <a:buNone/>
                      </a:pPr>
                      <a:r>
                        <a:rPr b="1" lang="en" sz="1050" u="sng">
                          <a:solidFill>
                            <a:schemeClr val="dk1"/>
                          </a:solidFill>
                          <a:latin typeface="Courier New"/>
                          <a:ea typeface="Courier New"/>
                          <a:cs typeface="Courier New"/>
                          <a:sym typeface="Courier New"/>
                        </a:rPr>
                        <a:t>Logistic Regression</a:t>
                      </a:r>
                      <a:endParaRPr b="1" sz="1050" u="sng">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chemeClr val="dk1"/>
                          </a:solidFill>
                          <a:latin typeface="Courier New"/>
                          <a:ea typeface="Courier New"/>
                          <a:cs typeface="Courier New"/>
                          <a:sym typeface="Courier New"/>
                        </a:rPr>
                        <a:t>0.76</a:t>
                      </a:r>
                      <a:endParaRPr b="1" sz="1050">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chemeClr val="dk1"/>
                          </a:solidFill>
                          <a:latin typeface="Courier New"/>
                          <a:ea typeface="Courier New"/>
                          <a:cs typeface="Courier New"/>
                          <a:sym typeface="Courier New"/>
                        </a:rPr>
                        <a:t>0.65</a:t>
                      </a:r>
                      <a:endParaRPr b="1" sz="1050">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chemeClr val="dk1"/>
                          </a:solidFill>
                          <a:latin typeface="Courier New"/>
                          <a:ea typeface="Courier New"/>
                          <a:cs typeface="Courier New"/>
                          <a:sym typeface="Courier New"/>
                        </a:rPr>
                        <a:t>0.62</a:t>
                      </a:r>
                      <a:endParaRPr b="1" sz="1050">
                        <a:solidFill>
                          <a:schemeClr val="dk1"/>
                        </a:solidFill>
                        <a:latin typeface="Courier New"/>
                        <a:ea typeface="Courier New"/>
                        <a:cs typeface="Courier New"/>
                        <a:sym typeface="Courier New"/>
                      </a:endParaRPr>
                    </a:p>
                  </a:txBody>
                  <a:tcPr marT="91425" marB="9142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99" name="Google Shape;199;p23"/>
          <p:cNvSpPr txBox="1"/>
          <p:nvPr>
            <p:ph idx="1" type="body"/>
          </p:nvPr>
        </p:nvSpPr>
        <p:spPr>
          <a:xfrm>
            <a:off x="311700" y="1323350"/>
            <a:ext cx="430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2400">
                <a:latin typeface="Amatic SC"/>
                <a:ea typeface="Amatic SC"/>
                <a:cs typeface="Amatic SC"/>
                <a:sym typeface="Amatic SC"/>
              </a:rPr>
              <a:t>Developing a model: </a:t>
            </a:r>
            <a:endParaRPr b="1" sz="2400">
              <a:solidFill>
                <a:srgbClr val="FF0000"/>
              </a:solidFill>
              <a:latin typeface="Amatic SC"/>
              <a:ea typeface="Amatic SC"/>
              <a:cs typeface="Amatic SC"/>
              <a:sym typeface="Amatic S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pSp>
        <p:nvGrpSpPr>
          <p:cNvPr id="204" name="Google Shape;204;p24"/>
          <p:cNvGrpSpPr/>
          <p:nvPr/>
        </p:nvGrpSpPr>
        <p:grpSpPr>
          <a:xfrm>
            <a:off x="0" y="4082270"/>
            <a:ext cx="8617275" cy="1061230"/>
            <a:chOff x="0" y="3263225"/>
            <a:chExt cx="9800154" cy="1880280"/>
          </a:xfrm>
        </p:grpSpPr>
        <p:pic>
          <p:nvPicPr>
            <p:cNvPr id="205" name="Google Shape;205;p24"/>
            <p:cNvPicPr preferRelativeResize="0"/>
            <p:nvPr/>
          </p:nvPicPr>
          <p:blipFill rotWithShape="1">
            <a:blip r:embed="rId3">
              <a:alphaModFix/>
            </a:blip>
            <a:srcRect b="0" l="13182" r="13824" t="0"/>
            <a:stretch/>
          </p:blipFill>
          <p:spPr>
            <a:xfrm>
              <a:off x="2458050" y="3263225"/>
              <a:ext cx="2458050" cy="1880275"/>
            </a:xfrm>
            <a:prstGeom prst="rect">
              <a:avLst/>
            </a:prstGeom>
            <a:noFill/>
            <a:ln>
              <a:noFill/>
            </a:ln>
          </p:spPr>
        </p:pic>
        <p:pic>
          <p:nvPicPr>
            <p:cNvPr id="206" name="Google Shape;206;p24"/>
            <p:cNvPicPr preferRelativeResize="0"/>
            <p:nvPr/>
          </p:nvPicPr>
          <p:blipFill rotWithShape="1">
            <a:blip r:embed="rId3">
              <a:alphaModFix/>
            </a:blip>
            <a:srcRect b="0" l="13182" r="13824" t="0"/>
            <a:stretch/>
          </p:blipFill>
          <p:spPr>
            <a:xfrm>
              <a:off x="0" y="3263225"/>
              <a:ext cx="2458050" cy="1880275"/>
            </a:xfrm>
            <a:prstGeom prst="rect">
              <a:avLst/>
            </a:prstGeom>
            <a:noFill/>
            <a:ln>
              <a:noFill/>
            </a:ln>
          </p:spPr>
        </p:pic>
        <p:pic>
          <p:nvPicPr>
            <p:cNvPr id="207" name="Google Shape;207;p24"/>
            <p:cNvPicPr preferRelativeResize="0"/>
            <p:nvPr/>
          </p:nvPicPr>
          <p:blipFill rotWithShape="1">
            <a:blip r:embed="rId3">
              <a:alphaModFix/>
            </a:blip>
            <a:srcRect b="0" l="13182" r="13824" t="0"/>
            <a:stretch/>
          </p:blipFill>
          <p:spPr>
            <a:xfrm>
              <a:off x="4884025" y="3263225"/>
              <a:ext cx="2458050" cy="1880275"/>
            </a:xfrm>
            <a:prstGeom prst="rect">
              <a:avLst/>
            </a:prstGeom>
            <a:noFill/>
            <a:ln>
              <a:noFill/>
            </a:ln>
          </p:spPr>
        </p:pic>
        <p:pic>
          <p:nvPicPr>
            <p:cNvPr id="208" name="Google Shape;208;p24"/>
            <p:cNvPicPr preferRelativeResize="0"/>
            <p:nvPr/>
          </p:nvPicPr>
          <p:blipFill rotWithShape="1">
            <a:blip r:embed="rId3">
              <a:alphaModFix/>
            </a:blip>
            <a:srcRect b="0" l="13181" r="13831" t="0"/>
            <a:stretch/>
          </p:blipFill>
          <p:spPr>
            <a:xfrm>
              <a:off x="7342090" y="3263234"/>
              <a:ext cx="2458063" cy="1880271"/>
            </a:xfrm>
            <a:prstGeom prst="rect">
              <a:avLst/>
            </a:prstGeom>
            <a:noFill/>
            <a:ln>
              <a:noFill/>
            </a:ln>
          </p:spPr>
        </p:pic>
      </p:grpSp>
      <p:pic>
        <p:nvPicPr>
          <p:cNvPr id="209" name="Google Shape;209;p24"/>
          <p:cNvPicPr preferRelativeResize="0"/>
          <p:nvPr/>
        </p:nvPicPr>
        <p:blipFill rotWithShape="1">
          <a:blip r:embed="rId3">
            <a:alphaModFix/>
          </a:blip>
          <a:srcRect b="0" l="13181" r="69031" t="0"/>
          <a:stretch/>
        </p:blipFill>
        <p:spPr>
          <a:xfrm>
            <a:off x="8617275" y="4082275"/>
            <a:ext cx="526725" cy="1061225"/>
          </a:xfrm>
          <a:prstGeom prst="rect">
            <a:avLst/>
          </a:prstGeom>
          <a:noFill/>
          <a:ln>
            <a:noFill/>
          </a:ln>
        </p:spPr>
      </p:pic>
      <p:sp>
        <p:nvSpPr>
          <p:cNvPr id="210" name="Google Shape;21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20">
                <a:latin typeface="Amatic SC"/>
                <a:ea typeface="Amatic SC"/>
                <a:cs typeface="Amatic SC"/>
                <a:sym typeface="Amatic SC"/>
              </a:rPr>
              <a:t>Results and Discussion</a:t>
            </a:r>
            <a:endParaRPr b="1" sz="3520">
              <a:latin typeface="Amatic SC"/>
              <a:ea typeface="Amatic SC"/>
              <a:cs typeface="Amatic SC"/>
              <a:sym typeface="Amatic SC"/>
            </a:endParaRPr>
          </a:p>
        </p:txBody>
      </p:sp>
      <p:sp>
        <p:nvSpPr>
          <p:cNvPr id="211" name="Google Shape;211;p24"/>
          <p:cNvSpPr txBox="1"/>
          <p:nvPr>
            <p:ph idx="1" type="body"/>
          </p:nvPr>
        </p:nvSpPr>
        <p:spPr>
          <a:xfrm>
            <a:off x="311700" y="1139300"/>
            <a:ext cx="430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2400">
                <a:latin typeface="Amatic SC"/>
                <a:ea typeface="Amatic SC"/>
                <a:cs typeface="Amatic SC"/>
                <a:sym typeface="Amatic SC"/>
              </a:rPr>
              <a:t>Developing an expert System:</a:t>
            </a:r>
            <a:r>
              <a:rPr b="1" lang="en" sz="2400">
                <a:latin typeface="Amatic SC"/>
                <a:ea typeface="Amatic SC"/>
                <a:cs typeface="Amatic SC"/>
                <a:sym typeface="Amatic SC"/>
              </a:rPr>
              <a:t> </a:t>
            </a:r>
            <a:endParaRPr b="1" sz="2400">
              <a:solidFill>
                <a:srgbClr val="FF0000"/>
              </a:solidFill>
              <a:latin typeface="Amatic SC"/>
              <a:ea typeface="Amatic SC"/>
              <a:cs typeface="Amatic SC"/>
              <a:sym typeface="Amatic SC"/>
            </a:endParaRPr>
          </a:p>
        </p:txBody>
      </p:sp>
      <p:pic>
        <p:nvPicPr>
          <p:cNvPr id="212" name="Google Shape;212;p24"/>
          <p:cNvPicPr preferRelativeResize="0"/>
          <p:nvPr/>
        </p:nvPicPr>
        <p:blipFill rotWithShape="1">
          <a:blip r:embed="rId4">
            <a:alphaModFix/>
          </a:blip>
          <a:srcRect b="0" l="0" r="0" t="15433"/>
          <a:stretch/>
        </p:blipFill>
        <p:spPr>
          <a:xfrm>
            <a:off x="3683125" y="606900"/>
            <a:ext cx="5286201" cy="2782900"/>
          </a:xfrm>
          <a:prstGeom prst="rect">
            <a:avLst/>
          </a:prstGeom>
          <a:noFill/>
          <a:ln>
            <a:noFill/>
          </a:ln>
        </p:spPr>
      </p:pic>
      <p:sp>
        <p:nvSpPr>
          <p:cNvPr id="213" name="Google Shape;213;p24"/>
          <p:cNvSpPr txBox="1"/>
          <p:nvPr>
            <p:ph idx="1" type="body"/>
          </p:nvPr>
        </p:nvSpPr>
        <p:spPr>
          <a:xfrm>
            <a:off x="311700" y="1712000"/>
            <a:ext cx="301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2400">
                <a:latin typeface="Amatic SC"/>
                <a:ea typeface="Amatic SC"/>
                <a:cs typeface="Amatic SC"/>
                <a:sym typeface="Amatic SC"/>
              </a:rPr>
              <a:t>Running data from the original dataset</a:t>
            </a:r>
            <a:r>
              <a:rPr b="1" lang="en" sz="2400">
                <a:latin typeface="Amatic SC"/>
                <a:ea typeface="Amatic SC"/>
                <a:cs typeface="Amatic SC"/>
                <a:sym typeface="Amatic SC"/>
              </a:rPr>
              <a:t> </a:t>
            </a:r>
            <a:endParaRPr b="1" sz="2400">
              <a:solidFill>
                <a:srgbClr val="FF0000"/>
              </a:solidFill>
              <a:latin typeface="Amatic SC"/>
              <a:ea typeface="Amatic SC"/>
              <a:cs typeface="Amatic SC"/>
              <a:sym typeface="Amatic S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5"/>
          <p:cNvPicPr preferRelativeResize="0"/>
          <p:nvPr/>
        </p:nvPicPr>
        <p:blipFill rotWithShape="1">
          <a:blip r:embed="rId3">
            <a:alphaModFix/>
          </a:blip>
          <a:srcRect b="0" l="0" r="37429" t="0"/>
          <a:stretch/>
        </p:blipFill>
        <p:spPr>
          <a:xfrm>
            <a:off x="250488" y="2150600"/>
            <a:ext cx="2891949" cy="1784735"/>
          </a:xfrm>
          <a:prstGeom prst="rect">
            <a:avLst/>
          </a:prstGeom>
          <a:noFill/>
          <a:ln>
            <a:noFill/>
          </a:ln>
        </p:spPr>
      </p:pic>
      <p:pic>
        <p:nvPicPr>
          <p:cNvPr id="219" name="Google Shape;219;p25"/>
          <p:cNvPicPr preferRelativeResize="0"/>
          <p:nvPr/>
        </p:nvPicPr>
        <p:blipFill rotWithShape="1">
          <a:blip r:embed="rId4">
            <a:alphaModFix/>
          </a:blip>
          <a:srcRect b="0" l="0" r="37581" t="0"/>
          <a:stretch/>
        </p:blipFill>
        <p:spPr>
          <a:xfrm>
            <a:off x="258885" y="219263"/>
            <a:ext cx="2875151" cy="1784400"/>
          </a:xfrm>
          <a:prstGeom prst="rect">
            <a:avLst/>
          </a:prstGeom>
          <a:noFill/>
          <a:ln>
            <a:noFill/>
          </a:ln>
        </p:spPr>
      </p:pic>
      <p:pic>
        <p:nvPicPr>
          <p:cNvPr id="220" name="Google Shape;220;p25"/>
          <p:cNvPicPr preferRelativeResize="0"/>
          <p:nvPr/>
        </p:nvPicPr>
        <p:blipFill rotWithShape="1">
          <a:blip r:embed="rId5">
            <a:alphaModFix/>
          </a:blip>
          <a:srcRect b="0" l="0" r="37229" t="0"/>
          <a:stretch/>
        </p:blipFill>
        <p:spPr>
          <a:xfrm>
            <a:off x="3138625" y="2155775"/>
            <a:ext cx="2875151" cy="1774367"/>
          </a:xfrm>
          <a:prstGeom prst="rect">
            <a:avLst/>
          </a:prstGeom>
          <a:noFill/>
          <a:ln>
            <a:noFill/>
          </a:ln>
        </p:spPr>
      </p:pic>
      <p:pic>
        <p:nvPicPr>
          <p:cNvPr id="221" name="Google Shape;221;p25"/>
          <p:cNvPicPr preferRelativeResize="0"/>
          <p:nvPr/>
        </p:nvPicPr>
        <p:blipFill rotWithShape="1">
          <a:blip r:embed="rId6">
            <a:alphaModFix/>
          </a:blip>
          <a:srcRect b="0" l="0" r="37717" t="0"/>
          <a:stretch/>
        </p:blipFill>
        <p:spPr>
          <a:xfrm>
            <a:off x="3150832" y="231875"/>
            <a:ext cx="2850733" cy="1771775"/>
          </a:xfrm>
          <a:prstGeom prst="rect">
            <a:avLst/>
          </a:prstGeom>
          <a:noFill/>
          <a:ln>
            <a:noFill/>
          </a:ln>
        </p:spPr>
      </p:pic>
      <p:pic>
        <p:nvPicPr>
          <p:cNvPr id="222" name="Google Shape;222;p25"/>
          <p:cNvPicPr preferRelativeResize="0"/>
          <p:nvPr/>
        </p:nvPicPr>
        <p:blipFill rotWithShape="1">
          <a:blip r:embed="rId7">
            <a:alphaModFix/>
          </a:blip>
          <a:srcRect b="0" l="0" r="37616" t="0"/>
          <a:stretch/>
        </p:blipFill>
        <p:spPr>
          <a:xfrm>
            <a:off x="6001563" y="2150775"/>
            <a:ext cx="2891959" cy="1784375"/>
          </a:xfrm>
          <a:prstGeom prst="rect">
            <a:avLst/>
          </a:prstGeom>
          <a:noFill/>
          <a:ln>
            <a:noFill/>
          </a:ln>
        </p:spPr>
      </p:pic>
      <p:pic>
        <p:nvPicPr>
          <p:cNvPr id="223" name="Google Shape;223;p25"/>
          <p:cNvPicPr preferRelativeResize="0"/>
          <p:nvPr/>
        </p:nvPicPr>
        <p:blipFill rotWithShape="1">
          <a:blip r:embed="rId8">
            <a:alphaModFix/>
          </a:blip>
          <a:srcRect b="0" l="0" r="37460" t="0"/>
          <a:stretch/>
        </p:blipFill>
        <p:spPr>
          <a:xfrm>
            <a:off x="6018387" y="231875"/>
            <a:ext cx="2875149" cy="1771766"/>
          </a:xfrm>
          <a:prstGeom prst="rect">
            <a:avLst/>
          </a:prstGeom>
          <a:noFill/>
          <a:ln>
            <a:noFill/>
          </a:ln>
        </p:spPr>
      </p:pic>
      <p:grpSp>
        <p:nvGrpSpPr>
          <p:cNvPr id="224" name="Google Shape;224;p25"/>
          <p:cNvGrpSpPr/>
          <p:nvPr/>
        </p:nvGrpSpPr>
        <p:grpSpPr>
          <a:xfrm>
            <a:off x="0" y="4082270"/>
            <a:ext cx="8617275" cy="1061230"/>
            <a:chOff x="0" y="3263225"/>
            <a:chExt cx="9800154" cy="1880280"/>
          </a:xfrm>
        </p:grpSpPr>
        <p:pic>
          <p:nvPicPr>
            <p:cNvPr id="225" name="Google Shape;225;p25"/>
            <p:cNvPicPr preferRelativeResize="0"/>
            <p:nvPr/>
          </p:nvPicPr>
          <p:blipFill rotWithShape="1">
            <a:blip r:embed="rId9">
              <a:alphaModFix/>
            </a:blip>
            <a:srcRect b="0" l="13182" r="13824" t="0"/>
            <a:stretch/>
          </p:blipFill>
          <p:spPr>
            <a:xfrm>
              <a:off x="2458050" y="3263225"/>
              <a:ext cx="2458050" cy="1880275"/>
            </a:xfrm>
            <a:prstGeom prst="rect">
              <a:avLst/>
            </a:prstGeom>
            <a:noFill/>
            <a:ln>
              <a:noFill/>
            </a:ln>
          </p:spPr>
        </p:pic>
        <p:pic>
          <p:nvPicPr>
            <p:cNvPr id="226" name="Google Shape;226;p25"/>
            <p:cNvPicPr preferRelativeResize="0"/>
            <p:nvPr/>
          </p:nvPicPr>
          <p:blipFill rotWithShape="1">
            <a:blip r:embed="rId9">
              <a:alphaModFix/>
            </a:blip>
            <a:srcRect b="0" l="13182" r="13824" t="0"/>
            <a:stretch/>
          </p:blipFill>
          <p:spPr>
            <a:xfrm>
              <a:off x="0" y="3263225"/>
              <a:ext cx="2458050" cy="1880275"/>
            </a:xfrm>
            <a:prstGeom prst="rect">
              <a:avLst/>
            </a:prstGeom>
            <a:noFill/>
            <a:ln>
              <a:noFill/>
            </a:ln>
          </p:spPr>
        </p:pic>
        <p:pic>
          <p:nvPicPr>
            <p:cNvPr id="227" name="Google Shape;227;p25"/>
            <p:cNvPicPr preferRelativeResize="0"/>
            <p:nvPr/>
          </p:nvPicPr>
          <p:blipFill rotWithShape="1">
            <a:blip r:embed="rId9">
              <a:alphaModFix/>
            </a:blip>
            <a:srcRect b="0" l="13182" r="13824" t="0"/>
            <a:stretch/>
          </p:blipFill>
          <p:spPr>
            <a:xfrm>
              <a:off x="4884025" y="3263225"/>
              <a:ext cx="2458050" cy="1880275"/>
            </a:xfrm>
            <a:prstGeom prst="rect">
              <a:avLst/>
            </a:prstGeom>
            <a:noFill/>
            <a:ln>
              <a:noFill/>
            </a:ln>
          </p:spPr>
        </p:pic>
        <p:pic>
          <p:nvPicPr>
            <p:cNvPr id="228" name="Google Shape;228;p25"/>
            <p:cNvPicPr preferRelativeResize="0"/>
            <p:nvPr/>
          </p:nvPicPr>
          <p:blipFill rotWithShape="1">
            <a:blip r:embed="rId9">
              <a:alphaModFix/>
            </a:blip>
            <a:srcRect b="0" l="13181" r="13831" t="0"/>
            <a:stretch/>
          </p:blipFill>
          <p:spPr>
            <a:xfrm>
              <a:off x="7342090" y="3263234"/>
              <a:ext cx="2458063" cy="1880271"/>
            </a:xfrm>
            <a:prstGeom prst="rect">
              <a:avLst/>
            </a:prstGeom>
            <a:noFill/>
            <a:ln>
              <a:noFill/>
            </a:ln>
          </p:spPr>
        </p:pic>
      </p:grpSp>
      <p:pic>
        <p:nvPicPr>
          <p:cNvPr id="229" name="Google Shape;229;p25"/>
          <p:cNvPicPr preferRelativeResize="0"/>
          <p:nvPr/>
        </p:nvPicPr>
        <p:blipFill rotWithShape="1">
          <a:blip r:embed="rId9">
            <a:alphaModFix/>
          </a:blip>
          <a:srcRect b="0" l="13181" r="69031" t="0"/>
          <a:stretch/>
        </p:blipFill>
        <p:spPr>
          <a:xfrm>
            <a:off x="8617275" y="4082275"/>
            <a:ext cx="526725" cy="1061225"/>
          </a:xfrm>
          <a:prstGeom prst="rect">
            <a:avLst/>
          </a:prstGeom>
          <a:noFill/>
          <a:ln>
            <a:noFill/>
          </a:ln>
        </p:spPr>
      </p:pic>
      <p:pic>
        <p:nvPicPr>
          <p:cNvPr id="230" name="Google Shape;230;p25"/>
          <p:cNvPicPr preferRelativeResize="0"/>
          <p:nvPr/>
        </p:nvPicPr>
        <p:blipFill>
          <a:blip r:embed="rId10">
            <a:alphaModFix/>
          </a:blip>
          <a:stretch>
            <a:fillRect/>
          </a:stretch>
        </p:blipFill>
        <p:spPr>
          <a:xfrm>
            <a:off x="5474848" y="1515600"/>
            <a:ext cx="526726" cy="488039"/>
          </a:xfrm>
          <a:prstGeom prst="rect">
            <a:avLst/>
          </a:prstGeom>
          <a:noFill/>
          <a:ln>
            <a:noFill/>
          </a:ln>
        </p:spPr>
      </p:pic>
      <p:pic>
        <p:nvPicPr>
          <p:cNvPr id="231" name="Google Shape;231;p25"/>
          <p:cNvPicPr preferRelativeResize="0"/>
          <p:nvPr/>
        </p:nvPicPr>
        <p:blipFill>
          <a:blip r:embed="rId10">
            <a:alphaModFix/>
          </a:blip>
          <a:stretch>
            <a:fillRect/>
          </a:stretch>
        </p:blipFill>
        <p:spPr>
          <a:xfrm>
            <a:off x="8366798" y="1515600"/>
            <a:ext cx="526726" cy="488039"/>
          </a:xfrm>
          <a:prstGeom prst="rect">
            <a:avLst/>
          </a:prstGeom>
          <a:noFill/>
          <a:ln>
            <a:noFill/>
          </a:ln>
        </p:spPr>
      </p:pic>
      <p:pic>
        <p:nvPicPr>
          <p:cNvPr id="232" name="Google Shape;232;p25"/>
          <p:cNvPicPr preferRelativeResize="0"/>
          <p:nvPr/>
        </p:nvPicPr>
        <p:blipFill>
          <a:blip r:embed="rId10">
            <a:alphaModFix/>
          </a:blip>
          <a:stretch>
            <a:fillRect/>
          </a:stretch>
        </p:blipFill>
        <p:spPr>
          <a:xfrm>
            <a:off x="8366798" y="3447275"/>
            <a:ext cx="526726" cy="488039"/>
          </a:xfrm>
          <a:prstGeom prst="rect">
            <a:avLst/>
          </a:prstGeom>
          <a:noFill/>
          <a:ln>
            <a:noFill/>
          </a:ln>
        </p:spPr>
      </p:pic>
      <p:pic>
        <p:nvPicPr>
          <p:cNvPr id="233" name="Google Shape;233;p25"/>
          <p:cNvPicPr preferRelativeResize="0"/>
          <p:nvPr/>
        </p:nvPicPr>
        <p:blipFill>
          <a:blip r:embed="rId10">
            <a:alphaModFix/>
          </a:blip>
          <a:stretch>
            <a:fillRect/>
          </a:stretch>
        </p:blipFill>
        <p:spPr>
          <a:xfrm>
            <a:off x="2624098" y="3447275"/>
            <a:ext cx="526726" cy="488039"/>
          </a:xfrm>
          <a:prstGeom prst="rect">
            <a:avLst/>
          </a:prstGeom>
          <a:noFill/>
          <a:ln>
            <a:noFill/>
          </a:ln>
        </p:spPr>
      </p:pic>
      <p:sp>
        <p:nvSpPr>
          <p:cNvPr id="234" name="Google Shape;234;p25"/>
          <p:cNvSpPr/>
          <p:nvPr/>
        </p:nvSpPr>
        <p:spPr>
          <a:xfrm>
            <a:off x="1104500" y="335675"/>
            <a:ext cx="1191000" cy="162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258875" y="1841350"/>
            <a:ext cx="1387200" cy="162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3930500" y="2253625"/>
            <a:ext cx="1387200" cy="162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3150825" y="3773025"/>
            <a:ext cx="1387200" cy="162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grpSp>
        <p:nvGrpSpPr>
          <p:cNvPr id="242" name="Google Shape;242;p26"/>
          <p:cNvGrpSpPr/>
          <p:nvPr/>
        </p:nvGrpSpPr>
        <p:grpSpPr>
          <a:xfrm>
            <a:off x="0" y="4082270"/>
            <a:ext cx="8617275" cy="1061230"/>
            <a:chOff x="0" y="3263225"/>
            <a:chExt cx="9800154" cy="1880280"/>
          </a:xfrm>
        </p:grpSpPr>
        <p:pic>
          <p:nvPicPr>
            <p:cNvPr id="243" name="Google Shape;243;p26"/>
            <p:cNvPicPr preferRelativeResize="0"/>
            <p:nvPr/>
          </p:nvPicPr>
          <p:blipFill rotWithShape="1">
            <a:blip r:embed="rId3">
              <a:alphaModFix/>
            </a:blip>
            <a:srcRect b="0" l="13182" r="13824" t="0"/>
            <a:stretch/>
          </p:blipFill>
          <p:spPr>
            <a:xfrm>
              <a:off x="2458050" y="3263225"/>
              <a:ext cx="2458050" cy="1880275"/>
            </a:xfrm>
            <a:prstGeom prst="rect">
              <a:avLst/>
            </a:prstGeom>
            <a:noFill/>
            <a:ln>
              <a:noFill/>
            </a:ln>
          </p:spPr>
        </p:pic>
        <p:pic>
          <p:nvPicPr>
            <p:cNvPr id="244" name="Google Shape;244;p26"/>
            <p:cNvPicPr preferRelativeResize="0"/>
            <p:nvPr/>
          </p:nvPicPr>
          <p:blipFill rotWithShape="1">
            <a:blip r:embed="rId3">
              <a:alphaModFix/>
            </a:blip>
            <a:srcRect b="0" l="13182" r="13824" t="0"/>
            <a:stretch/>
          </p:blipFill>
          <p:spPr>
            <a:xfrm>
              <a:off x="0" y="3263225"/>
              <a:ext cx="2458050" cy="1880275"/>
            </a:xfrm>
            <a:prstGeom prst="rect">
              <a:avLst/>
            </a:prstGeom>
            <a:noFill/>
            <a:ln>
              <a:noFill/>
            </a:ln>
          </p:spPr>
        </p:pic>
        <p:pic>
          <p:nvPicPr>
            <p:cNvPr id="245" name="Google Shape;245;p26"/>
            <p:cNvPicPr preferRelativeResize="0"/>
            <p:nvPr/>
          </p:nvPicPr>
          <p:blipFill rotWithShape="1">
            <a:blip r:embed="rId3">
              <a:alphaModFix/>
            </a:blip>
            <a:srcRect b="0" l="13182" r="13824" t="0"/>
            <a:stretch/>
          </p:blipFill>
          <p:spPr>
            <a:xfrm>
              <a:off x="4884025" y="3263225"/>
              <a:ext cx="2458050" cy="1880275"/>
            </a:xfrm>
            <a:prstGeom prst="rect">
              <a:avLst/>
            </a:prstGeom>
            <a:noFill/>
            <a:ln>
              <a:noFill/>
            </a:ln>
          </p:spPr>
        </p:pic>
        <p:pic>
          <p:nvPicPr>
            <p:cNvPr id="246" name="Google Shape;246;p26"/>
            <p:cNvPicPr preferRelativeResize="0"/>
            <p:nvPr/>
          </p:nvPicPr>
          <p:blipFill rotWithShape="1">
            <a:blip r:embed="rId3">
              <a:alphaModFix/>
            </a:blip>
            <a:srcRect b="0" l="13181" r="13831" t="0"/>
            <a:stretch/>
          </p:blipFill>
          <p:spPr>
            <a:xfrm>
              <a:off x="7342090" y="3263234"/>
              <a:ext cx="2458063" cy="1880271"/>
            </a:xfrm>
            <a:prstGeom prst="rect">
              <a:avLst/>
            </a:prstGeom>
            <a:noFill/>
            <a:ln>
              <a:noFill/>
            </a:ln>
          </p:spPr>
        </p:pic>
      </p:grpSp>
      <p:pic>
        <p:nvPicPr>
          <p:cNvPr id="247" name="Google Shape;247;p26"/>
          <p:cNvPicPr preferRelativeResize="0"/>
          <p:nvPr/>
        </p:nvPicPr>
        <p:blipFill rotWithShape="1">
          <a:blip r:embed="rId3">
            <a:alphaModFix/>
          </a:blip>
          <a:srcRect b="0" l="13181" r="69031" t="0"/>
          <a:stretch/>
        </p:blipFill>
        <p:spPr>
          <a:xfrm>
            <a:off x="8617275" y="4082275"/>
            <a:ext cx="526725" cy="1061225"/>
          </a:xfrm>
          <a:prstGeom prst="rect">
            <a:avLst/>
          </a:prstGeom>
          <a:noFill/>
          <a:ln>
            <a:noFill/>
          </a:ln>
        </p:spPr>
      </p:pic>
      <p:sp>
        <p:nvSpPr>
          <p:cNvPr id="248" name="Google Shape;24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20">
                <a:latin typeface="Amatic SC"/>
                <a:ea typeface="Amatic SC"/>
                <a:cs typeface="Amatic SC"/>
                <a:sym typeface="Amatic SC"/>
              </a:rPr>
              <a:t>Conclusion</a:t>
            </a:r>
            <a:endParaRPr b="1" sz="3520">
              <a:latin typeface="Amatic SC"/>
              <a:ea typeface="Amatic SC"/>
              <a:cs typeface="Amatic SC"/>
              <a:sym typeface="Amatic SC"/>
            </a:endParaRPr>
          </a:p>
        </p:txBody>
      </p:sp>
      <p:sp>
        <p:nvSpPr>
          <p:cNvPr id="249" name="Google Shape;249;p26"/>
          <p:cNvSpPr txBox="1"/>
          <p:nvPr>
            <p:ph idx="1" type="body"/>
          </p:nvPr>
        </p:nvSpPr>
        <p:spPr>
          <a:xfrm>
            <a:off x="311700" y="1152475"/>
            <a:ext cx="8520600" cy="2759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Amatic SC"/>
              <a:buChar char="●"/>
            </a:pPr>
            <a:r>
              <a:rPr lang="en" sz="2000">
                <a:latin typeface="Amatic SC"/>
                <a:ea typeface="Amatic SC"/>
                <a:cs typeface="Amatic SC"/>
                <a:sym typeface="Amatic SC"/>
              </a:rPr>
              <a:t>From this analysis, the attributes SystolicBP, DiastolicBP, BS, BodyTemp, and HeartRate showed signification associations with the outcome RiskLevel relating to increased risk of acquiring maternal diseases. </a:t>
            </a:r>
            <a:endParaRPr sz="2000">
              <a:latin typeface="Amatic SC"/>
              <a:ea typeface="Amatic SC"/>
              <a:cs typeface="Amatic SC"/>
              <a:sym typeface="Amatic SC"/>
            </a:endParaRPr>
          </a:p>
          <a:p>
            <a:pPr indent="-355600" lvl="0" marL="457200" rtl="0" algn="l">
              <a:spcBef>
                <a:spcPts val="0"/>
              </a:spcBef>
              <a:spcAft>
                <a:spcPts val="0"/>
              </a:spcAft>
              <a:buSzPts val="2000"/>
              <a:buFont typeface="Amatic SC"/>
              <a:buChar char="●"/>
            </a:pPr>
            <a:r>
              <a:rPr lang="en" sz="2000">
                <a:latin typeface="Amatic SC"/>
                <a:ea typeface="Amatic SC"/>
                <a:cs typeface="Amatic SC"/>
                <a:sym typeface="Amatic SC"/>
              </a:rPr>
              <a:t>Furthermore, it was found through machine learning that the K=4 nearest neighbor model had the highest accuracy for the classification and prediction of the risk levels. </a:t>
            </a:r>
            <a:endParaRPr sz="2000">
              <a:latin typeface="Amatic SC"/>
              <a:ea typeface="Amatic SC"/>
              <a:cs typeface="Amatic SC"/>
              <a:sym typeface="Amatic SC"/>
            </a:endParaRPr>
          </a:p>
          <a:p>
            <a:pPr indent="-355600" lvl="0" marL="457200" rtl="0" algn="l">
              <a:spcBef>
                <a:spcPts val="0"/>
              </a:spcBef>
              <a:spcAft>
                <a:spcPts val="0"/>
              </a:spcAft>
              <a:buSzPts val="2000"/>
              <a:buFont typeface="Amatic SC"/>
              <a:buChar char="●"/>
            </a:pPr>
            <a:r>
              <a:rPr lang="en" sz="2000">
                <a:latin typeface="Amatic SC"/>
                <a:ea typeface="Amatic SC"/>
                <a:cs typeface="Amatic SC"/>
                <a:sym typeface="Amatic SC"/>
              </a:rPr>
              <a:t>Therefore, it could be utilized effectively as an expert system. This project would benefit women with better health outcomes and healthcare professionals to prevent the increase in maternal diseases and eliminate the decreasing trend in maternal health. </a:t>
            </a:r>
            <a:endParaRPr sz="2000">
              <a:latin typeface="Amatic SC"/>
              <a:ea typeface="Amatic SC"/>
              <a:cs typeface="Amatic SC"/>
              <a:sym typeface="Amatic S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grpSp>
        <p:nvGrpSpPr>
          <p:cNvPr id="254" name="Google Shape;254;p27"/>
          <p:cNvGrpSpPr/>
          <p:nvPr/>
        </p:nvGrpSpPr>
        <p:grpSpPr>
          <a:xfrm>
            <a:off x="0" y="4082270"/>
            <a:ext cx="8617275" cy="1061230"/>
            <a:chOff x="0" y="3263225"/>
            <a:chExt cx="9800154" cy="1880280"/>
          </a:xfrm>
        </p:grpSpPr>
        <p:pic>
          <p:nvPicPr>
            <p:cNvPr id="255" name="Google Shape;255;p27"/>
            <p:cNvPicPr preferRelativeResize="0"/>
            <p:nvPr/>
          </p:nvPicPr>
          <p:blipFill rotWithShape="1">
            <a:blip r:embed="rId3">
              <a:alphaModFix/>
            </a:blip>
            <a:srcRect b="0" l="13182" r="13824" t="0"/>
            <a:stretch/>
          </p:blipFill>
          <p:spPr>
            <a:xfrm>
              <a:off x="2458050" y="3263225"/>
              <a:ext cx="2458050" cy="1880275"/>
            </a:xfrm>
            <a:prstGeom prst="rect">
              <a:avLst/>
            </a:prstGeom>
            <a:noFill/>
            <a:ln>
              <a:noFill/>
            </a:ln>
          </p:spPr>
        </p:pic>
        <p:pic>
          <p:nvPicPr>
            <p:cNvPr id="256" name="Google Shape;256;p27"/>
            <p:cNvPicPr preferRelativeResize="0"/>
            <p:nvPr/>
          </p:nvPicPr>
          <p:blipFill rotWithShape="1">
            <a:blip r:embed="rId3">
              <a:alphaModFix/>
            </a:blip>
            <a:srcRect b="0" l="13182" r="13824" t="0"/>
            <a:stretch/>
          </p:blipFill>
          <p:spPr>
            <a:xfrm>
              <a:off x="0" y="3263225"/>
              <a:ext cx="2458050" cy="1880275"/>
            </a:xfrm>
            <a:prstGeom prst="rect">
              <a:avLst/>
            </a:prstGeom>
            <a:noFill/>
            <a:ln>
              <a:noFill/>
            </a:ln>
          </p:spPr>
        </p:pic>
        <p:pic>
          <p:nvPicPr>
            <p:cNvPr id="257" name="Google Shape;257;p27"/>
            <p:cNvPicPr preferRelativeResize="0"/>
            <p:nvPr/>
          </p:nvPicPr>
          <p:blipFill rotWithShape="1">
            <a:blip r:embed="rId3">
              <a:alphaModFix/>
            </a:blip>
            <a:srcRect b="0" l="13182" r="13824" t="0"/>
            <a:stretch/>
          </p:blipFill>
          <p:spPr>
            <a:xfrm>
              <a:off x="4884025" y="3263225"/>
              <a:ext cx="2458050" cy="1880275"/>
            </a:xfrm>
            <a:prstGeom prst="rect">
              <a:avLst/>
            </a:prstGeom>
            <a:noFill/>
            <a:ln>
              <a:noFill/>
            </a:ln>
          </p:spPr>
        </p:pic>
        <p:pic>
          <p:nvPicPr>
            <p:cNvPr id="258" name="Google Shape;258;p27"/>
            <p:cNvPicPr preferRelativeResize="0"/>
            <p:nvPr/>
          </p:nvPicPr>
          <p:blipFill rotWithShape="1">
            <a:blip r:embed="rId3">
              <a:alphaModFix/>
            </a:blip>
            <a:srcRect b="0" l="13181" r="13831" t="0"/>
            <a:stretch/>
          </p:blipFill>
          <p:spPr>
            <a:xfrm>
              <a:off x="7342090" y="3263234"/>
              <a:ext cx="2458063" cy="1880271"/>
            </a:xfrm>
            <a:prstGeom prst="rect">
              <a:avLst/>
            </a:prstGeom>
            <a:noFill/>
            <a:ln>
              <a:noFill/>
            </a:ln>
          </p:spPr>
        </p:pic>
      </p:grpSp>
      <p:pic>
        <p:nvPicPr>
          <p:cNvPr id="259" name="Google Shape;259;p27"/>
          <p:cNvPicPr preferRelativeResize="0"/>
          <p:nvPr/>
        </p:nvPicPr>
        <p:blipFill rotWithShape="1">
          <a:blip r:embed="rId3">
            <a:alphaModFix/>
          </a:blip>
          <a:srcRect b="0" l="13181" r="69031" t="0"/>
          <a:stretch/>
        </p:blipFill>
        <p:spPr>
          <a:xfrm>
            <a:off x="8617275" y="4082275"/>
            <a:ext cx="526725" cy="1061225"/>
          </a:xfrm>
          <a:prstGeom prst="rect">
            <a:avLst/>
          </a:prstGeom>
          <a:noFill/>
          <a:ln>
            <a:noFill/>
          </a:ln>
        </p:spPr>
      </p:pic>
      <p:sp>
        <p:nvSpPr>
          <p:cNvPr id="260" name="Google Shape;26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latin typeface="Amatic SC"/>
                <a:ea typeface="Amatic SC"/>
                <a:cs typeface="Amatic SC"/>
                <a:sym typeface="Amatic SC"/>
              </a:rPr>
              <a:t>Future Work and Final Thoughts</a:t>
            </a:r>
            <a:endParaRPr b="1" sz="3020">
              <a:latin typeface="Amatic SC"/>
              <a:ea typeface="Amatic SC"/>
              <a:cs typeface="Amatic SC"/>
              <a:sym typeface="Amatic SC"/>
            </a:endParaRPr>
          </a:p>
        </p:txBody>
      </p:sp>
      <p:sp>
        <p:nvSpPr>
          <p:cNvPr id="261" name="Google Shape;261;p27"/>
          <p:cNvSpPr txBox="1"/>
          <p:nvPr>
            <p:ph idx="1" type="body"/>
          </p:nvPr>
        </p:nvSpPr>
        <p:spPr>
          <a:xfrm>
            <a:off x="311700" y="1152475"/>
            <a:ext cx="8520600" cy="2759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Amatic SC"/>
              <a:buChar char="●"/>
            </a:pPr>
            <a:r>
              <a:rPr lang="en" sz="1700">
                <a:latin typeface="Amatic SC"/>
                <a:ea typeface="Amatic SC"/>
                <a:cs typeface="Amatic SC"/>
                <a:sym typeface="Amatic SC"/>
              </a:rPr>
              <a:t>For future work, using a larger dataset to improve the cross-validation, accuracy, and balanced accuracy scores would be beneficial. Incorporating other machine learning algorithms to compare and attain the best-performing machine learning model.</a:t>
            </a:r>
            <a:endParaRPr sz="2400">
              <a:latin typeface="Amatic SC"/>
              <a:ea typeface="Amatic SC"/>
              <a:cs typeface="Amatic SC"/>
              <a:sym typeface="Amatic S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grpSp>
        <p:nvGrpSpPr>
          <p:cNvPr id="266" name="Google Shape;266;p28"/>
          <p:cNvGrpSpPr/>
          <p:nvPr/>
        </p:nvGrpSpPr>
        <p:grpSpPr>
          <a:xfrm>
            <a:off x="0" y="4082270"/>
            <a:ext cx="8617275" cy="1061230"/>
            <a:chOff x="0" y="3263225"/>
            <a:chExt cx="9800154" cy="1880280"/>
          </a:xfrm>
        </p:grpSpPr>
        <p:pic>
          <p:nvPicPr>
            <p:cNvPr id="267" name="Google Shape;267;p28"/>
            <p:cNvPicPr preferRelativeResize="0"/>
            <p:nvPr/>
          </p:nvPicPr>
          <p:blipFill rotWithShape="1">
            <a:blip r:embed="rId3">
              <a:alphaModFix/>
            </a:blip>
            <a:srcRect b="0" l="13182" r="13824" t="0"/>
            <a:stretch/>
          </p:blipFill>
          <p:spPr>
            <a:xfrm>
              <a:off x="2458050" y="3263225"/>
              <a:ext cx="2458050" cy="1880275"/>
            </a:xfrm>
            <a:prstGeom prst="rect">
              <a:avLst/>
            </a:prstGeom>
            <a:noFill/>
            <a:ln>
              <a:noFill/>
            </a:ln>
          </p:spPr>
        </p:pic>
        <p:pic>
          <p:nvPicPr>
            <p:cNvPr id="268" name="Google Shape;268;p28"/>
            <p:cNvPicPr preferRelativeResize="0"/>
            <p:nvPr/>
          </p:nvPicPr>
          <p:blipFill rotWithShape="1">
            <a:blip r:embed="rId3">
              <a:alphaModFix/>
            </a:blip>
            <a:srcRect b="0" l="13182" r="13824" t="0"/>
            <a:stretch/>
          </p:blipFill>
          <p:spPr>
            <a:xfrm>
              <a:off x="0" y="3263225"/>
              <a:ext cx="2458050" cy="1880275"/>
            </a:xfrm>
            <a:prstGeom prst="rect">
              <a:avLst/>
            </a:prstGeom>
            <a:noFill/>
            <a:ln>
              <a:noFill/>
            </a:ln>
          </p:spPr>
        </p:pic>
        <p:pic>
          <p:nvPicPr>
            <p:cNvPr id="269" name="Google Shape;269;p28"/>
            <p:cNvPicPr preferRelativeResize="0"/>
            <p:nvPr/>
          </p:nvPicPr>
          <p:blipFill rotWithShape="1">
            <a:blip r:embed="rId3">
              <a:alphaModFix/>
            </a:blip>
            <a:srcRect b="0" l="13182" r="13824" t="0"/>
            <a:stretch/>
          </p:blipFill>
          <p:spPr>
            <a:xfrm>
              <a:off x="4884025" y="3263225"/>
              <a:ext cx="2458050" cy="1880275"/>
            </a:xfrm>
            <a:prstGeom prst="rect">
              <a:avLst/>
            </a:prstGeom>
            <a:noFill/>
            <a:ln>
              <a:noFill/>
            </a:ln>
          </p:spPr>
        </p:pic>
        <p:pic>
          <p:nvPicPr>
            <p:cNvPr id="270" name="Google Shape;270;p28"/>
            <p:cNvPicPr preferRelativeResize="0"/>
            <p:nvPr/>
          </p:nvPicPr>
          <p:blipFill rotWithShape="1">
            <a:blip r:embed="rId3">
              <a:alphaModFix/>
            </a:blip>
            <a:srcRect b="0" l="13181" r="13831" t="0"/>
            <a:stretch/>
          </p:blipFill>
          <p:spPr>
            <a:xfrm>
              <a:off x="7342090" y="3263234"/>
              <a:ext cx="2458063" cy="1880271"/>
            </a:xfrm>
            <a:prstGeom prst="rect">
              <a:avLst/>
            </a:prstGeom>
            <a:noFill/>
            <a:ln>
              <a:noFill/>
            </a:ln>
          </p:spPr>
        </p:pic>
      </p:grpSp>
      <p:pic>
        <p:nvPicPr>
          <p:cNvPr id="271" name="Google Shape;271;p28"/>
          <p:cNvPicPr preferRelativeResize="0"/>
          <p:nvPr/>
        </p:nvPicPr>
        <p:blipFill rotWithShape="1">
          <a:blip r:embed="rId3">
            <a:alphaModFix/>
          </a:blip>
          <a:srcRect b="0" l="13181" r="69031" t="0"/>
          <a:stretch/>
        </p:blipFill>
        <p:spPr>
          <a:xfrm>
            <a:off x="8617275" y="4082275"/>
            <a:ext cx="526725" cy="1061225"/>
          </a:xfrm>
          <a:prstGeom prst="rect">
            <a:avLst/>
          </a:prstGeom>
          <a:noFill/>
          <a:ln>
            <a:noFill/>
          </a:ln>
        </p:spPr>
      </p:pic>
      <p:sp>
        <p:nvSpPr>
          <p:cNvPr id="272" name="Google Shape;27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latin typeface="Amatic SC"/>
                <a:ea typeface="Amatic SC"/>
                <a:cs typeface="Amatic SC"/>
                <a:sym typeface="Amatic SC"/>
              </a:rPr>
              <a:t>References</a:t>
            </a:r>
            <a:endParaRPr b="1" sz="3020">
              <a:latin typeface="Amatic SC"/>
              <a:ea typeface="Amatic SC"/>
              <a:cs typeface="Amatic SC"/>
              <a:sym typeface="Amatic SC"/>
            </a:endParaRPr>
          </a:p>
        </p:txBody>
      </p:sp>
      <p:sp>
        <p:nvSpPr>
          <p:cNvPr id="273" name="Google Shape;273;p28"/>
          <p:cNvSpPr txBox="1"/>
          <p:nvPr>
            <p:ph idx="1" type="body"/>
          </p:nvPr>
        </p:nvSpPr>
        <p:spPr>
          <a:xfrm>
            <a:off x="311700" y="1152475"/>
            <a:ext cx="8520600" cy="229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matic SC"/>
              <a:buChar char="●"/>
            </a:pPr>
            <a:r>
              <a:rPr b="1" lang="en" sz="750">
                <a:solidFill>
                  <a:schemeClr val="dk1"/>
                </a:solidFill>
                <a:latin typeface="Amatic SC"/>
                <a:ea typeface="Amatic SC"/>
                <a:cs typeface="Amatic SC"/>
                <a:sym typeface="Amatic SC"/>
              </a:rPr>
              <a:t>Ahmed M., Kashem M.A., Rahman M. &amp; Khatun S. (2020). Maternal Health Risk Dataset [Dataset]. UCI Machine Learning Repository. Retrieved March 26, 2023, from http://archive.ics.uci.edu/ml/datasets/Maternal+Health+Risk+Data+Set#</a:t>
            </a:r>
            <a:endParaRPr b="1" sz="750">
              <a:solidFill>
                <a:schemeClr val="dk1"/>
              </a:solidFill>
              <a:latin typeface="Amatic SC"/>
              <a:ea typeface="Amatic SC"/>
              <a:cs typeface="Amatic SC"/>
              <a:sym typeface="Amatic SC"/>
            </a:endParaRPr>
          </a:p>
          <a:p>
            <a:pPr indent="-330200" lvl="0" marL="457200" rtl="0" algn="l">
              <a:spcBef>
                <a:spcPts val="0"/>
              </a:spcBef>
              <a:spcAft>
                <a:spcPts val="0"/>
              </a:spcAft>
              <a:buClr>
                <a:schemeClr val="dk1"/>
              </a:buClr>
              <a:buSzPts val="1600"/>
              <a:buFont typeface="Amatic SC"/>
              <a:buChar char="●"/>
            </a:pPr>
            <a:r>
              <a:rPr b="1" lang="en" sz="750">
                <a:solidFill>
                  <a:schemeClr val="dk1"/>
                </a:solidFill>
                <a:latin typeface="Amatic SC"/>
                <a:ea typeface="Amatic SC"/>
                <a:cs typeface="Amatic SC"/>
                <a:sym typeface="Amatic SC"/>
              </a:rPr>
              <a:t>Ahmed M., Kashem M.A., Rahman M. &amp; Khatun S. (2020). Review and Analysis of Risk Factor of Maternal Health in Remote Area Using the Internet of Things (IoT). Lecture Notes in Electrical Engineering, vol 632. Springer, Singapore. https://doi.org/10.1007/978-981-15-2317-5_30</a:t>
            </a:r>
            <a:endParaRPr b="1" sz="750">
              <a:solidFill>
                <a:schemeClr val="dk1"/>
              </a:solidFill>
              <a:latin typeface="Amatic SC"/>
              <a:ea typeface="Amatic SC"/>
              <a:cs typeface="Amatic SC"/>
              <a:sym typeface="Amatic SC"/>
            </a:endParaRPr>
          </a:p>
          <a:p>
            <a:pPr indent="-330200" lvl="0" marL="457200" rtl="0" algn="l">
              <a:spcBef>
                <a:spcPts val="0"/>
              </a:spcBef>
              <a:spcAft>
                <a:spcPts val="0"/>
              </a:spcAft>
              <a:buClr>
                <a:schemeClr val="dk1"/>
              </a:buClr>
              <a:buSzPts val="1600"/>
              <a:buFont typeface="Amatic SC"/>
              <a:buChar char="●"/>
            </a:pPr>
            <a:r>
              <a:rPr b="1" lang="en" sz="750">
                <a:solidFill>
                  <a:schemeClr val="dk1"/>
                </a:solidFill>
                <a:latin typeface="Amatic SC"/>
                <a:ea typeface="Amatic SC"/>
                <a:cs typeface="Amatic SC"/>
                <a:sym typeface="Amatic SC"/>
              </a:rPr>
              <a:t>Ansari, N., Manalai, P., Maruf, F., Currie, S., Stekelenburg, J., van Roosmalen, J., Kim, Y. &amp; Tappis, H. (2019). Quality of care in early detection and management of pre-eclampsia/eclampsia in health facilities in Afghanistan. BMC Pregnancy and Childbirth 19 (36). https://doi.org/10.1186/s12884-018-2143-0</a:t>
            </a:r>
            <a:endParaRPr b="1" sz="750">
              <a:solidFill>
                <a:schemeClr val="dk1"/>
              </a:solidFill>
              <a:latin typeface="Amatic SC"/>
              <a:ea typeface="Amatic SC"/>
              <a:cs typeface="Amatic SC"/>
              <a:sym typeface="Amatic SC"/>
            </a:endParaRPr>
          </a:p>
          <a:p>
            <a:pPr indent="-330200" lvl="0" marL="457200" rtl="0" algn="l">
              <a:spcBef>
                <a:spcPts val="0"/>
              </a:spcBef>
              <a:spcAft>
                <a:spcPts val="0"/>
              </a:spcAft>
              <a:buClr>
                <a:schemeClr val="dk1"/>
              </a:buClr>
              <a:buSzPts val="1600"/>
              <a:buFont typeface="Amatic SC"/>
              <a:buChar char="●"/>
            </a:pPr>
            <a:r>
              <a:rPr b="1" lang="en" sz="750">
                <a:solidFill>
                  <a:schemeClr val="dk1"/>
                </a:solidFill>
                <a:latin typeface="Amatic SC"/>
                <a:ea typeface="Amatic SC"/>
                <a:cs typeface="Amatic SC"/>
                <a:sym typeface="Amatic SC"/>
              </a:rPr>
              <a:t>Garovic, V. D. et al. (2021 December 15). Hypertension in Pregnancy: Diagnosis, Blood Pressure Goals, and Pharmacotherapy: A Scientific Statement From the American Heart Association. Hypertension 2022, 79, e21-e41. https://doi.org/10.1161/HYP.0000000000000208</a:t>
            </a:r>
            <a:endParaRPr b="1" sz="750">
              <a:solidFill>
                <a:schemeClr val="dk1"/>
              </a:solidFill>
              <a:latin typeface="Amatic SC"/>
              <a:ea typeface="Amatic SC"/>
              <a:cs typeface="Amatic SC"/>
              <a:sym typeface="Amatic SC"/>
            </a:endParaRPr>
          </a:p>
          <a:p>
            <a:pPr indent="-330200" lvl="0" marL="457200" rtl="0" algn="l">
              <a:spcBef>
                <a:spcPts val="0"/>
              </a:spcBef>
              <a:spcAft>
                <a:spcPts val="0"/>
              </a:spcAft>
              <a:buClr>
                <a:schemeClr val="dk1"/>
              </a:buClr>
              <a:buSzPts val="1600"/>
              <a:buFont typeface="Amatic SC"/>
              <a:buChar char="●"/>
            </a:pPr>
            <a:r>
              <a:rPr b="1" lang="en" sz="750">
                <a:solidFill>
                  <a:schemeClr val="dk1"/>
                </a:solidFill>
                <a:latin typeface="Amatic SC"/>
                <a:ea typeface="Amatic SC"/>
                <a:cs typeface="Amatic SC"/>
                <a:sym typeface="Amatic SC"/>
              </a:rPr>
              <a:t>Hunt, P. &amp; Bueno de Mesquita, J. (2010, January 1). Reducing Maternal Mortality: The contribution of the right to the highest attainable standard of health. University of Essex. Retrieved April 3, 2023, from https://www.unfpa.org/sites/default/files/pub-pdf/reducing_mm.pdf</a:t>
            </a:r>
            <a:endParaRPr b="1" sz="750">
              <a:solidFill>
                <a:schemeClr val="dk1"/>
              </a:solidFill>
              <a:latin typeface="Amatic SC"/>
              <a:ea typeface="Amatic SC"/>
              <a:cs typeface="Amatic SC"/>
              <a:sym typeface="Amatic SC"/>
            </a:endParaRPr>
          </a:p>
          <a:p>
            <a:pPr indent="-330200" lvl="0" marL="457200" rtl="0" algn="l">
              <a:spcBef>
                <a:spcPts val="0"/>
              </a:spcBef>
              <a:spcAft>
                <a:spcPts val="0"/>
              </a:spcAft>
              <a:buClr>
                <a:schemeClr val="dk1"/>
              </a:buClr>
              <a:buSzPts val="1600"/>
              <a:buFont typeface="Amatic SC"/>
              <a:buChar char="●"/>
            </a:pPr>
            <a:r>
              <a:rPr b="1" lang="en" sz="750">
                <a:solidFill>
                  <a:schemeClr val="dk1"/>
                </a:solidFill>
                <a:latin typeface="Amatic SC"/>
                <a:ea typeface="Amatic SC"/>
                <a:cs typeface="Amatic SC"/>
                <a:sym typeface="Amatic SC"/>
              </a:rPr>
              <a:t>Mugyenyi, G. R. et al. (2021 March 11). Quality of vital sign monitoring during obstetric hospitalizations at a regional referral and teaching hospital in Uganda: an opportunity for improvement. Pan Afr Med J 2021, 38, 252. doi: 10.11604/pamj.2021.38.252.21749</a:t>
            </a:r>
            <a:endParaRPr b="1" sz="750">
              <a:solidFill>
                <a:schemeClr val="dk1"/>
              </a:solidFill>
              <a:latin typeface="Amatic SC"/>
              <a:ea typeface="Amatic SC"/>
              <a:cs typeface="Amatic SC"/>
              <a:sym typeface="Amatic SC"/>
            </a:endParaRPr>
          </a:p>
          <a:p>
            <a:pPr indent="-330200" lvl="0" marL="457200" rtl="0" algn="l">
              <a:spcBef>
                <a:spcPts val="0"/>
              </a:spcBef>
              <a:spcAft>
                <a:spcPts val="0"/>
              </a:spcAft>
              <a:buClr>
                <a:schemeClr val="dk1"/>
              </a:buClr>
              <a:buSzPts val="1600"/>
              <a:buFont typeface="Amatic SC"/>
              <a:buChar char="●"/>
            </a:pPr>
            <a:r>
              <a:rPr b="1" lang="en" sz="750">
                <a:solidFill>
                  <a:schemeClr val="dk1"/>
                </a:solidFill>
                <a:latin typeface="Amatic SC"/>
                <a:ea typeface="Amatic SC"/>
                <a:cs typeface="Amatic SC"/>
                <a:sym typeface="Amatic SC"/>
              </a:rPr>
              <a:t>Taylor, L. (2023). Maternal health is now deteriorating in much of the world, UN report shows. BMJ 2023, 380, 454. doi:10.1136/bmj.p454</a:t>
            </a:r>
            <a:endParaRPr b="1" sz="750">
              <a:solidFill>
                <a:schemeClr val="dk1"/>
              </a:solidFill>
              <a:latin typeface="Amatic SC"/>
              <a:ea typeface="Amatic SC"/>
              <a:cs typeface="Amatic SC"/>
              <a:sym typeface="Amatic SC"/>
            </a:endParaRPr>
          </a:p>
          <a:p>
            <a:pPr indent="-330200" lvl="0" marL="457200" rtl="0" algn="l">
              <a:spcBef>
                <a:spcPts val="0"/>
              </a:spcBef>
              <a:spcAft>
                <a:spcPts val="0"/>
              </a:spcAft>
              <a:buClr>
                <a:schemeClr val="dk1"/>
              </a:buClr>
              <a:buSzPts val="1600"/>
              <a:buFont typeface="Amatic SC"/>
              <a:buChar char="●"/>
            </a:pPr>
            <a:r>
              <a:rPr b="1" lang="en" sz="750">
                <a:solidFill>
                  <a:schemeClr val="dk1"/>
                </a:solidFill>
                <a:latin typeface="Amatic SC"/>
                <a:ea typeface="Amatic SC"/>
                <a:cs typeface="Amatic SC"/>
                <a:sym typeface="Amatic SC"/>
              </a:rPr>
              <a:t>World Health Organization. (2014). Maternal mortality. World Health Organization. Retrieved April 29, 2023, from https://apps.who.int/iris/bitstream/handle/10665/112318/WHO_RHR_14.06_eng.pdf</a:t>
            </a:r>
            <a:endParaRPr b="1" sz="750">
              <a:solidFill>
                <a:schemeClr val="dk1"/>
              </a:solidFill>
              <a:latin typeface="Amatic SC"/>
              <a:ea typeface="Amatic SC"/>
              <a:cs typeface="Amatic SC"/>
              <a:sym typeface="Amatic SC"/>
            </a:endParaRPr>
          </a:p>
          <a:p>
            <a:pPr indent="-330200" lvl="0" marL="457200" rtl="0" algn="l">
              <a:spcBef>
                <a:spcPts val="0"/>
              </a:spcBef>
              <a:spcAft>
                <a:spcPts val="0"/>
              </a:spcAft>
              <a:buClr>
                <a:schemeClr val="dk1"/>
              </a:buClr>
              <a:buSzPts val="1600"/>
              <a:buFont typeface="Amatic SC"/>
              <a:buChar char="●"/>
            </a:pPr>
            <a:r>
              <a:rPr b="1" lang="en" sz="750">
                <a:solidFill>
                  <a:schemeClr val="dk1"/>
                </a:solidFill>
                <a:latin typeface="Amatic SC"/>
                <a:ea typeface="Amatic SC"/>
                <a:cs typeface="Amatic SC"/>
                <a:sym typeface="Amatic SC"/>
              </a:rPr>
              <a:t>World Health Organization. (2023). Maternal health. World Health Organization. Retrieved April 29, 2023, from https://www.who.int/health-topics/maternal-health#tab=tab_1</a:t>
            </a:r>
            <a:endParaRPr b="1" sz="750">
              <a:solidFill>
                <a:schemeClr val="dk1"/>
              </a:solidFill>
              <a:latin typeface="Amatic SC"/>
              <a:ea typeface="Amatic SC"/>
              <a:cs typeface="Amatic SC"/>
              <a:sym typeface="Amatic S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20">
                <a:latin typeface="Amatic SC"/>
                <a:ea typeface="Amatic SC"/>
                <a:cs typeface="Amatic SC"/>
                <a:sym typeface="Amatic SC"/>
              </a:rPr>
              <a:t>Contents</a:t>
            </a:r>
            <a:endParaRPr b="1" sz="3520">
              <a:latin typeface="Amatic SC"/>
              <a:ea typeface="Amatic SC"/>
              <a:cs typeface="Amatic SC"/>
              <a:sym typeface="Amatic SC"/>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matic SC"/>
              <a:buChar char="●"/>
            </a:pPr>
            <a:r>
              <a:rPr lang="en" sz="2400">
                <a:latin typeface="Amatic SC"/>
                <a:ea typeface="Amatic SC"/>
                <a:cs typeface="Amatic SC"/>
                <a:sym typeface="Amatic SC"/>
              </a:rPr>
              <a:t>Project Overview</a:t>
            </a:r>
            <a:endParaRPr sz="2400">
              <a:latin typeface="Amatic SC"/>
              <a:ea typeface="Amatic SC"/>
              <a:cs typeface="Amatic SC"/>
              <a:sym typeface="Amatic SC"/>
            </a:endParaRPr>
          </a:p>
          <a:p>
            <a:pPr indent="-381000" lvl="0" marL="457200" rtl="0" algn="l">
              <a:spcBef>
                <a:spcPts val="0"/>
              </a:spcBef>
              <a:spcAft>
                <a:spcPts val="0"/>
              </a:spcAft>
              <a:buSzPts val="2400"/>
              <a:buFont typeface="Amatic SC"/>
              <a:buChar char="●"/>
            </a:pPr>
            <a:r>
              <a:rPr lang="en" sz="2400">
                <a:latin typeface="Amatic SC"/>
                <a:ea typeface="Amatic SC"/>
                <a:cs typeface="Amatic SC"/>
                <a:sym typeface="Amatic SC"/>
              </a:rPr>
              <a:t>Brief Introduction about Maternal Health</a:t>
            </a:r>
            <a:endParaRPr sz="2400">
              <a:latin typeface="Amatic SC"/>
              <a:ea typeface="Amatic SC"/>
              <a:cs typeface="Amatic SC"/>
              <a:sym typeface="Amatic SC"/>
            </a:endParaRPr>
          </a:p>
          <a:p>
            <a:pPr indent="-381000" lvl="0" marL="457200" rtl="0" algn="l">
              <a:spcBef>
                <a:spcPts val="0"/>
              </a:spcBef>
              <a:spcAft>
                <a:spcPts val="0"/>
              </a:spcAft>
              <a:buSzPts val="2400"/>
              <a:buFont typeface="Amatic SC"/>
              <a:buChar char="●"/>
            </a:pPr>
            <a:r>
              <a:rPr lang="en" sz="2400">
                <a:latin typeface="Amatic SC"/>
                <a:ea typeface="Amatic SC"/>
                <a:cs typeface="Amatic SC"/>
                <a:sym typeface="Amatic SC"/>
              </a:rPr>
              <a:t>Project Objectives</a:t>
            </a:r>
            <a:endParaRPr sz="2400">
              <a:latin typeface="Amatic SC"/>
              <a:ea typeface="Amatic SC"/>
              <a:cs typeface="Amatic SC"/>
              <a:sym typeface="Amatic SC"/>
            </a:endParaRPr>
          </a:p>
          <a:p>
            <a:pPr indent="-381000" lvl="0" marL="457200" rtl="0" algn="l">
              <a:spcBef>
                <a:spcPts val="0"/>
              </a:spcBef>
              <a:spcAft>
                <a:spcPts val="0"/>
              </a:spcAft>
              <a:buSzPts val="2400"/>
              <a:buFont typeface="Amatic SC"/>
              <a:buChar char="●"/>
            </a:pPr>
            <a:r>
              <a:rPr lang="en" sz="2400">
                <a:latin typeface="Amatic SC"/>
                <a:ea typeface="Amatic SC"/>
                <a:cs typeface="Amatic SC"/>
                <a:sym typeface="Amatic SC"/>
              </a:rPr>
              <a:t>Specific Aims</a:t>
            </a:r>
            <a:endParaRPr sz="2400">
              <a:latin typeface="Amatic SC"/>
              <a:ea typeface="Amatic SC"/>
              <a:cs typeface="Amatic SC"/>
              <a:sym typeface="Amatic SC"/>
            </a:endParaRPr>
          </a:p>
          <a:p>
            <a:pPr indent="-381000" lvl="0" marL="457200" rtl="0" algn="l">
              <a:spcBef>
                <a:spcPts val="0"/>
              </a:spcBef>
              <a:spcAft>
                <a:spcPts val="0"/>
              </a:spcAft>
              <a:buSzPts val="2400"/>
              <a:buFont typeface="Amatic SC"/>
              <a:buChar char="●"/>
            </a:pPr>
            <a:r>
              <a:rPr lang="en" sz="2400">
                <a:latin typeface="Amatic SC"/>
                <a:ea typeface="Amatic SC"/>
                <a:cs typeface="Amatic SC"/>
                <a:sym typeface="Amatic SC"/>
              </a:rPr>
              <a:t>MAterials and Methods</a:t>
            </a:r>
            <a:endParaRPr sz="2400">
              <a:latin typeface="Amatic SC"/>
              <a:ea typeface="Amatic SC"/>
              <a:cs typeface="Amatic SC"/>
              <a:sym typeface="Amatic SC"/>
            </a:endParaRPr>
          </a:p>
          <a:p>
            <a:pPr indent="-381000" lvl="0" marL="457200" rtl="0" algn="l">
              <a:spcBef>
                <a:spcPts val="0"/>
              </a:spcBef>
              <a:spcAft>
                <a:spcPts val="0"/>
              </a:spcAft>
              <a:buSzPts val="2400"/>
              <a:buFont typeface="Amatic SC"/>
              <a:buChar char="●"/>
            </a:pPr>
            <a:r>
              <a:rPr lang="en" sz="2400">
                <a:latin typeface="Amatic SC"/>
                <a:ea typeface="Amatic SC"/>
                <a:cs typeface="Amatic SC"/>
                <a:sym typeface="Amatic SC"/>
              </a:rPr>
              <a:t>Results and Discussion</a:t>
            </a:r>
            <a:endParaRPr sz="2400">
              <a:latin typeface="Amatic SC"/>
              <a:ea typeface="Amatic SC"/>
              <a:cs typeface="Amatic SC"/>
              <a:sym typeface="Amatic SC"/>
            </a:endParaRPr>
          </a:p>
          <a:p>
            <a:pPr indent="-381000" lvl="0" marL="457200" rtl="0" algn="l">
              <a:spcBef>
                <a:spcPts val="0"/>
              </a:spcBef>
              <a:spcAft>
                <a:spcPts val="0"/>
              </a:spcAft>
              <a:buSzPts val="2400"/>
              <a:buFont typeface="Amatic SC"/>
              <a:buChar char="●"/>
            </a:pPr>
            <a:r>
              <a:rPr lang="en" sz="2400">
                <a:latin typeface="Amatic SC"/>
                <a:ea typeface="Amatic SC"/>
                <a:cs typeface="Amatic SC"/>
                <a:sym typeface="Amatic SC"/>
              </a:rPr>
              <a:t>Conclusion</a:t>
            </a:r>
            <a:endParaRPr sz="2400">
              <a:latin typeface="Amatic SC"/>
              <a:ea typeface="Amatic SC"/>
              <a:cs typeface="Amatic SC"/>
              <a:sym typeface="Amatic SC"/>
            </a:endParaRPr>
          </a:p>
          <a:p>
            <a:pPr indent="-381000" lvl="0" marL="457200" rtl="0" algn="l">
              <a:spcBef>
                <a:spcPts val="0"/>
              </a:spcBef>
              <a:spcAft>
                <a:spcPts val="0"/>
              </a:spcAft>
              <a:buSzPts val="2400"/>
              <a:buFont typeface="Amatic SC"/>
              <a:buChar char="●"/>
            </a:pPr>
            <a:r>
              <a:rPr lang="en" sz="2400">
                <a:latin typeface="Amatic SC"/>
                <a:ea typeface="Amatic SC"/>
                <a:cs typeface="Amatic SC"/>
                <a:sym typeface="Amatic SC"/>
              </a:rPr>
              <a:t>Future Work and Final Thoughts</a:t>
            </a:r>
            <a:endParaRPr sz="2400">
              <a:latin typeface="Amatic SC"/>
              <a:ea typeface="Amatic SC"/>
              <a:cs typeface="Amatic SC"/>
              <a:sym typeface="Amatic S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grpSp>
        <p:nvGrpSpPr>
          <p:cNvPr id="73" name="Google Shape;73;p15"/>
          <p:cNvGrpSpPr/>
          <p:nvPr/>
        </p:nvGrpSpPr>
        <p:grpSpPr>
          <a:xfrm>
            <a:off x="0" y="4082270"/>
            <a:ext cx="9144000" cy="1061230"/>
            <a:chOff x="0" y="4082270"/>
            <a:chExt cx="9144000" cy="1061230"/>
          </a:xfrm>
        </p:grpSpPr>
        <p:grpSp>
          <p:nvGrpSpPr>
            <p:cNvPr id="74" name="Google Shape;74;p15"/>
            <p:cNvGrpSpPr/>
            <p:nvPr/>
          </p:nvGrpSpPr>
          <p:grpSpPr>
            <a:xfrm>
              <a:off x="0" y="4082270"/>
              <a:ext cx="8617275" cy="1061230"/>
              <a:chOff x="0" y="3263225"/>
              <a:chExt cx="9800154" cy="1880280"/>
            </a:xfrm>
          </p:grpSpPr>
          <p:pic>
            <p:nvPicPr>
              <p:cNvPr id="75" name="Google Shape;75;p15"/>
              <p:cNvPicPr preferRelativeResize="0"/>
              <p:nvPr/>
            </p:nvPicPr>
            <p:blipFill rotWithShape="1">
              <a:blip r:embed="rId3">
                <a:alphaModFix/>
              </a:blip>
              <a:srcRect b="0" l="13182" r="13824" t="0"/>
              <a:stretch/>
            </p:blipFill>
            <p:spPr>
              <a:xfrm>
                <a:off x="2458050" y="3263225"/>
                <a:ext cx="2458050" cy="1880275"/>
              </a:xfrm>
              <a:prstGeom prst="rect">
                <a:avLst/>
              </a:prstGeom>
              <a:noFill/>
              <a:ln>
                <a:noFill/>
              </a:ln>
            </p:spPr>
          </p:pic>
          <p:pic>
            <p:nvPicPr>
              <p:cNvPr id="76" name="Google Shape;76;p15"/>
              <p:cNvPicPr preferRelativeResize="0"/>
              <p:nvPr/>
            </p:nvPicPr>
            <p:blipFill rotWithShape="1">
              <a:blip r:embed="rId3">
                <a:alphaModFix/>
              </a:blip>
              <a:srcRect b="0" l="13182" r="13824" t="0"/>
              <a:stretch/>
            </p:blipFill>
            <p:spPr>
              <a:xfrm>
                <a:off x="0" y="3263225"/>
                <a:ext cx="2458050" cy="1880275"/>
              </a:xfrm>
              <a:prstGeom prst="rect">
                <a:avLst/>
              </a:prstGeom>
              <a:noFill/>
              <a:ln>
                <a:noFill/>
              </a:ln>
            </p:spPr>
          </p:pic>
          <p:pic>
            <p:nvPicPr>
              <p:cNvPr id="77" name="Google Shape;77;p15"/>
              <p:cNvPicPr preferRelativeResize="0"/>
              <p:nvPr/>
            </p:nvPicPr>
            <p:blipFill rotWithShape="1">
              <a:blip r:embed="rId3">
                <a:alphaModFix/>
              </a:blip>
              <a:srcRect b="0" l="13182" r="13824" t="0"/>
              <a:stretch/>
            </p:blipFill>
            <p:spPr>
              <a:xfrm>
                <a:off x="4884025" y="3263225"/>
                <a:ext cx="2458050" cy="1880275"/>
              </a:xfrm>
              <a:prstGeom prst="rect">
                <a:avLst/>
              </a:prstGeom>
              <a:noFill/>
              <a:ln>
                <a:noFill/>
              </a:ln>
            </p:spPr>
          </p:pic>
          <p:pic>
            <p:nvPicPr>
              <p:cNvPr id="78" name="Google Shape;78;p15"/>
              <p:cNvPicPr preferRelativeResize="0"/>
              <p:nvPr/>
            </p:nvPicPr>
            <p:blipFill rotWithShape="1">
              <a:blip r:embed="rId3">
                <a:alphaModFix/>
              </a:blip>
              <a:srcRect b="0" l="13181" r="13831" t="0"/>
              <a:stretch/>
            </p:blipFill>
            <p:spPr>
              <a:xfrm>
                <a:off x="7342090" y="3263234"/>
                <a:ext cx="2458063" cy="1880271"/>
              </a:xfrm>
              <a:prstGeom prst="rect">
                <a:avLst/>
              </a:prstGeom>
              <a:noFill/>
              <a:ln>
                <a:noFill/>
              </a:ln>
            </p:spPr>
          </p:pic>
        </p:grpSp>
        <p:pic>
          <p:nvPicPr>
            <p:cNvPr id="79" name="Google Shape;79;p15"/>
            <p:cNvPicPr preferRelativeResize="0"/>
            <p:nvPr/>
          </p:nvPicPr>
          <p:blipFill rotWithShape="1">
            <a:blip r:embed="rId3">
              <a:alphaModFix/>
            </a:blip>
            <a:srcRect b="0" l="13181" r="69031" t="0"/>
            <a:stretch/>
          </p:blipFill>
          <p:spPr>
            <a:xfrm>
              <a:off x="8617275" y="4082275"/>
              <a:ext cx="526725" cy="1061225"/>
            </a:xfrm>
            <a:prstGeom prst="rect">
              <a:avLst/>
            </a:prstGeom>
            <a:noFill/>
            <a:ln>
              <a:noFill/>
            </a:ln>
          </p:spPr>
        </p:pic>
      </p:grpSp>
      <p:sp>
        <p:nvSpPr>
          <p:cNvPr id="80" name="Google Shape;8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20">
                <a:latin typeface="Amatic SC"/>
                <a:ea typeface="Amatic SC"/>
                <a:cs typeface="Amatic SC"/>
                <a:sym typeface="Amatic SC"/>
              </a:rPr>
              <a:t>Project Overview</a:t>
            </a:r>
            <a:endParaRPr b="1" sz="3520">
              <a:latin typeface="Amatic SC"/>
              <a:ea typeface="Amatic SC"/>
              <a:cs typeface="Amatic SC"/>
              <a:sym typeface="Amatic SC"/>
            </a:endParaRPr>
          </a:p>
        </p:txBody>
      </p:sp>
      <p:pic>
        <p:nvPicPr>
          <p:cNvPr id="81" name="Google Shape;81;p15"/>
          <p:cNvPicPr preferRelativeResize="0"/>
          <p:nvPr/>
        </p:nvPicPr>
        <p:blipFill>
          <a:blip r:embed="rId4">
            <a:alphaModFix/>
          </a:blip>
          <a:stretch>
            <a:fillRect/>
          </a:stretch>
        </p:blipFill>
        <p:spPr>
          <a:xfrm>
            <a:off x="681575" y="1220238"/>
            <a:ext cx="1008900" cy="1903575"/>
          </a:xfrm>
          <a:prstGeom prst="rect">
            <a:avLst/>
          </a:prstGeom>
          <a:noFill/>
          <a:ln>
            <a:noFill/>
          </a:ln>
        </p:spPr>
      </p:pic>
      <p:pic>
        <p:nvPicPr>
          <p:cNvPr id="82" name="Google Shape;82;p15"/>
          <p:cNvPicPr preferRelativeResize="0"/>
          <p:nvPr/>
        </p:nvPicPr>
        <p:blipFill>
          <a:blip r:embed="rId4">
            <a:alphaModFix/>
          </a:blip>
          <a:stretch>
            <a:fillRect/>
          </a:stretch>
        </p:blipFill>
        <p:spPr>
          <a:xfrm>
            <a:off x="170925" y="1578950"/>
            <a:ext cx="1008900" cy="1903575"/>
          </a:xfrm>
          <a:prstGeom prst="rect">
            <a:avLst/>
          </a:prstGeom>
          <a:noFill/>
          <a:ln>
            <a:noFill/>
          </a:ln>
        </p:spPr>
      </p:pic>
      <p:pic>
        <p:nvPicPr>
          <p:cNvPr id="83" name="Google Shape;83;p15"/>
          <p:cNvPicPr preferRelativeResize="0"/>
          <p:nvPr/>
        </p:nvPicPr>
        <p:blipFill>
          <a:blip r:embed="rId4">
            <a:alphaModFix/>
          </a:blip>
          <a:stretch>
            <a:fillRect/>
          </a:stretch>
        </p:blipFill>
        <p:spPr>
          <a:xfrm>
            <a:off x="1179825" y="1600688"/>
            <a:ext cx="1008900" cy="1903575"/>
          </a:xfrm>
          <a:prstGeom prst="rect">
            <a:avLst/>
          </a:prstGeom>
          <a:noFill/>
          <a:ln>
            <a:noFill/>
          </a:ln>
        </p:spPr>
      </p:pic>
      <p:sp>
        <p:nvSpPr>
          <p:cNvPr id="84" name="Google Shape;84;p15"/>
          <p:cNvSpPr/>
          <p:nvPr/>
        </p:nvSpPr>
        <p:spPr>
          <a:xfrm>
            <a:off x="2435250" y="2027913"/>
            <a:ext cx="1091700" cy="64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idx="1" type="body"/>
          </p:nvPr>
        </p:nvSpPr>
        <p:spPr>
          <a:xfrm>
            <a:off x="3526950" y="1002463"/>
            <a:ext cx="225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3500">
                <a:latin typeface="Amatic SC"/>
                <a:ea typeface="Amatic SC"/>
                <a:cs typeface="Amatic SC"/>
                <a:sym typeface="Amatic SC"/>
              </a:rPr>
              <a:t>Training Model </a:t>
            </a:r>
            <a:endParaRPr b="1" sz="3500">
              <a:latin typeface="Amatic SC"/>
              <a:ea typeface="Amatic SC"/>
              <a:cs typeface="Amatic SC"/>
              <a:sym typeface="Amatic SC"/>
            </a:endParaRPr>
          </a:p>
        </p:txBody>
      </p:sp>
      <p:pic>
        <p:nvPicPr>
          <p:cNvPr id="86" name="Google Shape;86;p15"/>
          <p:cNvPicPr preferRelativeResize="0"/>
          <p:nvPr/>
        </p:nvPicPr>
        <p:blipFill>
          <a:blip r:embed="rId5">
            <a:alphaModFix/>
          </a:blip>
          <a:stretch>
            <a:fillRect/>
          </a:stretch>
        </p:blipFill>
        <p:spPr>
          <a:xfrm>
            <a:off x="3787588" y="1607488"/>
            <a:ext cx="1734124" cy="1734124"/>
          </a:xfrm>
          <a:prstGeom prst="rect">
            <a:avLst/>
          </a:prstGeom>
          <a:noFill/>
          <a:ln>
            <a:noFill/>
          </a:ln>
        </p:spPr>
      </p:pic>
      <p:sp>
        <p:nvSpPr>
          <p:cNvPr id="87" name="Google Shape;87;p15"/>
          <p:cNvSpPr txBox="1"/>
          <p:nvPr>
            <p:ph idx="1" type="body"/>
          </p:nvPr>
        </p:nvSpPr>
        <p:spPr>
          <a:xfrm>
            <a:off x="808325" y="3307063"/>
            <a:ext cx="75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3500">
                <a:latin typeface="Amatic SC"/>
                <a:ea typeface="Amatic SC"/>
                <a:cs typeface="Amatic SC"/>
                <a:sym typeface="Amatic SC"/>
              </a:rPr>
              <a:t>Data</a:t>
            </a:r>
            <a:endParaRPr b="1" sz="3500">
              <a:latin typeface="Amatic SC"/>
              <a:ea typeface="Amatic SC"/>
              <a:cs typeface="Amatic SC"/>
              <a:sym typeface="Amatic SC"/>
            </a:endParaRPr>
          </a:p>
        </p:txBody>
      </p:sp>
      <p:sp>
        <p:nvSpPr>
          <p:cNvPr id="88" name="Google Shape;88;p15"/>
          <p:cNvSpPr/>
          <p:nvPr/>
        </p:nvSpPr>
        <p:spPr>
          <a:xfrm>
            <a:off x="5768225" y="1999613"/>
            <a:ext cx="1091700" cy="64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5"/>
          <p:cNvPicPr preferRelativeResize="0"/>
          <p:nvPr/>
        </p:nvPicPr>
        <p:blipFill>
          <a:blip r:embed="rId6">
            <a:alphaModFix/>
          </a:blip>
          <a:stretch>
            <a:fillRect/>
          </a:stretch>
        </p:blipFill>
        <p:spPr>
          <a:xfrm>
            <a:off x="7031800" y="1603238"/>
            <a:ext cx="1915774" cy="1497672"/>
          </a:xfrm>
          <a:prstGeom prst="rect">
            <a:avLst/>
          </a:prstGeom>
          <a:noFill/>
          <a:ln>
            <a:noFill/>
          </a:ln>
        </p:spPr>
      </p:pic>
      <p:sp>
        <p:nvSpPr>
          <p:cNvPr id="90" name="Google Shape;90;p15"/>
          <p:cNvSpPr txBox="1"/>
          <p:nvPr>
            <p:ph idx="1" type="body"/>
          </p:nvPr>
        </p:nvSpPr>
        <p:spPr>
          <a:xfrm>
            <a:off x="7120563" y="3123825"/>
            <a:ext cx="197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3500">
                <a:latin typeface="Amatic SC"/>
                <a:ea typeface="Amatic SC"/>
                <a:cs typeface="Amatic SC"/>
                <a:sym typeface="Amatic SC"/>
              </a:rPr>
              <a:t>Expert System</a:t>
            </a:r>
            <a:endParaRPr b="1" sz="3500">
              <a:latin typeface="Amatic SC"/>
              <a:ea typeface="Amatic SC"/>
              <a:cs typeface="Amatic SC"/>
              <a:sym typeface="Amatic S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pSp>
        <p:nvGrpSpPr>
          <p:cNvPr id="95" name="Google Shape;95;p16"/>
          <p:cNvGrpSpPr/>
          <p:nvPr/>
        </p:nvGrpSpPr>
        <p:grpSpPr>
          <a:xfrm>
            <a:off x="0" y="4082270"/>
            <a:ext cx="8617275" cy="1061230"/>
            <a:chOff x="0" y="3263225"/>
            <a:chExt cx="9800154" cy="1880280"/>
          </a:xfrm>
        </p:grpSpPr>
        <p:pic>
          <p:nvPicPr>
            <p:cNvPr id="96" name="Google Shape;96;p16"/>
            <p:cNvPicPr preferRelativeResize="0"/>
            <p:nvPr/>
          </p:nvPicPr>
          <p:blipFill rotWithShape="1">
            <a:blip r:embed="rId3">
              <a:alphaModFix/>
            </a:blip>
            <a:srcRect b="0" l="13182" r="13824" t="0"/>
            <a:stretch/>
          </p:blipFill>
          <p:spPr>
            <a:xfrm>
              <a:off x="2458050" y="3263225"/>
              <a:ext cx="2458050" cy="1880275"/>
            </a:xfrm>
            <a:prstGeom prst="rect">
              <a:avLst/>
            </a:prstGeom>
            <a:noFill/>
            <a:ln>
              <a:noFill/>
            </a:ln>
          </p:spPr>
        </p:pic>
        <p:pic>
          <p:nvPicPr>
            <p:cNvPr id="97" name="Google Shape;97;p16"/>
            <p:cNvPicPr preferRelativeResize="0"/>
            <p:nvPr/>
          </p:nvPicPr>
          <p:blipFill rotWithShape="1">
            <a:blip r:embed="rId3">
              <a:alphaModFix/>
            </a:blip>
            <a:srcRect b="0" l="13182" r="13824" t="0"/>
            <a:stretch/>
          </p:blipFill>
          <p:spPr>
            <a:xfrm>
              <a:off x="0" y="3263225"/>
              <a:ext cx="2458050" cy="1880275"/>
            </a:xfrm>
            <a:prstGeom prst="rect">
              <a:avLst/>
            </a:prstGeom>
            <a:noFill/>
            <a:ln>
              <a:noFill/>
            </a:ln>
          </p:spPr>
        </p:pic>
        <p:pic>
          <p:nvPicPr>
            <p:cNvPr id="98" name="Google Shape;98;p16"/>
            <p:cNvPicPr preferRelativeResize="0"/>
            <p:nvPr/>
          </p:nvPicPr>
          <p:blipFill rotWithShape="1">
            <a:blip r:embed="rId3">
              <a:alphaModFix/>
            </a:blip>
            <a:srcRect b="0" l="13182" r="13824" t="0"/>
            <a:stretch/>
          </p:blipFill>
          <p:spPr>
            <a:xfrm>
              <a:off x="4884025" y="3263225"/>
              <a:ext cx="2458050" cy="1880275"/>
            </a:xfrm>
            <a:prstGeom prst="rect">
              <a:avLst/>
            </a:prstGeom>
            <a:noFill/>
            <a:ln>
              <a:noFill/>
            </a:ln>
          </p:spPr>
        </p:pic>
        <p:pic>
          <p:nvPicPr>
            <p:cNvPr id="99" name="Google Shape;99;p16"/>
            <p:cNvPicPr preferRelativeResize="0"/>
            <p:nvPr/>
          </p:nvPicPr>
          <p:blipFill rotWithShape="1">
            <a:blip r:embed="rId3">
              <a:alphaModFix/>
            </a:blip>
            <a:srcRect b="0" l="13181" r="13831" t="0"/>
            <a:stretch/>
          </p:blipFill>
          <p:spPr>
            <a:xfrm>
              <a:off x="7342090" y="3263234"/>
              <a:ext cx="2458063" cy="1880271"/>
            </a:xfrm>
            <a:prstGeom prst="rect">
              <a:avLst/>
            </a:prstGeom>
            <a:noFill/>
            <a:ln>
              <a:noFill/>
            </a:ln>
          </p:spPr>
        </p:pic>
      </p:grpSp>
      <p:pic>
        <p:nvPicPr>
          <p:cNvPr id="100" name="Google Shape;100;p16"/>
          <p:cNvPicPr preferRelativeResize="0"/>
          <p:nvPr/>
        </p:nvPicPr>
        <p:blipFill rotWithShape="1">
          <a:blip r:embed="rId3">
            <a:alphaModFix/>
          </a:blip>
          <a:srcRect b="0" l="13181" r="69031" t="0"/>
          <a:stretch/>
        </p:blipFill>
        <p:spPr>
          <a:xfrm>
            <a:off x="8617275" y="4082275"/>
            <a:ext cx="526725" cy="1061225"/>
          </a:xfrm>
          <a:prstGeom prst="rect">
            <a:avLst/>
          </a:prstGeom>
          <a:noFill/>
          <a:ln>
            <a:noFill/>
          </a:ln>
        </p:spPr>
      </p:pic>
      <p:sp>
        <p:nvSpPr>
          <p:cNvPr id="101" name="Google Shape;101;p16"/>
          <p:cNvSpPr txBox="1"/>
          <p:nvPr>
            <p:ph type="title"/>
          </p:nvPr>
        </p:nvSpPr>
        <p:spPr>
          <a:xfrm>
            <a:off x="3183838" y="448450"/>
            <a:ext cx="2357100" cy="6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20">
                <a:latin typeface="Amatic SC"/>
                <a:ea typeface="Amatic SC"/>
                <a:cs typeface="Amatic SC"/>
                <a:sym typeface="Amatic SC"/>
              </a:rPr>
              <a:t>Maternal Health</a:t>
            </a:r>
            <a:endParaRPr b="1" sz="3620">
              <a:latin typeface="Amatic SC"/>
              <a:ea typeface="Amatic SC"/>
              <a:cs typeface="Amatic SC"/>
              <a:sym typeface="Amatic SC"/>
            </a:endParaRPr>
          </a:p>
        </p:txBody>
      </p:sp>
      <p:sp>
        <p:nvSpPr>
          <p:cNvPr id="102" name="Google Shape;102;p16"/>
          <p:cNvSpPr txBox="1"/>
          <p:nvPr>
            <p:ph idx="1" type="body"/>
          </p:nvPr>
        </p:nvSpPr>
        <p:spPr>
          <a:xfrm>
            <a:off x="356550" y="1781088"/>
            <a:ext cx="954600" cy="441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900">
                <a:latin typeface="Amatic SC"/>
                <a:ea typeface="Amatic SC"/>
                <a:cs typeface="Amatic SC"/>
                <a:sym typeface="Amatic SC"/>
              </a:rPr>
              <a:t>PRegnancy</a:t>
            </a:r>
            <a:endParaRPr b="1" sz="1900">
              <a:latin typeface="Amatic SC"/>
              <a:ea typeface="Amatic SC"/>
              <a:cs typeface="Amatic SC"/>
              <a:sym typeface="Amatic SC"/>
            </a:endParaRPr>
          </a:p>
        </p:txBody>
      </p:sp>
      <p:grpSp>
        <p:nvGrpSpPr>
          <p:cNvPr id="103" name="Google Shape;103;p16"/>
          <p:cNvGrpSpPr/>
          <p:nvPr/>
        </p:nvGrpSpPr>
        <p:grpSpPr>
          <a:xfrm>
            <a:off x="3051613" y="849275"/>
            <a:ext cx="2610714" cy="2697473"/>
            <a:chOff x="3266638" y="445025"/>
            <a:chExt cx="2610714" cy="2697473"/>
          </a:xfrm>
        </p:grpSpPr>
        <p:pic>
          <p:nvPicPr>
            <p:cNvPr id="104" name="Google Shape;104;p16"/>
            <p:cNvPicPr preferRelativeResize="0"/>
            <p:nvPr/>
          </p:nvPicPr>
          <p:blipFill>
            <a:blip r:embed="rId4">
              <a:alphaModFix/>
            </a:blip>
            <a:stretch>
              <a:fillRect/>
            </a:stretch>
          </p:blipFill>
          <p:spPr>
            <a:xfrm flipH="1">
              <a:off x="3266638" y="445025"/>
              <a:ext cx="2610714" cy="1940698"/>
            </a:xfrm>
            <a:prstGeom prst="rect">
              <a:avLst/>
            </a:prstGeom>
            <a:noFill/>
            <a:ln>
              <a:noFill/>
            </a:ln>
          </p:spPr>
        </p:pic>
        <p:pic>
          <p:nvPicPr>
            <p:cNvPr id="105" name="Google Shape;105;p16"/>
            <p:cNvPicPr preferRelativeResize="0"/>
            <p:nvPr/>
          </p:nvPicPr>
          <p:blipFill>
            <a:blip r:embed="rId4">
              <a:alphaModFix/>
            </a:blip>
            <a:stretch>
              <a:fillRect/>
            </a:stretch>
          </p:blipFill>
          <p:spPr>
            <a:xfrm>
              <a:off x="3266638" y="1201800"/>
              <a:ext cx="2610714" cy="1940698"/>
            </a:xfrm>
            <a:prstGeom prst="rect">
              <a:avLst/>
            </a:prstGeom>
            <a:noFill/>
            <a:ln>
              <a:noFill/>
            </a:ln>
          </p:spPr>
        </p:pic>
      </p:grpSp>
      <p:pic>
        <p:nvPicPr>
          <p:cNvPr id="106" name="Google Shape;106;p16"/>
          <p:cNvPicPr preferRelativeResize="0"/>
          <p:nvPr/>
        </p:nvPicPr>
        <p:blipFill>
          <a:blip r:embed="rId5">
            <a:alphaModFix/>
          </a:blip>
          <a:stretch>
            <a:fillRect/>
          </a:stretch>
        </p:blipFill>
        <p:spPr>
          <a:xfrm>
            <a:off x="1986275" y="448438"/>
            <a:ext cx="620714" cy="1332025"/>
          </a:xfrm>
          <a:prstGeom prst="rect">
            <a:avLst/>
          </a:prstGeom>
          <a:noFill/>
          <a:ln>
            <a:noFill/>
          </a:ln>
        </p:spPr>
      </p:pic>
      <p:pic>
        <p:nvPicPr>
          <p:cNvPr id="107" name="Google Shape;107;p16"/>
          <p:cNvPicPr preferRelativeResize="0"/>
          <p:nvPr/>
        </p:nvPicPr>
        <p:blipFill rotWithShape="1">
          <a:blip r:embed="rId6">
            <a:alphaModFix/>
          </a:blip>
          <a:srcRect b="0" l="28328" r="28467" t="0"/>
          <a:stretch/>
        </p:blipFill>
        <p:spPr>
          <a:xfrm flipH="1">
            <a:off x="491275" y="500238"/>
            <a:ext cx="575475" cy="1332025"/>
          </a:xfrm>
          <a:prstGeom prst="rect">
            <a:avLst/>
          </a:prstGeom>
          <a:noFill/>
          <a:ln>
            <a:noFill/>
          </a:ln>
        </p:spPr>
      </p:pic>
      <p:pic>
        <p:nvPicPr>
          <p:cNvPr id="108" name="Google Shape;108;p16"/>
          <p:cNvPicPr preferRelativeResize="0"/>
          <p:nvPr/>
        </p:nvPicPr>
        <p:blipFill>
          <a:blip r:embed="rId7">
            <a:alphaModFix/>
          </a:blip>
          <a:stretch>
            <a:fillRect/>
          </a:stretch>
        </p:blipFill>
        <p:spPr>
          <a:xfrm>
            <a:off x="912337" y="2027163"/>
            <a:ext cx="954625" cy="1435500"/>
          </a:xfrm>
          <a:prstGeom prst="rect">
            <a:avLst/>
          </a:prstGeom>
          <a:noFill/>
          <a:ln>
            <a:noFill/>
          </a:ln>
        </p:spPr>
      </p:pic>
      <p:sp>
        <p:nvSpPr>
          <p:cNvPr id="109" name="Google Shape;109;p16"/>
          <p:cNvSpPr/>
          <p:nvPr/>
        </p:nvSpPr>
        <p:spPr>
          <a:xfrm>
            <a:off x="1342650" y="1066188"/>
            <a:ext cx="448500" cy="30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rot="9919783">
            <a:off x="1923150" y="2320088"/>
            <a:ext cx="453691" cy="50179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txBox="1"/>
          <p:nvPr>
            <p:ph idx="1" type="body"/>
          </p:nvPr>
        </p:nvSpPr>
        <p:spPr>
          <a:xfrm>
            <a:off x="1866950" y="1739063"/>
            <a:ext cx="954600" cy="441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900">
                <a:latin typeface="Amatic SC"/>
                <a:ea typeface="Amatic SC"/>
                <a:cs typeface="Amatic SC"/>
                <a:sym typeface="Amatic SC"/>
              </a:rPr>
              <a:t>Childbirth</a:t>
            </a:r>
            <a:endParaRPr b="1" sz="1900">
              <a:latin typeface="Amatic SC"/>
              <a:ea typeface="Amatic SC"/>
              <a:cs typeface="Amatic SC"/>
              <a:sym typeface="Amatic SC"/>
            </a:endParaRPr>
          </a:p>
        </p:txBody>
      </p:sp>
      <p:sp>
        <p:nvSpPr>
          <p:cNvPr id="112" name="Google Shape;112;p16"/>
          <p:cNvSpPr txBox="1"/>
          <p:nvPr>
            <p:ph idx="1" type="body"/>
          </p:nvPr>
        </p:nvSpPr>
        <p:spPr>
          <a:xfrm>
            <a:off x="1791150" y="3105738"/>
            <a:ext cx="954600" cy="441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900">
                <a:latin typeface="Amatic SC"/>
                <a:ea typeface="Amatic SC"/>
                <a:cs typeface="Amatic SC"/>
                <a:sym typeface="Amatic SC"/>
              </a:rPr>
              <a:t>Postnatal</a:t>
            </a:r>
            <a:endParaRPr b="1" sz="1900">
              <a:latin typeface="Amatic SC"/>
              <a:ea typeface="Amatic SC"/>
              <a:cs typeface="Amatic SC"/>
              <a:sym typeface="Amatic SC"/>
            </a:endParaRPr>
          </a:p>
        </p:txBody>
      </p:sp>
      <p:pic>
        <p:nvPicPr>
          <p:cNvPr id="113" name="Google Shape;113;p16"/>
          <p:cNvPicPr preferRelativeResize="0"/>
          <p:nvPr/>
        </p:nvPicPr>
        <p:blipFill>
          <a:blip r:embed="rId8">
            <a:alphaModFix/>
          </a:blip>
          <a:stretch>
            <a:fillRect/>
          </a:stretch>
        </p:blipFill>
        <p:spPr>
          <a:xfrm>
            <a:off x="7595715" y="297475"/>
            <a:ext cx="1231635" cy="1477949"/>
          </a:xfrm>
          <a:prstGeom prst="rect">
            <a:avLst/>
          </a:prstGeom>
          <a:noFill/>
          <a:ln>
            <a:noFill/>
          </a:ln>
        </p:spPr>
      </p:pic>
      <p:pic>
        <p:nvPicPr>
          <p:cNvPr id="114" name="Google Shape;114;p16"/>
          <p:cNvPicPr preferRelativeResize="0"/>
          <p:nvPr/>
        </p:nvPicPr>
        <p:blipFill>
          <a:blip r:embed="rId9">
            <a:alphaModFix/>
          </a:blip>
          <a:stretch>
            <a:fillRect/>
          </a:stretch>
        </p:blipFill>
        <p:spPr>
          <a:xfrm>
            <a:off x="6117775" y="297475"/>
            <a:ext cx="1477950" cy="1477950"/>
          </a:xfrm>
          <a:prstGeom prst="rect">
            <a:avLst/>
          </a:prstGeom>
          <a:noFill/>
          <a:ln>
            <a:noFill/>
          </a:ln>
        </p:spPr>
      </p:pic>
      <p:sp>
        <p:nvSpPr>
          <p:cNvPr id="115" name="Google Shape;115;p16"/>
          <p:cNvSpPr txBox="1"/>
          <p:nvPr>
            <p:ph idx="1" type="body"/>
          </p:nvPr>
        </p:nvSpPr>
        <p:spPr>
          <a:xfrm>
            <a:off x="6527475" y="1694425"/>
            <a:ext cx="2089800" cy="441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900">
                <a:latin typeface="Amatic SC"/>
                <a:ea typeface="Amatic SC"/>
                <a:cs typeface="Amatic SC"/>
                <a:sym typeface="Amatic SC"/>
              </a:rPr>
              <a:t>Declining Maternal Health</a:t>
            </a:r>
            <a:endParaRPr b="1" sz="1900">
              <a:latin typeface="Amatic SC"/>
              <a:ea typeface="Amatic SC"/>
              <a:cs typeface="Amatic SC"/>
              <a:sym typeface="Amatic SC"/>
            </a:endParaRPr>
          </a:p>
        </p:txBody>
      </p:sp>
      <p:pic>
        <p:nvPicPr>
          <p:cNvPr id="116" name="Google Shape;116;p16"/>
          <p:cNvPicPr preferRelativeResize="0"/>
          <p:nvPr/>
        </p:nvPicPr>
        <p:blipFill>
          <a:blip r:embed="rId10">
            <a:alphaModFix/>
          </a:blip>
          <a:stretch>
            <a:fillRect/>
          </a:stretch>
        </p:blipFill>
        <p:spPr>
          <a:xfrm>
            <a:off x="6527473" y="2135425"/>
            <a:ext cx="2089800" cy="1479297"/>
          </a:xfrm>
          <a:prstGeom prst="rect">
            <a:avLst/>
          </a:prstGeom>
          <a:noFill/>
          <a:ln>
            <a:noFill/>
          </a:ln>
        </p:spPr>
      </p:pic>
      <p:sp>
        <p:nvSpPr>
          <p:cNvPr id="117" name="Google Shape;117;p16"/>
          <p:cNvSpPr txBox="1"/>
          <p:nvPr>
            <p:ph idx="1" type="body"/>
          </p:nvPr>
        </p:nvSpPr>
        <p:spPr>
          <a:xfrm>
            <a:off x="6393825" y="3546750"/>
            <a:ext cx="2357100" cy="441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900">
                <a:latin typeface="Amatic SC"/>
                <a:ea typeface="Amatic SC"/>
                <a:cs typeface="Amatic SC"/>
                <a:sym typeface="Amatic SC"/>
              </a:rPr>
              <a:t>Increasing</a:t>
            </a:r>
            <a:r>
              <a:rPr b="1" lang="en" sz="1900">
                <a:latin typeface="Amatic SC"/>
                <a:ea typeface="Amatic SC"/>
                <a:cs typeface="Amatic SC"/>
                <a:sym typeface="Amatic SC"/>
              </a:rPr>
              <a:t> Maternal mortality</a:t>
            </a:r>
            <a:endParaRPr b="1" sz="1900">
              <a:latin typeface="Amatic SC"/>
              <a:ea typeface="Amatic SC"/>
              <a:cs typeface="Amatic SC"/>
              <a:sym typeface="Amatic SC"/>
            </a:endParaRPr>
          </a:p>
        </p:txBody>
      </p:sp>
      <p:pic>
        <p:nvPicPr>
          <p:cNvPr id="118" name="Google Shape;118;p16"/>
          <p:cNvPicPr preferRelativeResize="0"/>
          <p:nvPr/>
        </p:nvPicPr>
        <p:blipFill>
          <a:blip r:embed="rId11">
            <a:alphaModFix/>
          </a:blip>
          <a:stretch>
            <a:fillRect/>
          </a:stretch>
        </p:blipFill>
        <p:spPr>
          <a:xfrm>
            <a:off x="7069000" y="2270825"/>
            <a:ext cx="526725" cy="506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17"/>
          <p:cNvGrpSpPr/>
          <p:nvPr/>
        </p:nvGrpSpPr>
        <p:grpSpPr>
          <a:xfrm>
            <a:off x="0" y="4082270"/>
            <a:ext cx="8617275" cy="1061230"/>
            <a:chOff x="0" y="3263225"/>
            <a:chExt cx="9800154" cy="1880280"/>
          </a:xfrm>
        </p:grpSpPr>
        <p:pic>
          <p:nvPicPr>
            <p:cNvPr id="124" name="Google Shape;124;p17"/>
            <p:cNvPicPr preferRelativeResize="0"/>
            <p:nvPr/>
          </p:nvPicPr>
          <p:blipFill rotWithShape="1">
            <a:blip r:embed="rId3">
              <a:alphaModFix/>
            </a:blip>
            <a:srcRect b="0" l="13182" r="13824" t="0"/>
            <a:stretch/>
          </p:blipFill>
          <p:spPr>
            <a:xfrm>
              <a:off x="2458050" y="3263225"/>
              <a:ext cx="2458050" cy="1880275"/>
            </a:xfrm>
            <a:prstGeom prst="rect">
              <a:avLst/>
            </a:prstGeom>
            <a:noFill/>
            <a:ln>
              <a:noFill/>
            </a:ln>
          </p:spPr>
        </p:pic>
        <p:pic>
          <p:nvPicPr>
            <p:cNvPr id="125" name="Google Shape;125;p17"/>
            <p:cNvPicPr preferRelativeResize="0"/>
            <p:nvPr/>
          </p:nvPicPr>
          <p:blipFill rotWithShape="1">
            <a:blip r:embed="rId3">
              <a:alphaModFix/>
            </a:blip>
            <a:srcRect b="0" l="13182" r="13824" t="0"/>
            <a:stretch/>
          </p:blipFill>
          <p:spPr>
            <a:xfrm>
              <a:off x="0" y="3263225"/>
              <a:ext cx="2458050" cy="1880275"/>
            </a:xfrm>
            <a:prstGeom prst="rect">
              <a:avLst/>
            </a:prstGeom>
            <a:noFill/>
            <a:ln>
              <a:noFill/>
            </a:ln>
          </p:spPr>
        </p:pic>
        <p:pic>
          <p:nvPicPr>
            <p:cNvPr id="126" name="Google Shape;126;p17"/>
            <p:cNvPicPr preferRelativeResize="0"/>
            <p:nvPr/>
          </p:nvPicPr>
          <p:blipFill rotWithShape="1">
            <a:blip r:embed="rId3">
              <a:alphaModFix/>
            </a:blip>
            <a:srcRect b="0" l="13182" r="13824" t="0"/>
            <a:stretch/>
          </p:blipFill>
          <p:spPr>
            <a:xfrm>
              <a:off x="4884025" y="3263225"/>
              <a:ext cx="2458050" cy="1880275"/>
            </a:xfrm>
            <a:prstGeom prst="rect">
              <a:avLst/>
            </a:prstGeom>
            <a:noFill/>
            <a:ln>
              <a:noFill/>
            </a:ln>
          </p:spPr>
        </p:pic>
        <p:pic>
          <p:nvPicPr>
            <p:cNvPr id="127" name="Google Shape;127;p17"/>
            <p:cNvPicPr preferRelativeResize="0"/>
            <p:nvPr/>
          </p:nvPicPr>
          <p:blipFill rotWithShape="1">
            <a:blip r:embed="rId3">
              <a:alphaModFix/>
            </a:blip>
            <a:srcRect b="0" l="13181" r="13831" t="0"/>
            <a:stretch/>
          </p:blipFill>
          <p:spPr>
            <a:xfrm>
              <a:off x="7342090" y="3263234"/>
              <a:ext cx="2458063" cy="1880271"/>
            </a:xfrm>
            <a:prstGeom prst="rect">
              <a:avLst/>
            </a:prstGeom>
            <a:noFill/>
            <a:ln>
              <a:noFill/>
            </a:ln>
          </p:spPr>
        </p:pic>
      </p:grpSp>
      <p:pic>
        <p:nvPicPr>
          <p:cNvPr id="128" name="Google Shape;128;p17"/>
          <p:cNvPicPr preferRelativeResize="0"/>
          <p:nvPr/>
        </p:nvPicPr>
        <p:blipFill rotWithShape="1">
          <a:blip r:embed="rId3">
            <a:alphaModFix/>
          </a:blip>
          <a:srcRect b="0" l="13181" r="69031" t="0"/>
          <a:stretch/>
        </p:blipFill>
        <p:spPr>
          <a:xfrm>
            <a:off x="8617275" y="4082275"/>
            <a:ext cx="526725" cy="1061225"/>
          </a:xfrm>
          <a:prstGeom prst="rect">
            <a:avLst/>
          </a:prstGeom>
          <a:noFill/>
          <a:ln>
            <a:noFill/>
          </a:ln>
        </p:spPr>
      </p:pic>
      <p:sp>
        <p:nvSpPr>
          <p:cNvPr id="129" name="Google Shape;12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20">
                <a:latin typeface="Amatic SC"/>
                <a:ea typeface="Amatic SC"/>
                <a:cs typeface="Amatic SC"/>
                <a:sym typeface="Amatic SC"/>
              </a:rPr>
              <a:t>Project Objectives</a:t>
            </a:r>
            <a:endParaRPr b="1" sz="3520">
              <a:latin typeface="Amatic SC"/>
              <a:ea typeface="Amatic SC"/>
              <a:cs typeface="Amatic SC"/>
              <a:sym typeface="Amatic SC"/>
            </a:endParaRPr>
          </a:p>
        </p:txBody>
      </p:sp>
      <p:sp>
        <p:nvSpPr>
          <p:cNvPr id="130" name="Google Shape;130;p17"/>
          <p:cNvSpPr txBox="1"/>
          <p:nvPr>
            <p:ph idx="1" type="body"/>
          </p:nvPr>
        </p:nvSpPr>
        <p:spPr>
          <a:xfrm>
            <a:off x="311700" y="1152475"/>
            <a:ext cx="8520600" cy="2759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matic SC"/>
              <a:buChar char="●"/>
            </a:pPr>
            <a:r>
              <a:rPr lang="en" sz="2400">
                <a:latin typeface="Amatic SC"/>
                <a:ea typeface="Amatic SC"/>
                <a:cs typeface="Amatic SC"/>
                <a:sym typeface="Amatic SC"/>
              </a:rPr>
              <a:t>The main objective of this project was to </a:t>
            </a:r>
            <a:r>
              <a:rPr b="1" lang="en" sz="2400">
                <a:latin typeface="Amatic SC"/>
                <a:ea typeface="Amatic SC"/>
                <a:cs typeface="Amatic SC"/>
                <a:sym typeface="Amatic SC"/>
              </a:rPr>
              <a:t>develop and design a machine learning model</a:t>
            </a:r>
            <a:r>
              <a:rPr lang="en" sz="2400">
                <a:latin typeface="Amatic SC"/>
                <a:ea typeface="Amatic SC"/>
                <a:cs typeface="Amatic SC"/>
                <a:sym typeface="Amatic SC"/>
              </a:rPr>
              <a:t> that could be utilized as </a:t>
            </a:r>
            <a:r>
              <a:rPr b="1" lang="en" sz="2400">
                <a:latin typeface="Amatic SC"/>
                <a:ea typeface="Amatic SC"/>
                <a:cs typeface="Amatic SC"/>
                <a:sym typeface="Amatic SC"/>
              </a:rPr>
              <a:t>an expert system or a clinical decision support system</a:t>
            </a:r>
            <a:r>
              <a:rPr lang="en" sz="2400">
                <a:latin typeface="Amatic SC"/>
                <a:ea typeface="Amatic SC"/>
                <a:cs typeface="Amatic SC"/>
                <a:sym typeface="Amatic SC"/>
              </a:rPr>
              <a:t> that would help medical professionals to determine the risk of women having maternal diseases and possibly prevent their debilitating complications. </a:t>
            </a:r>
            <a:endParaRPr sz="2400">
              <a:latin typeface="Amatic SC"/>
              <a:ea typeface="Amatic SC"/>
              <a:cs typeface="Amatic SC"/>
              <a:sym typeface="Amatic SC"/>
            </a:endParaRPr>
          </a:p>
          <a:p>
            <a:pPr indent="-381000" lvl="0" marL="457200" rtl="0" algn="l">
              <a:spcBef>
                <a:spcPts val="0"/>
              </a:spcBef>
              <a:spcAft>
                <a:spcPts val="0"/>
              </a:spcAft>
              <a:buSzPts val="2400"/>
              <a:buFont typeface="Amatic SC"/>
              <a:buChar char="●"/>
            </a:pPr>
            <a:r>
              <a:rPr lang="en" sz="2400">
                <a:latin typeface="Amatic SC"/>
                <a:ea typeface="Amatic SC"/>
                <a:cs typeface="Amatic SC"/>
                <a:sym typeface="Amatic SC"/>
              </a:rPr>
              <a:t>This project allowed women to be treated timely and effectively, limiting the cases of mortality and morbidity from these preventable diseases.</a:t>
            </a:r>
            <a:endParaRPr sz="2400">
              <a:latin typeface="Amatic SC"/>
              <a:ea typeface="Amatic SC"/>
              <a:cs typeface="Amatic SC"/>
              <a:sym typeface="Amatic S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8"/>
          <p:cNvGrpSpPr/>
          <p:nvPr/>
        </p:nvGrpSpPr>
        <p:grpSpPr>
          <a:xfrm>
            <a:off x="0" y="4082270"/>
            <a:ext cx="8617275" cy="1061230"/>
            <a:chOff x="0" y="3263225"/>
            <a:chExt cx="9800154" cy="1880280"/>
          </a:xfrm>
        </p:grpSpPr>
        <p:pic>
          <p:nvPicPr>
            <p:cNvPr id="136" name="Google Shape;136;p18"/>
            <p:cNvPicPr preferRelativeResize="0"/>
            <p:nvPr/>
          </p:nvPicPr>
          <p:blipFill rotWithShape="1">
            <a:blip r:embed="rId3">
              <a:alphaModFix/>
            </a:blip>
            <a:srcRect b="0" l="13182" r="13824" t="0"/>
            <a:stretch/>
          </p:blipFill>
          <p:spPr>
            <a:xfrm>
              <a:off x="2458050" y="3263225"/>
              <a:ext cx="2458050" cy="1880275"/>
            </a:xfrm>
            <a:prstGeom prst="rect">
              <a:avLst/>
            </a:prstGeom>
            <a:noFill/>
            <a:ln>
              <a:noFill/>
            </a:ln>
          </p:spPr>
        </p:pic>
        <p:pic>
          <p:nvPicPr>
            <p:cNvPr id="137" name="Google Shape;137;p18"/>
            <p:cNvPicPr preferRelativeResize="0"/>
            <p:nvPr/>
          </p:nvPicPr>
          <p:blipFill rotWithShape="1">
            <a:blip r:embed="rId3">
              <a:alphaModFix/>
            </a:blip>
            <a:srcRect b="0" l="13182" r="13824" t="0"/>
            <a:stretch/>
          </p:blipFill>
          <p:spPr>
            <a:xfrm>
              <a:off x="0" y="3263225"/>
              <a:ext cx="2458050" cy="1880275"/>
            </a:xfrm>
            <a:prstGeom prst="rect">
              <a:avLst/>
            </a:prstGeom>
            <a:noFill/>
            <a:ln>
              <a:noFill/>
            </a:ln>
          </p:spPr>
        </p:pic>
        <p:pic>
          <p:nvPicPr>
            <p:cNvPr id="138" name="Google Shape;138;p18"/>
            <p:cNvPicPr preferRelativeResize="0"/>
            <p:nvPr/>
          </p:nvPicPr>
          <p:blipFill rotWithShape="1">
            <a:blip r:embed="rId3">
              <a:alphaModFix/>
            </a:blip>
            <a:srcRect b="0" l="13182" r="13824" t="0"/>
            <a:stretch/>
          </p:blipFill>
          <p:spPr>
            <a:xfrm>
              <a:off x="4884025" y="3263225"/>
              <a:ext cx="2458050" cy="1880275"/>
            </a:xfrm>
            <a:prstGeom prst="rect">
              <a:avLst/>
            </a:prstGeom>
            <a:noFill/>
            <a:ln>
              <a:noFill/>
            </a:ln>
          </p:spPr>
        </p:pic>
        <p:pic>
          <p:nvPicPr>
            <p:cNvPr id="139" name="Google Shape;139;p18"/>
            <p:cNvPicPr preferRelativeResize="0"/>
            <p:nvPr/>
          </p:nvPicPr>
          <p:blipFill rotWithShape="1">
            <a:blip r:embed="rId3">
              <a:alphaModFix/>
            </a:blip>
            <a:srcRect b="0" l="13181" r="13831" t="0"/>
            <a:stretch/>
          </p:blipFill>
          <p:spPr>
            <a:xfrm>
              <a:off x="7342090" y="3263234"/>
              <a:ext cx="2458063" cy="1880271"/>
            </a:xfrm>
            <a:prstGeom prst="rect">
              <a:avLst/>
            </a:prstGeom>
            <a:noFill/>
            <a:ln>
              <a:noFill/>
            </a:ln>
          </p:spPr>
        </p:pic>
      </p:grpSp>
      <p:pic>
        <p:nvPicPr>
          <p:cNvPr id="140" name="Google Shape;140;p18"/>
          <p:cNvPicPr preferRelativeResize="0"/>
          <p:nvPr/>
        </p:nvPicPr>
        <p:blipFill rotWithShape="1">
          <a:blip r:embed="rId3">
            <a:alphaModFix/>
          </a:blip>
          <a:srcRect b="0" l="13181" r="69031" t="0"/>
          <a:stretch/>
        </p:blipFill>
        <p:spPr>
          <a:xfrm>
            <a:off x="8617275" y="4082275"/>
            <a:ext cx="526725" cy="1061225"/>
          </a:xfrm>
          <a:prstGeom prst="rect">
            <a:avLst/>
          </a:prstGeom>
          <a:noFill/>
          <a:ln>
            <a:noFill/>
          </a:ln>
        </p:spPr>
      </p:pic>
      <p:sp>
        <p:nvSpPr>
          <p:cNvPr id="141" name="Google Shape;14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20">
                <a:latin typeface="Amatic SC"/>
                <a:ea typeface="Amatic SC"/>
                <a:cs typeface="Amatic SC"/>
                <a:sym typeface="Amatic SC"/>
              </a:rPr>
              <a:t>Specific Aims</a:t>
            </a:r>
            <a:endParaRPr b="1" sz="3520">
              <a:latin typeface="Amatic SC"/>
              <a:ea typeface="Amatic SC"/>
              <a:cs typeface="Amatic SC"/>
              <a:sym typeface="Amatic SC"/>
            </a:endParaRPr>
          </a:p>
        </p:txBody>
      </p:sp>
      <p:sp>
        <p:nvSpPr>
          <p:cNvPr id="142" name="Google Shape;142;p18"/>
          <p:cNvSpPr txBox="1"/>
          <p:nvPr>
            <p:ph idx="1" type="body"/>
          </p:nvPr>
        </p:nvSpPr>
        <p:spPr>
          <a:xfrm>
            <a:off x="311700" y="1152475"/>
            <a:ext cx="8520600" cy="2759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matic SC"/>
              <a:buChar char="●"/>
            </a:pPr>
            <a:r>
              <a:rPr lang="en" sz="2400">
                <a:latin typeface="Amatic SC"/>
                <a:ea typeface="Amatic SC"/>
                <a:cs typeface="Amatic SC"/>
                <a:sym typeface="Amatic SC"/>
              </a:rPr>
              <a:t>Primary: To determine which attributes significantly contribute to high and low maternal health risks.</a:t>
            </a:r>
            <a:endParaRPr sz="2400">
              <a:latin typeface="Amatic SC"/>
              <a:ea typeface="Amatic SC"/>
              <a:cs typeface="Amatic SC"/>
              <a:sym typeface="Amatic SC"/>
            </a:endParaRPr>
          </a:p>
          <a:p>
            <a:pPr indent="-381000" lvl="0" marL="457200" rtl="0" algn="l">
              <a:spcBef>
                <a:spcPts val="0"/>
              </a:spcBef>
              <a:spcAft>
                <a:spcPts val="0"/>
              </a:spcAft>
              <a:buSzPts val="2400"/>
              <a:buFont typeface="Amatic SC"/>
              <a:buChar char="●"/>
            </a:pPr>
            <a:r>
              <a:rPr lang="en" sz="2400">
                <a:latin typeface="Amatic SC"/>
                <a:ea typeface="Amatic SC"/>
                <a:cs typeface="Amatic SC"/>
                <a:sym typeface="Amatic SC"/>
              </a:rPr>
              <a:t>Secondary: To build training and testing models from Maternal Health Risk Dataset using different classification algorithms.</a:t>
            </a:r>
            <a:endParaRPr sz="2400">
              <a:latin typeface="Amatic SC"/>
              <a:ea typeface="Amatic SC"/>
              <a:cs typeface="Amatic SC"/>
              <a:sym typeface="Amatic SC"/>
            </a:endParaRPr>
          </a:p>
          <a:p>
            <a:pPr indent="-381000" lvl="0" marL="457200" rtl="0" algn="l">
              <a:spcBef>
                <a:spcPts val="0"/>
              </a:spcBef>
              <a:spcAft>
                <a:spcPts val="0"/>
              </a:spcAft>
              <a:buSzPts val="2400"/>
              <a:buFont typeface="Amatic SC"/>
              <a:buChar char="●"/>
            </a:pPr>
            <a:r>
              <a:rPr lang="en" sz="2400">
                <a:latin typeface="Amatic SC"/>
                <a:ea typeface="Amatic SC"/>
                <a:cs typeface="Amatic SC"/>
                <a:sym typeface="Amatic SC"/>
              </a:rPr>
              <a:t>Tertiary: To develop and design a machine learning model that can serve as an expert system with the highest accuracy and reliability.</a:t>
            </a:r>
            <a:endParaRPr sz="2400">
              <a:latin typeface="Amatic SC"/>
              <a:ea typeface="Amatic SC"/>
              <a:cs typeface="Amatic SC"/>
              <a:sym typeface="Amatic S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pSp>
        <p:nvGrpSpPr>
          <p:cNvPr id="147" name="Google Shape;147;p19"/>
          <p:cNvGrpSpPr/>
          <p:nvPr/>
        </p:nvGrpSpPr>
        <p:grpSpPr>
          <a:xfrm>
            <a:off x="0" y="4082270"/>
            <a:ext cx="8617275" cy="1061230"/>
            <a:chOff x="0" y="3263225"/>
            <a:chExt cx="9800154" cy="1880280"/>
          </a:xfrm>
        </p:grpSpPr>
        <p:pic>
          <p:nvPicPr>
            <p:cNvPr id="148" name="Google Shape;148;p19"/>
            <p:cNvPicPr preferRelativeResize="0"/>
            <p:nvPr/>
          </p:nvPicPr>
          <p:blipFill rotWithShape="1">
            <a:blip r:embed="rId3">
              <a:alphaModFix/>
            </a:blip>
            <a:srcRect b="0" l="13182" r="13824" t="0"/>
            <a:stretch/>
          </p:blipFill>
          <p:spPr>
            <a:xfrm>
              <a:off x="2458050" y="3263225"/>
              <a:ext cx="2458050" cy="1880275"/>
            </a:xfrm>
            <a:prstGeom prst="rect">
              <a:avLst/>
            </a:prstGeom>
            <a:noFill/>
            <a:ln>
              <a:noFill/>
            </a:ln>
          </p:spPr>
        </p:pic>
        <p:pic>
          <p:nvPicPr>
            <p:cNvPr id="149" name="Google Shape;149;p19"/>
            <p:cNvPicPr preferRelativeResize="0"/>
            <p:nvPr/>
          </p:nvPicPr>
          <p:blipFill rotWithShape="1">
            <a:blip r:embed="rId3">
              <a:alphaModFix/>
            </a:blip>
            <a:srcRect b="0" l="13182" r="13824" t="0"/>
            <a:stretch/>
          </p:blipFill>
          <p:spPr>
            <a:xfrm>
              <a:off x="0" y="3263225"/>
              <a:ext cx="2458050" cy="1880275"/>
            </a:xfrm>
            <a:prstGeom prst="rect">
              <a:avLst/>
            </a:prstGeom>
            <a:noFill/>
            <a:ln>
              <a:noFill/>
            </a:ln>
          </p:spPr>
        </p:pic>
        <p:pic>
          <p:nvPicPr>
            <p:cNvPr id="150" name="Google Shape;150;p19"/>
            <p:cNvPicPr preferRelativeResize="0"/>
            <p:nvPr/>
          </p:nvPicPr>
          <p:blipFill rotWithShape="1">
            <a:blip r:embed="rId3">
              <a:alphaModFix/>
            </a:blip>
            <a:srcRect b="0" l="13182" r="13824" t="0"/>
            <a:stretch/>
          </p:blipFill>
          <p:spPr>
            <a:xfrm>
              <a:off x="4884025" y="3263225"/>
              <a:ext cx="2458050" cy="1880275"/>
            </a:xfrm>
            <a:prstGeom prst="rect">
              <a:avLst/>
            </a:prstGeom>
            <a:noFill/>
            <a:ln>
              <a:noFill/>
            </a:ln>
          </p:spPr>
        </p:pic>
        <p:pic>
          <p:nvPicPr>
            <p:cNvPr id="151" name="Google Shape;151;p19"/>
            <p:cNvPicPr preferRelativeResize="0"/>
            <p:nvPr/>
          </p:nvPicPr>
          <p:blipFill rotWithShape="1">
            <a:blip r:embed="rId3">
              <a:alphaModFix/>
            </a:blip>
            <a:srcRect b="0" l="13181" r="13831" t="0"/>
            <a:stretch/>
          </p:blipFill>
          <p:spPr>
            <a:xfrm>
              <a:off x="7342090" y="3263234"/>
              <a:ext cx="2458063" cy="1880271"/>
            </a:xfrm>
            <a:prstGeom prst="rect">
              <a:avLst/>
            </a:prstGeom>
            <a:noFill/>
            <a:ln>
              <a:noFill/>
            </a:ln>
          </p:spPr>
        </p:pic>
      </p:grpSp>
      <p:pic>
        <p:nvPicPr>
          <p:cNvPr id="152" name="Google Shape;152;p19"/>
          <p:cNvPicPr preferRelativeResize="0"/>
          <p:nvPr/>
        </p:nvPicPr>
        <p:blipFill rotWithShape="1">
          <a:blip r:embed="rId3">
            <a:alphaModFix/>
          </a:blip>
          <a:srcRect b="0" l="13181" r="69031" t="0"/>
          <a:stretch/>
        </p:blipFill>
        <p:spPr>
          <a:xfrm>
            <a:off x="8617275" y="4082275"/>
            <a:ext cx="526725" cy="1061225"/>
          </a:xfrm>
          <a:prstGeom prst="rect">
            <a:avLst/>
          </a:prstGeom>
          <a:noFill/>
          <a:ln>
            <a:noFill/>
          </a:ln>
        </p:spPr>
      </p:pic>
      <p:sp>
        <p:nvSpPr>
          <p:cNvPr id="153" name="Google Shape;15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20">
                <a:latin typeface="Amatic SC"/>
                <a:ea typeface="Amatic SC"/>
                <a:cs typeface="Amatic SC"/>
                <a:sym typeface="Amatic SC"/>
              </a:rPr>
              <a:t>Materials and Methods</a:t>
            </a:r>
            <a:endParaRPr b="1" sz="3520">
              <a:latin typeface="Amatic SC"/>
              <a:ea typeface="Amatic SC"/>
              <a:cs typeface="Amatic SC"/>
              <a:sym typeface="Amatic SC"/>
            </a:endParaRPr>
          </a:p>
        </p:txBody>
      </p:sp>
      <p:sp>
        <p:nvSpPr>
          <p:cNvPr id="154" name="Google Shape;154;p19"/>
          <p:cNvSpPr txBox="1"/>
          <p:nvPr>
            <p:ph idx="1" type="body"/>
          </p:nvPr>
        </p:nvSpPr>
        <p:spPr>
          <a:xfrm>
            <a:off x="311700" y="1152475"/>
            <a:ext cx="8520600" cy="2759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matic SC"/>
              <a:buChar char="●"/>
            </a:pPr>
            <a:r>
              <a:rPr lang="en" sz="2400">
                <a:latin typeface="Amatic SC"/>
                <a:ea typeface="Amatic SC"/>
                <a:cs typeface="Amatic SC"/>
                <a:sym typeface="Amatic SC"/>
              </a:rPr>
              <a:t>Maternal Health Risk Dataset.csv - 1,014 instances with 7 attributes </a:t>
            </a:r>
            <a:r>
              <a:rPr lang="en" sz="1200">
                <a:latin typeface="Amatic SC"/>
                <a:ea typeface="Amatic SC"/>
                <a:cs typeface="Amatic SC"/>
                <a:sym typeface="Amatic SC"/>
              </a:rPr>
              <a:t>(http://archive.ics.uci.edu/ml/datasets/Maternal+Health+Risk+Data+Set#)</a:t>
            </a:r>
            <a:endParaRPr sz="1200">
              <a:latin typeface="Amatic SC"/>
              <a:ea typeface="Amatic SC"/>
              <a:cs typeface="Amatic SC"/>
              <a:sym typeface="Amatic SC"/>
            </a:endParaRPr>
          </a:p>
          <a:p>
            <a:pPr indent="-381000" lvl="0" marL="457200" rtl="0" algn="l">
              <a:spcBef>
                <a:spcPts val="0"/>
              </a:spcBef>
              <a:spcAft>
                <a:spcPts val="0"/>
              </a:spcAft>
              <a:buSzPts val="2400"/>
              <a:buFont typeface="Amatic SC"/>
              <a:buChar char="●"/>
            </a:pPr>
            <a:r>
              <a:rPr lang="en" sz="2400">
                <a:latin typeface="Amatic SC"/>
                <a:ea typeface="Amatic SC"/>
                <a:cs typeface="Amatic SC"/>
                <a:sym typeface="Amatic SC"/>
              </a:rPr>
              <a:t>Using Python and R programming</a:t>
            </a:r>
            <a:endParaRPr sz="2400">
              <a:latin typeface="Amatic SC"/>
              <a:ea typeface="Amatic SC"/>
              <a:cs typeface="Amatic SC"/>
              <a:sym typeface="Amatic S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192575" y="455875"/>
            <a:ext cx="230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20">
                <a:latin typeface="Amatic SC"/>
                <a:ea typeface="Amatic SC"/>
                <a:cs typeface="Amatic SC"/>
                <a:sym typeface="Amatic SC"/>
              </a:rPr>
              <a:t>Experimental Setup</a:t>
            </a:r>
            <a:endParaRPr b="1" sz="3520">
              <a:latin typeface="Amatic SC"/>
              <a:ea typeface="Amatic SC"/>
              <a:cs typeface="Amatic SC"/>
              <a:sym typeface="Amatic SC"/>
            </a:endParaRPr>
          </a:p>
        </p:txBody>
      </p:sp>
      <p:pic>
        <p:nvPicPr>
          <p:cNvPr id="160" name="Google Shape;160;p20"/>
          <p:cNvPicPr preferRelativeResize="0"/>
          <p:nvPr/>
        </p:nvPicPr>
        <p:blipFill>
          <a:blip r:embed="rId3">
            <a:alphaModFix/>
          </a:blip>
          <a:stretch>
            <a:fillRect/>
          </a:stretch>
        </p:blipFill>
        <p:spPr>
          <a:xfrm>
            <a:off x="2556325" y="-67550"/>
            <a:ext cx="6587674" cy="5278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192575" y="455875"/>
            <a:ext cx="286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20">
                <a:latin typeface="Amatic SC"/>
                <a:ea typeface="Amatic SC"/>
                <a:cs typeface="Amatic SC"/>
                <a:sym typeface="Amatic SC"/>
              </a:rPr>
              <a:t>Data Preprocessing</a:t>
            </a:r>
            <a:endParaRPr b="1" sz="3520">
              <a:latin typeface="Amatic SC"/>
              <a:ea typeface="Amatic SC"/>
              <a:cs typeface="Amatic SC"/>
              <a:sym typeface="Amatic SC"/>
            </a:endParaRPr>
          </a:p>
        </p:txBody>
      </p:sp>
      <p:pic>
        <p:nvPicPr>
          <p:cNvPr id="166" name="Google Shape;166;p21"/>
          <p:cNvPicPr preferRelativeResize="0"/>
          <p:nvPr/>
        </p:nvPicPr>
        <p:blipFill>
          <a:blip r:embed="rId3">
            <a:alphaModFix/>
          </a:blip>
          <a:stretch>
            <a:fillRect/>
          </a:stretch>
        </p:blipFill>
        <p:spPr>
          <a:xfrm>
            <a:off x="300250" y="1094650"/>
            <a:ext cx="4852950" cy="2283725"/>
          </a:xfrm>
          <a:prstGeom prst="rect">
            <a:avLst/>
          </a:prstGeom>
          <a:noFill/>
          <a:ln>
            <a:noFill/>
          </a:ln>
        </p:spPr>
      </p:pic>
      <p:pic>
        <p:nvPicPr>
          <p:cNvPr id="167" name="Google Shape;167;p21"/>
          <p:cNvPicPr preferRelativeResize="0"/>
          <p:nvPr/>
        </p:nvPicPr>
        <p:blipFill>
          <a:blip r:embed="rId4">
            <a:alphaModFix/>
          </a:blip>
          <a:stretch>
            <a:fillRect/>
          </a:stretch>
        </p:blipFill>
        <p:spPr>
          <a:xfrm>
            <a:off x="581200" y="3378375"/>
            <a:ext cx="4291049" cy="1765120"/>
          </a:xfrm>
          <a:prstGeom prst="rect">
            <a:avLst/>
          </a:prstGeom>
          <a:noFill/>
          <a:ln>
            <a:noFill/>
          </a:ln>
        </p:spPr>
      </p:pic>
      <p:sp>
        <p:nvSpPr>
          <p:cNvPr id="168" name="Google Shape;168;p21"/>
          <p:cNvSpPr txBox="1"/>
          <p:nvPr>
            <p:ph idx="1" type="body"/>
          </p:nvPr>
        </p:nvSpPr>
        <p:spPr>
          <a:xfrm>
            <a:off x="5240950" y="1152475"/>
            <a:ext cx="3591300" cy="959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2400">
                <a:latin typeface="Amatic SC"/>
                <a:ea typeface="Amatic SC"/>
                <a:cs typeface="Amatic SC"/>
                <a:sym typeface="Amatic SC"/>
              </a:rPr>
              <a:t>No missing values, noise/outliers, inconsistencies</a:t>
            </a:r>
            <a:endParaRPr b="1" sz="2400">
              <a:latin typeface="Amatic SC"/>
              <a:ea typeface="Amatic SC"/>
              <a:cs typeface="Amatic SC"/>
              <a:sym typeface="Amatic SC"/>
            </a:endParaRPr>
          </a:p>
        </p:txBody>
      </p:sp>
      <p:pic>
        <p:nvPicPr>
          <p:cNvPr id="169" name="Google Shape;169;p21"/>
          <p:cNvPicPr preferRelativeResize="0"/>
          <p:nvPr/>
        </p:nvPicPr>
        <p:blipFill>
          <a:blip r:embed="rId5">
            <a:alphaModFix/>
          </a:blip>
          <a:stretch>
            <a:fillRect/>
          </a:stretch>
        </p:blipFill>
        <p:spPr>
          <a:xfrm>
            <a:off x="7098650" y="2416375"/>
            <a:ext cx="2045343" cy="2727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