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081"/>
  </p:normalViewPr>
  <p:slideViewPr>
    <p:cSldViewPr snapToGrid="0">
      <p:cViewPr varScale="1">
        <p:scale>
          <a:sx n="115" d="100"/>
          <a:sy n="115" d="100"/>
        </p:scale>
        <p:origin x="3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AE50-9332-CA0C-1890-7F2B44ECF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C005AA-407F-44AC-9DAB-F66BF6C85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57FFC3-7547-4A68-6A1A-663B63A99DAD}"/>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5" name="Footer Placeholder 4">
            <a:extLst>
              <a:ext uri="{FF2B5EF4-FFF2-40B4-BE49-F238E27FC236}">
                <a16:creationId xmlns:a16="http://schemas.microsoft.com/office/drawing/2014/main" id="{DC12AA45-70C3-4505-AC73-340775639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E1ED1-A3BA-7E1B-395C-EC58287717E3}"/>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38723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EC25-15DD-E726-F09E-66CBC46FC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FD12B-9A0A-FDBD-0675-9479EE598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2CD53-BDA8-5235-696A-81C44D2643A4}"/>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5" name="Footer Placeholder 4">
            <a:extLst>
              <a:ext uri="{FF2B5EF4-FFF2-40B4-BE49-F238E27FC236}">
                <a16:creationId xmlns:a16="http://schemas.microsoft.com/office/drawing/2014/main" id="{E00F412D-6B11-CD3F-35DA-C23693150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6CE80-EFB0-266E-1E87-B7824077065F}"/>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95119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FFC60-A7A1-B299-C994-2DC8D8502C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095857-3B0B-6BD9-C660-BBA7E8740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4AA4C-EE73-4906-6BB3-70C30FA500B7}"/>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5" name="Footer Placeholder 4">
            <a:extLst>
              <a:ext uri="{FF2B5EF4-FFF2-40B4-BE49-F238E27FC236}">
                <a16:creationId xmlns:a16="http://schemas.microsoft.com/office/drawing/2014/main" id="{1D6DD1DB-62CC-4062-941D-5E443A43E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2B6F8-4052-9D63-284C-FD4E489C27ED}"/>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199637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2656-F8D5-0C9D-FC9F-D52A7CB82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1181A-2167-07E0-B014-04F9E5FBC8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38BF7-8E11-9E9E-D993-6FED5C4A4B6F}"/>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5" name="Footer Placeholder 4">
            <a:extLst>
              <a:ext uri="{FF2B5EF4-FFF2-40B4-BE49-F238E27FC236}">
                <a16:creationId xmlns:a16="http://schemas.microsoft.com/office/drawing/2014/main" id="{3CB16C85-4DBA-AA5A-949A-3C7E04AF3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E773C-9E01-19D6-F4FB-E0879BAA92BB}"/>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238087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C4EB-E9A2-EA65-4AA9-3294264BA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CE291D-FFFE-A43D-BFC1-3D613B5D7A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54846E-3716-76C0-4018-1C5AED37E18B}"/>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5" name="Footer Placeholder 4">
            <a:extLst>
              <a:ext uri="{FF2B5EF4-FFF2-40B4-BE49-F238E27FC236}">
                <a16:creationId xmlns:a16="http://schemas.microsoft.com/office/drawing/2014/main" id="{225FA56C-67EA-7801-1787-385B7D419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47A28-ACA0-3F41-F754-2CE74479A6AE}"/>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275492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8B80-29F4-98AC-BC52-1AD065A6F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E5EB5-C8CC-C5EB-0F9C-41C6A58153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C343B3-559E-0DC0-0228-49AA64430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75331D-B348-DD17-AAE5-851E8D36A95A}"/>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6" name="Footer Placeholder 5">
            <a:extLst>
              <a:ext uri="{FF2B5EF4-FFF2-40B4-BE49-F238E27FC236}">
                <a16:creationId xmlns:a16="http://schemas.microsoft.com/office/drawing/2014/main" id="{FE18490F-2DA1-8C70-0E1A-607F2C0B2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2B827-9919-58C7-BFC9-F99A8BBB2412}"/>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92007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98F5-7C74-8652-DD55-58C107FC96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951ED5-19F8-18D7-59D4-93D03D8DFF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5596AA-6B43-4BBE-A820-469811916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CCCD5-DE0B-C57B-A0B5-C050C40C2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0F26D4-B26A-ABBF-47EE-0E91AF5FE8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443814-C449-1614-4AF3-175D78BE3AC4}"/>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8" name="Footer Placeholder 7">
            <a:extLst>
              <a:ext uri="{FF2B5EF4-FFF2-40B4-BE49-F238E27FC236}">
                <a16:creationId xmlns:a16="http://schemas.microsoft.com/office/drawing/2014/main" id="{6C8EA179-EA5A-6A6F-38D6-0B9D3AA92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E77963-23F2-AE80-73EF-65C1CAACBD59}"/>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293890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A8B9-E38A-8295-DC92-95C8B1DDE6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2E6F9E-27D2-1225-F57C-1E4D78587B4B}"/>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4" name="Footer Placeholder 3">
            <a:extLst>
              <a:ext uri="{FF2B5EF4-FFF2-40B4-BE49-F238E27FC236}">
                <a16:creationId xmlns:a16="http://schemas.microsoft.com/office/drawing/2014/main" id="{0518165A-F8F6-76C3-6745-1FE5FA9E1B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670CF7-96F0-07AA-8248-E309EE950605}"/>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195978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E13D4-A6E9-DD44-8D84-1F19828EA0BC}"/>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3" name="Footer Placeholder 2">
            <a:extLst>
              <a:ext uri="{FF2B5EF4-FFF2-40B4-BE49-F238E27FC236}">
                <a16:creationId xmlns:a16="http://schemas.microsoft.com/office/drawing/2014/main" id="{F663613C-5B4C-D320-DA30-F33BABA1DD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DD936-5CA9-8EC8-76E7-833BF162A300}"/>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2010316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AE96-C863-8545-61EB-D54FD2912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413170-4D3D-F59E-E238-4A1E4509B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1F7885-6E61-D14A-EADD-74D906187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32B22-9D12-6263-C465-E3F976470A6D}"/>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6" name="Footer Placeholder 5">
            <a:extLst>
              <a:ext uri="{FF2B5EF4-FFF2-40B4-BE49-F238E27FC236}">
                <a16:creationId xmlns:a16="http://schemas.microsoft.com/office/drawing/2014/main" id="{8A78863E-270C-6384-3EFF-F28F230B2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3E24D-1EC8-25A5-DF01-B7C2D81D1AF9}"/>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227430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91B3-130E-63EE-AB4A-6DD52A87A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EBDED9-1269-9FBE-B02E-1067ED18F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972927-04C3-8FCD-6344-1ED5217C9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70B0CE-AE60-6104-5E4A-961F9CDAC867}"/>
              </a:ext>
            </a:extLst>
          </p:cNvPr>
          <p:cNvSpPr>
            <a:spLocks noGrp="1"/>
          </p:cNvSpPr>
          <p:nvPr>
            <p:ph type="dt" sz="half" idx="10"/>
          </p:nvPr>
        </p:nvSpPr>
        <p:spPr/>
        <p:txBody>
          <a:bodyPr/>
          <a:lstStyle/>
          <a:p>
            <a:fld id="{9700D339-57CE-4D44-AC09-AABA6D9169AC}" type="datetimeFigureOut">
              <a:rPr lang="en-US" smtClean="0"/>
              <a:t>4/28/23</a:t>
            </a:fld>
            <a:endParaRPr lang="en-US"/>
          </a:p>
        </p:txBody>
      </p:sp>
      <p:sp>
        <p:nvSpPr>
          <p:cNvPr id="6" name="Footer Placeholder 5">
            <a:extLst>
              <a:ext uri="{FF2B5EF4-FFF2-40B4-BE49-F238E27FC236}">
                <a16:creationId xmlns:a16="http://schemas.microsoft.com/office/drawing/2014/main" id="{6B4447B7-23C6-8D9C-59B6-FE4353DB6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A1414-188B-55BE-4B9C-203A4037EE60}"/>
              </a:ext>
            </a:extLst>
          </p:cNvPr>
          <p:cNvSpPr>
            <a:spLocks noGrp="1"/>
          </p:cNvSpPr>
          <p:nvPr>
            <p:ph type="sldNum" sz="quarter" idx="12"/>
          </p:nvPr>
        </p:nvSpPr>
        <p:spPr/>
        <p:txBody>
          <a:bodyPr/>
          <a:lstStyle/>
          <a:p>
            <a:fld id="{419E670A-191F-F14B-A068-A80189CD0781}" type="slidenum">
              <a:rPr lang="en-US" smtClean="0"/>
              <a:t>‹#›</a:t>
            </a:fld>
            <a:endParaRPr lang="en-US"/>
          </a:p>
        </p:txBody>
      </p:sp>
    </p:spTree>
    <p:extLst>
      <p:ext uri="{BB962C8B-B14F-4D97-AF65-F5344CB8AC3E}">
        <p14:creationId xmlns:p14="http://schemas.microsoft.com/office/powerpoint/2010/main" val="146576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008EC5-BBCB-F372-FB43-C6FC8AFF2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2574C8-E6DD-67DA-7FFA-94FC9B0899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BAA11-BE6F-C8F0-2713-7B7E53E992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0D339-57CE-4D44-AC09-AABA6D9169AC}" type="datetimeFigureOut">
              <a:rPr lang="en-US" smtClean="0"/>
              <a:t>4/28/23</a:t>
            </a:fld>
            <a:endParaRPr lang="en-US"/>
          </a:p>
        </p:txBody>
      </p:sp>
      <p:sp>
        <p:nvSpPr>
          <p:cNvPr id="5" name="Footer Placeholder 4">
            <a:extLst>
              <a:ext uri="{FF2B5EF4-FFF2-40B4-BE49-F238E27FC236}">
                <a16:creationId xmlns:a16="http://schemas.microsoft.com/office/drawing/2014/main" id="{FB06138E-E7EF-08A5-701F-4D448BEC1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D620E-9D3B-8F0C-185C-59EEEE7CA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E670A-191F-F14B-A068-A80189CD0781}" type="slidenum">
              <a:rPr lang="en-US" smtClean="0"/>
              <a:t>‹#›</a:t>
            </a:fld>
            <a:endParaRPr lang="en-US"/>
          </a:p>
        </p:txBody>
      </p:sp>
    </p:spTree>
    <p:extLst>
      <p:ext uri="{BB962C8B-B14F-4D97-AF65-F5344CB8AC3E}">
        <p14:creationId xmlns:p14="http://schemas.microsoft.com/office/powerpoint/2010/main" val="310060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007/s12282-0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48F1-1BA5-0472-B426-46CC7BC518FB}"/>
              </a:ext>
            </a:extLst>
          </p:cNvPr>
          <p:cNvSpPr>
            <a:spLocks noGrp="1"/>
          </p:cNvSpPr>
          <p:nvPr>
            <p:ph type="ctrTitle"/>
          </p:nvPr>
        </p:nvSpPr>
        <p:spPr/>
        <p:txBody>
          <a:bodyPr>
            <a:normAutofit fontScale="90000"/>
          </a:bodyPr>
          <a:lstStyle/>
          <a:p>
            <a:r>
              <a:rPr lang="en-US" dirty="0"/>
              <a:t>Understanding Breast Masses through Data Mining and Machine Learning</a:t>
            </a:r>
          </a:p>
        </p:txBody>
      </p:sp>
      <p:sp>
        <p:nvSpPr>
          <p:cNvPr id="3" name="Subtitle 2">
            <a:extLst>
              <a:ext uri="{FF2B5EF4-FFF2-40B4-BE49-F238E27FC236}">
                <a16:creationId xmlns:a16="http://schemas.microsoft.com/office/drawing/2014/main" id="{50B87597-8F93-41A1-EC5B-6FE807E51E6B}"/>
              </a:ext>
            </a:extLst>
          </p:cNvPr>
          <p:cNvSpPr>
            <a:spLocks noGrp="1"/>
          </p:cNvSpPr>
          <p:nvPr>
            <p:ph type="subTitle" idx="1"/>
          </p:nvPr>
        </p:nvSpPr>
        <p:spPr/>
        <p:txBody>
          <a:bodyPr>
            <a:normAutofit lnSpcReduction="10000"/>
          </a:bodyPr>
          <a:lstStyle/>
          <a:p>
            <a:endParaRPr lang="en-US" dirty="0"/>
          </a:p>
          <a:p>
            <a:endParaRPr lang="en-US" dirty="0"/>
          </a:p>
          <a:p>
            <a:endParaRPr lang="en-US" dirty="0"/>
          </a:p>
          <a:p>
            <a:r>
              <a:rPr lang="en-US" dirty="0"/>
              <a:t>Gerald Gaitos</a:t>
            </a:r>
          </a:p>
        </p:txBody>
      </p:sp>
    </p:spTree>
    <p:extLst>
      <p:ext uri="{BB962C8B-B14F-4D97-AF65-F5344CB8AC3E}">
        <p14:creationId xmlns:p14="http://schemas.microsoft.com/office/powerpoint/2010/main" val="2227086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A308-F815-B319-08A2-566B0E4D965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16FADCA-D6A4-71FE-4DBF-BA6AAA732900}"/>
              </a:ext>
            </a:extLst>
          </p:cNvPr>
          <p:cNvSpPr>
            <a:spLocks noGrp="1"/>
          </p:cNvSpPr>
          <p:nvPr>
            <p:ph idx="1"/>
          </p:nvPr>
        </p:nvSpPr>
        <p:spPr>
          <a:xfrm>
            <a:off x="5921298" y="1817649"/>
            <a:ext cx="5923155" cy="4471640"/>
          </a:xfrm>
        </p:spPr>
        <p:txBody>
          <a:bodyPr>
            <a:normAutofit fontScale="85000" lnSpcReduction="20000"/>
          </a:bodyPr>
          <a:lstStyle/>
          <a:p>
            <a:r>
              <a:rPr lang="en-US" dirty="0"/>
              <a:t>Figure 1. Heat Map representing the correlation matrix of the six attributes from the mammographic mass dataset. The row enclosed in the black box is the focus of the study. </a:t>
            </a:r>
          </a:p>
          <a:p>
            <a:r>
              <a:rPr lang="en-US" dirty="0"/>
              <a:t>Among the five attributes, the Margin and Shape show the highest correlation coefficient (in the shade of red squares), with values of 0.55434900 and 0.5612300, respectively, correlating to the attribute Severity. The results suggest that if the breast mass observed through mammography has an irregular shape and ill-defined margin, the breast mass will most likely fall into the malignant class.</a:t>
            </a:r>
          </a:p>
          <a:p>
            <a:endParaRPr lang="en-US" dirty="0"/>
          </a:p>
        </p:txBody>
      </p:sp>
      <p:pic>
        <p:nvPicPr>
          <p:cNvPr id="5" name="Picture 4">
            <a:extLst>
              <a:ext uri="{FF2B5EF4-FFF2-40B4-BE49-F238E27FC236}">
                <a16:creationId xmlns:a16="http://schemas.microsoft.com/office/drawing/2014/main" id="{898C24FD-BC81-6AD9-DB47-10FE1B13B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12" y="1572864"/>
            <a:ext cx="4966793" cy="4733379"/>
          </a:xfrm>
          <a:prstGeom prst="rect">
            <a:avLst/>
          </a:prstGeom>
        </p:spPr>
      </p:pic>
      <p:sp>
        <p:nvSpPr>
          <p:cNvPr id="6" name="Rectangle 5">
            <a:extLst>
              <a:ext uri="{FF2B5EF4-FFF2-40B4-BE49-F238E27FC236}">
                <a16:creationId xmlns:a16="http://schemas.microsoft.com/office/drawing/2014/main" id="{17E65335-0FD3-39C7-8FC7-05020D310735}"/>
              </a:ext>
            </a:extLst>
          </p:cNvPr>
          <p:cNvSpPr/>
          <p:nvPr/>
        </p:nvSpPr>
        <p:spPr>
          <a:xfrm>
            <a:off x="564211" y="3120707"/>
            <a:ext cx="4331173" cy="715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057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E2DB-F520-F678-340D-347E515F92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3BAD88-8282-8975-FBBC-9770F1FE0E53}"/>
              </a:ext>
            </a:extLst>
          </p:cNvPr>
          <p:cNvSpPr>
            <a:spLocks noGrp="1"/>
          </p:cNvSpPr>
          <p:nvPr>
            <p:ph idx="1"/>
          </p:nvPr>
        </p:nvSpPr>
        <p:spPr>
          <a:xfrm>
            <a:off x="6497975" y="2151743"/>
            <a:ext cx="5246118" cy="4237906"/>
          </a:xfrm>
        </p:spPr>
        <p:txBody>
          <a:bodyPr>
            <a:normAutofit fontScale="70000" lnSpcReduction="20000"/>
          </a:bodyPr>
          <a:lstStyle/>
          <a:p>
            <a:pPr marL="0" indent="0">
              <a:buNone/>
            </a:pPr>
            <a:r>
              <a:rPr lang="en-US" dirty="0"/>
              <a:t>Figure 2. Multiple linear regression results. This figure shows that four out of five attributes, namely, Age, BI-RADS, Shape, and Margin, are significantly associated with attribute Severity. </a:t>
            </a:r>
          </a:p>
          <a:p>
            <a:pPr marL="0" indent="0">
              <a:buNone/>
            </a:pPr>
            <a:r>
              <a:rPr lang="en-US" dirty="0"/>
              <a:t>The attribute Age has the lowest p-value, 2.98e-15, which entails that the attribute Age has a significant correlation to the attribute Severity. This finding suggests that Age is a significant factor in associating whether the breast mass observed through mammography is malignant or benign. The figure also demonstrates the R-squared and the adjusted R-squared values, which are 0.4162 and 0.4131. Surprisingly, the values are low, which questions the actual association of the five attributes to the attribute Severity. </a:t>
            </a:r>
          </a:p>
          <a:p>
            <a:endParaRPr lang="en-US" dirty="0"/>
          </a:p>
        </p:txBody>
      </p:sp>
      <p:pic>
        <p:nvPicPr>
          <p:cNvPr id="4" name="Picture 3">
            <a:extLst>
              <a:ext uri="{FF2B5EF4-FFF2-40B4-BE49-F238E27FC236}">
                <a16:creationId xmlns:a16="http://schemas.microsoft.com/office/drawing/2014/main" id="{B5DF3E09-87F7-C098-C8A5-5C6DCE401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46" y="2151743"/>
            <a:ext cx="4911725" cy="1555115"/>
          </a:xfrm>
          <a:prstGeom prst="rect">
            <a:avLst/>
          </a:prstGeom>
        </p:spPr>
      </p:pic>
      <p:pic>
        <p:nvPicPr>
          <p:cNvPr id="5" name="Picture 4">
            <a:extLst>
              <a:ext uri="{FF2B5EF4-FFF2-40B4-BE49-F238E27FC236}">
                <a16:creationId xmlns:a16="http://schemas.microsoft.com/office/drawing/2014/main" id="{6A20F9FA-F338-7E9A-CC97-A4CE30260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846" y="3706858"/>
            <a:ext cx="4911725" cy="622935"/>
          </a:xfrm>
          <a:prstGeom prst="rect">
            <a:avLst/>
          </a:prstGeom>
        </p:spPr>
      </p:pic>
    </p:spTree>
    <p:extLst>
      <p:ext uri="{BB962C8B-B14F-4D97-AF65-F5344CB8AC3E}">
        <p14:creationId xmlns:p14="http://schemas.microsoft.com/office/powerpoint/2010/main" val="335776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1BCA-7A4E-2178-9901-FA244D967C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E8E76C-F17B-7FA2-AF50-038D414557F8}"/>
              </a:ext>
            </a:extLst>
          </p:cNvPr>
          <p:cNvSpPr>
            <a:spLocks noGrp="1"/>
          </p:cNvSpPr>
          <p:nvPr>
            <p:ph idx="1"/>
          </p:nvPr>
        </p:nvSpPr>
        <p:spPr>
          <a:xfrm>
            <a:off x="6969512" y="2196480"/>
            <a:ext cx="4384288" cy="4296395"/>
          </a:xfrm>
        </p:spPr>
        <p:txBody>
          <a:bodyPr>
            <a:normAutofit fontScale="77500" lnSpcReduction="20000"/>
          </a:bodyPr>
          <a:lstStyle/>
          <a:p>
            <a:r>
              <a:rPr lang="en-US" dirty="0"/>
              <a:t>Figure 3. ANOVA results. This figure resembles the result from multiple linear regression results. Four out of five attributes, namely, Age, BI-RADS, Shape, and Margin, show a significant correlation with the attribute Severity. Among the four attributes, Age and Shape, with a p-value of &lt;2.2e-16, show the highest association with the attribute Severity. This result implies that the attributes Age and Shape are crucial factors in determining the severity of the breast mass. </a:t>
            </a:r>
          </a:p>
        </p:txBody>
      </p:sp>
      <p:pic>
        <p:nvPicPr>
          <p:cNvPr id="4" name="Picture 3">
            <a:extLst>
              <a:ext uri="{FF2B5EF4-FFF2-40B4-BE49-F238E27FC236}">
                <a16:creationId xmlns:a16="http://schemas.microsoft.com/office/drawing/2014/main" id="{09A8AC54-B543-0986-A6FE-91D3FF7E0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342" y="2942683"/>
            <a:ext cx="4889500" cy="1574800"/>
          </a:xfrm>
          <a:prstGeom prst="rect">
            <a:avLst/>
          </a:prstGeom>
        </p:spPr>
      </p:pic>
    </p:spTree>
    <p:extLst>
      <p:ext uri="{BB962C8B-B14F-4D97-AF65-F5344CB8AC3E}">
        <p14:creationId xmlns:p14="http://schemas.microsoft.com/office/powerpoint/2010/main" val="23723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D83C-BCAB-D882-2E9E-DB00E4409C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D30346-5B47-2A93-9D13-73B3282E083F}"/>
              </a:ext>
            </a:extLst>
          </p:cNvPr>
          <p:cNvSpPr>
            <a:spLocks noGrp="1"/>
          </p:cNvSpPr>
          <p:nvPr>
            <p:ph idx="1"/>
          </p:nvPr>
        </p:nvSpPr>
        <p:spPr>
          <a:xfrm>
            <a:off x="6980662" y="1825625"/>
            <a:ext cx="4373137" cy="4351338"/>
          </a:xfrm>
        </p:spPr>
        <p:txBody>
          <a:bodyPr>
            <a:normAutofit fontScale="62500" lnSpcReduction="20000"/>
          </a:bodyPr>
          <a:lstStyle/>
          <a:p>
            <a:r>
              <a:rPr lang="en-US" dirty="0"/>
              <a:t>Table 1 shows the accuracy score results among the classification tree, artificial neural networks, support vector machine, and k nearest neighbors algorithms. </a:t>
            </a:r>
          </a:p>
          <a:p>
            <a:r>
              <a:rPr lang="en-US" dirty="0"/>
              <a:t>The accuracy score results among all the algorithms are around 0.75 to 0.84. </a:t>
            </a:r>
          </a:p>
          <a:p>
            <a:r>
              <a:rPr lang="en-US" dirty="0"/>
              <a:t>Moreover, Table 1 also displays different modifications applied to the three machine learning algorithms for optimization; having a node/size of three in artificial neural networks, a radial kernel in support vector machines, and a k of three in K nearest neighbors resulted in better accuracy scores. Among the machine learning algorithms, the classification tree model provided the best accuracy score among the four. Hence, the classification tree model can be used to predict correctly the attribute Severity in a given dataset. </a:t>
            </a:r>
          </a:p>
        </p:txBody>
      </p:sp>
      <p:graphicFrame>
        <p:nvGraphicFramePr>
          <p:cNvPr id="5" name="Table 4">
            <a:extLst>
              <a:ext uri="{FF2B5EF4-FFF2-40B4-BE49-F238E27FC236}">
                <a16:creationId xmlns:a16="http://schemas.microsoft.com/office/drawing/2014/main" id="{15038E3B-F3E4-5610-A8C9-AF2579DFED78}"/>
              </a:ext>
            </a:extLst>
          </p:cNvPr>
          <p:cNvGraphicFramePr>
            <a:graphicFrameLocks noGrp="1"/>
          </p:cNvGraphicFramePr>
          <p:nvPr>
            <p:extLst>
              <p:ext uri="{D42A27DB-BD31-4B8C-83A1-F6EECF244321}">
                <p14:modId xmlns:p14="http://schemas.microsoft.com/office/powerpoint/2010/main" val="3926205784"/>
              </p:ext>
            </p:extLst>
          </p:nvPr>
        </p:nvGraphicFramePr>
        <p:xfrm>
          <a:off x="973818" y="2148839"/>
          <a:ext cx="5638855" cy="3716706"/>
        </p:xfrm>
        <a:graphic>
          <a:graphicData uri="http://schemas.openxmlformats.org/drawingml/2006/table">
            <a:tbl>
              <a:tblPr firstRow="1" firstCol="1" bandRow="1">
                <a:tableStyleId>{5C22544A-7EE6-4342-B048-85BDC9FD1C3A}</a:tableStyleId>
              </a:tblPr>
              <a:tblGrid>
                <a:gridCol w="2675649">
                  <a:extLst>
                    <a:ext uri="{9D8B030D-6E8A-4147-A177-3AD203B41FA5}">
                      <a16:colId xmlns:a16="http://schemas.microsoft.com/office/drawing/2014/main" val="2755983301"/>
                    </a:ext>
                  </a:extLst>
                </a:gridCol>
                <a:gridCol w="1445577">
                  <a:extLst>
                    <a:ext uri="{9D8B030D-6E8A-4147-A177-3AD203B41FA5}">
                      <a16:colId xmlns:a16="http://schemas.microsoft.com/office/drawing/2014/main" val="4228123681"/>
                    </a:ext>
                  </a:extLst>
                </a:gridCol>
                <a:gridCol w="1517629">
                  <a:extLst>
                    <a:ext uri="{9D8B030D-6E8A-4147-A177-3AD203B41FA5}">
                      <a16:colId xmlns:a16="http://schemas.microsoft.com/office/drawing/2014/main" val="1517978355"/>
                    </a:ext>
                  </a:extLst>
                </a:gridCol>
              </a:tblGrid>
              <a:tr h="265479">
                <a:tc>
                  <a:txBody>
                    <a:bodyPr/>
                    <a:lstStyle/>
                    <a:p>
                      <a:pPr algn="ctr"/>
                      <a:r>
                        <a:rPr lang="en-PH" sz="1200">
                          <a:effectLst/>
                        </a:rPr>
                        <a:t>Machine Learning Algorithm</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Modifications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Accuracy Score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2455269"/>
                  </a:ext>
                </a:extLst>
              </a:tr>
              <a:tr h="265479">
                <a:tc>
                  <a:txBody>
                    <a:bodyPr/>
                    <a:lstStyle/>
                    <a:p>
                      <a:pPr algn="ctr"/>
                      <a:r>
                        <a:rPr lang="en-PH" sz="1200">
                          <a:effectLst/>
                        </a:rPr>
                        <a:t>Classification Tree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0.8373702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6678033"/>
                  </a:ext>
                </a:extLst>
              </a:tr>
              <a:tr h="265479">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5172336"/>
                  </a:ext>
                </a:extLst>
              </a:tr>
              <a:tr h="265479">
                <a:tc>
                  <a:txBody>
                    <a:bodyPr/>
                    <a:lstStyle/>
                    <a:p>
                      <a:pPr algn="ctr"/>
                      <a:r>
                        <a:rPr lang="en-PH" sz="1200">
                          <a:effectLst/>
                        </a:rPr>
                        <a:t>Artificial Neural Networks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Node = 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0.8235294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1603649"/>
                  </a:ext>
                </a:extLst>
              </a:tr>
              <a:tr h="265479">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Node = 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0.8269896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9758043"/>
                  </a:ext>
                </a:extLst>
              </a:tr>
              <a:tr h="265479">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Node = 9</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0.8062284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2072742"/>
                  </a:ext>
                </a:extLst>
              </a:tr>
              <a:tr h="265479">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4352557"/>
                  </a:ext>
                </a:extLst>
              </a:tr>
              <a:tr h="265479">
                <a:tc>
                  <a:txBody>
                    <a:bodyPr/>
                    <a:lstStyle/>
                    <a:p>
                      <a:pPr algn="ctr"/>
                      <a:r>
                        <a:rPr lang="en-PH" sz="1200">
                          <a:effectLst/>
                        </a:rPr>
                        <a:t>Support Vector Machine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Kernel = Radial</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0.7958478</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4804740"/>
                  </a:ext>
                </a:extLst>
              </a:tr>
              <a:tr h="265479">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Kernel = Sigmoid</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0.7508651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2813253"/>
                  </a:ext>
                </a:extLst>
              </a:tr>
              <a:tr h="265479">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Kernel = Polynomial</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0.7923875</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8516387"/>
                  </a:ext>
                </a:extLst>
              </a:tr>
              <a:tr h="265479">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2924494"/>
                  </a:ext>
                </a:extLst>
              </a:tr>
              <a:tr h="265479">
                <a:tc>
                  <a:txBody>
                    <a:bodyPr/>
                    <a:lstStyle/>
                    <a:p>
                      <a:pPr algn="ctr"/>
                      <a:r>
                        <a:rPr lang="en-PH" sz="1200">
                          <a:effectLst/>
                        </a:rPr>
                        <a:t>K Nearest Neighbors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K = 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0.7958478</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8734146"/>
                  </a:ext>
                </a:extLst>
              </a:tr>
              <a:tr h="265479">
                <a:tc>
                  <a:txBody>
                    <a:bodyPr/>
                    <a:lstStyle/>
                    <a:p>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K = 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a:effectLst/>
                        </a:rPr>
                        <a:t>0.7543253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938588"/>
                  </a:ext>
                </a:extLst>
              </a:tr>
              <a:tr h="265479">
                <a:tc>
                  <a:txBody>
                    <a:bodyPr/>
                    <a:lstStyle/>
                    <a:p>
                      <a:r>
                        <a:rPr lang="en-PH" sz="1200">
                          <a:effectLst/>
                        </a:rPr>
                        <a:t>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200">
                          <a:effectLst/>
                        </a:rPr>
                        <a:t>K = 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PH" sz="1200" dirty="0">
                          <a:effectLst/>
                        </a:rPr>
                        <a:t>0.7923875</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2161918"/>
                  </a:ext>
                </a:extLst>
              </a:tr>
            </a:tbl>
          </a:graphicData>
        </a:graphic>
      </p:graphicFrame>
    </p:spTree>
    <p:extLst>
      <p:ext uri="{BB962C8B-B14F-4D97-AF65-F5344CB8AC3E}">
        <p14:creationId xmlns:p14="http://schemas.microsoft.com/office/powerpoint/2010/main" val="301710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0CC5-FF83-9593-7F72-9FA8F88C8EB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B8E141B-5026-CCF0-C897-D905DA47046C}"/>
              </a:ext>
            </a:extLst>
          </p:cNvPr>
          <p:cNvSpPr>
            <a:spLocks noGrp="1"/>
          </p:cNvSpPr>
          <p:nvPr>
            <p:ph idx="1"/>
          </p:nvPr>
        </p:nvSpPr>
        <p:spPr/>
        <p:txBody>
          <a:bodyPr>
            <a:normAutofit fontScale="62500" lnSpcReduction="20000"/>
          </a:bodyPr>
          <a:lstStyle/>
          <a:p>
            <a:r>
              <a:rPr lang="en-US" dirty="0"/>
              <a:t>After subjecting the mammographic mass dataset to different statistical tools, it could be interpreted that the attributes Age, BI-RADS, Shape, and Margin (having p-values of &lt;0.05) showed significant association with the attribute Severity, while the attribute Density (having a p-value of &gt;0.05) had a lack of evidence of association to the attribute Severity. This suggested that old-aged individuals, with high BI-RADS scores, and mammographic masses with irregular shapes and ill-defined margins were mostly at risk of getting breast masses of malignant origins. </a:t>
            </a:r>
          </a:p>
          <a:p>
            <a:r>
              <a:rPr lang="en-US" dirty="0"/>
              <a:t>Other studies suggested that attribute Density also played a critical role in developing breast abnormalities that were non-obligate precursors of breast malignancies. According to Boyd et al. (2011), extensive percent mammographic density (PMD) showed a significant association with invasive breast cancer. This statement is supported by Bertrand et al. (2013). Bertrand et al. found that mammographic density strongly contributed to all breast cancer types in all ages but with a great predilection to women ages &lt;55 years. The associations observed in this paper contradicted the ones observed in the mentioned articles. One of the probable reasons why the attribute Density did not show a significant association in this study was the presence of more than 70 missing values that have resulted in favoring other attributes. </a:t>
            </a:r>
          </a:p>
          <a:p>
            <a:r>
              <a:rPr lang="en-US" dirty="0"/>
              <a:t>Moreover, the accuracy score of all the algorithms was around 0.75 to 0.84. Around 75 to 84 instances could be correctly predicted as having benign or malignant breast masses. Among the machine learning algorithms, the classification tree model performed the best in providing the highest accuracy score of 0.84.</a:t>
            </a:r>
          </a:p>
        </p:txBody>
      </p:sp>
    </p:spTree>
    <p:extLst>
      <p:ext uri="{BB962C8B-B14F-4D97-AF65-F5344CB8AC3E}">
        <p14:creationId xmlns:p14="http://schemas.microsoft.com/office/powerpoint/2010/main" val="251058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A9CD-12F5-7F83-D134-F9D70410BA4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2C949C7-85AE-5C94-3AEF-497457F49ECB}"/>
              </a:ext>
            </a:extLst>
          </p:cNvPr>
          <p:cNvSpPr>
            <a:spLocks noGrp="1"/>
          </p:cNvSpPr>
          <p:nvPr>
            <p:ph idx="1"/>
          </p:nvPr>
        </p:nvSpPr>
        <p:spPr/>
        <p:txBody>
          <a:bodyPr>
            <a:normAutofit lnSpcReduction="10000"/>
          </a:bodyPr>
          <a:lstStyle/>
          <a:p>
            <a:r>
              <a:rPr lang="en-US" dirty="0"/>
              <a:t>In conclusion, the individual’s age, BI-RADS score, and breast mass characteristics, i.e., shape and margin, would play an important role in identifying the risk of an individual having benign or malignant breast mass. It could also be inferred that by utilizing the mammographic mass dataset, the classification tree model could be used to predict the presence of malignant and benign breast masses with an accuracy score of 0.84. </a:t>
            </a:r>
          </a:p>
          <a:p>
            <a:r>
              <a:rPr lang="en-US" dirty="0"/>
              <a:t>From this study, the benefits of applying data analytics and data science in understanding vast amounts of data information could be appreciated. For future work, it would be ideal to have a larger dataset with fewer missing values for better analysis and training, and testing of machine learning models. </a:t>
            </a:r>
          </a:p>
          <a:p>
            <a:endParaRPr lang="en-US" dirty="0"/>
          </a:p>
        </p:txBody>
      </p:sp>
    </p:spTree>
    <p:extLst>
      <p:ext uri="{BB962C8B-B14F-4D97-AF65-F5344CB8AC3E}">
        <p14:creationId xmlns:p14="http://schemas.microsoft.com/office/powerpoint/2010/main" val="195376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8EF0-E457-A7B3-45E6-0CC80FB7E24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755D108-B964-4C53-58D6-99FBAE165133}"/>
              </a:ext>
            </a:extLst>
          </p:cNvPr>
          <p:cNvSpPr>
            <a:spLocks noGrp="1"/>
          </p:cNvSpPr>
          <p:nvPr>
            <p:ph idx="1"/>
          </p:nvPr>
        </p:nvSpPr>
        <p:spPr/>
        <p:txBody>
          <a:bodyPr>
            <a:normAutofit fontScale="62500" lnSpcReduction="20000"/>
          </a:bodyPr>
          <a:lstStyle/>
          <a:p>
            <a:r>
              <a:rPr lang="en-US" sz="3400" dirty="0"/>
              <a:t>Bertrand, K. A. et al. (2013). Mammographic density and risk of breast cancer by age and 	tumor 	characteristics. </a:t>
            </a:r>
            <a:r>
              <a:rPr lang="en-US" sz="3400" i="1" dirty="0"/>
              <a:t>Breast Cancer Research </a:t>
            </a:r>
            <a:r>
              <a:rPr lang="en-US" sz="3400" dirty="0"/>
              <a:t>15, R104. 	https://</a:t>
            </a:r>
            <a:r>
              <a:rPr lang="en-US" sz="3400" dirty="0" err="1"/>
              <a:t>doi.org</a:t>
            </a:r>
            <a:r>
              <a:rPr lang="en-US" sz="3400" dirty="0"/>
              <a:t>/10.1186/bcr3570 </a:t>
            </a:r>
          </a:p>
          <a:p>
            <a:r>
              <a:rPr lang="en-US" sz="3400" dirty="0"/>
              <a:t>Boyd, N. F., Martin, L. J., </a:t>
            </a:r>
            <a:r>
              <a:rPr lang="en-US" sz="3400" dirty="0" err="1"/>
              <a:t>Yaffe</a:t>
            </a:r>
            <a:r>
              <a:rPr lang="en-US" sz="3400" dirty="0"/>
              <a:t>, M. J. &amp; </a:t>
            </a:r>
            <a:r>
              <a:rPr lang="en-US" sz="3400" dirty="0" err="1"/>
              <a:t>Minkin</a:t>
            </a:r>
            <a:r>
              <a:rPr lang="en-US" sz="3400" dirty="0"/>
              <a:t>, S. (2011). Mammographic density and breast 	cancer risk: current understanding and future prospects. </a:t>
            </a:r>
            <a:r>
              <a:rPr lang="en-US" sz="3400" i="1" dirty="0"/>
              <a:t>Breast Cancer Research </a:t>
            </a:r>
            <a:r>
              <a:rPr lang="en-US" sz="3400" dirty="0"/>
              <a:t>13, 	223. 	https://</a:t>
            </a:r>
            <a:r>
              <a:rPr lang="en-US" sz="3400" dirty="0" err="1"/>
              <a:t>doi.org</a:t>
            </a:r>
            <a:r>
              <a:rPr lang="en-US" sz="3400" dirty="0"/>
              <a:t>/10.1186/bcr2942</a:t>
            </a:r>
          </a:p>
          <a:p>
            <a:r>
              <a:rPr lang="en-US" sz="3400" dirty="0" err="1"/>
              <a:t>Elter</a:t>
            </a:r>
            <a:r>
              <a:rPr lang="en-US" sz="3400" dirty="0"/>
              <a:t>, M., Schulz-</a:t>
            </a:r>
            <a:r>
              <a:rPr lang="en-US" sz="3400" dirty="0" err="1"/>
              <a:t>Wendtland</a:t>
            </a:r>
            <a:r>
              <a:rPr lang="en-US" sz="3400" dirty="0"/>
              <a:t>, R. &amp; Wittenberg, T. (2007). The prediction of breast cancer 	biopsy 	outcomes using two CAD approaches that both emphasize an intelligible 	decision process. 	</a:t>
            </a:r>
            <a:r>
              <a:rPr lang="en-US" sz="3400" i="1" dirty="0"/>
              <a:t>Medical Physics</a:t>
            </a:r>
            <a:r>
              <a:rPr lang="en-US" sz="3400" dirty="0"/>
              <a:t>, 34 (11), pp. 4164-4172. Retrieved April 27, 	2023, from 	http://</a:t>
            </a:r>
            <a:r>
              <a:rPr lang="en-US" sz="3400" dirty="0" err="1"/>
              <a:t>archive.ics.uci.edu</a:t>
            </a:r>
            <a:r>
              <a:rPr lang="en-US" sz="3400" dirty="0"/>
              <a:t>/ml/datasets/</a:t>
            </a:r>
            <a:r>
              <a:rPr lang="en-US" sz="3400" dirty="0" err="1"/>
              <a:t>mammographic+mass</a:t>
            </a:r>
            <a:r>
              <a:rPr lang="en-US" sz="3400" dirty="0"/>
              <a:t> </a:t>
            </a:r>
          </a:p>
          <a:p>
            <a:r>
              <a:rPr lang="en-US" sz="3400" dirty="0" err="1"/>
              <a:t>Dimagno</a:t>
            </a:r>
            <a:r>
              <a:rPr lang="en-US" sz="3400" dirty="0"/>
              <a:t>, M. M. et al. (2013, June). Common Breast Problems. </a:t>
            </a:r>
            <a:r>
              <a:rPr lang="en-US" sz="3400" i="1" dirty="0"/>
              <a:t>UMHS Breast Problems 	Guidelines</a:t>
            </a:r>
            <a:r>
              <a:rPr lang="en-US" sz="3400" dirty="0"/>
              <a:t>.  	Retrieved March 14, 2023, from 	https://</a:t>
            </a:r>
            <a:r>
              <a:rPr lang="en-US" sz="3400" dirty="0" err="1"/>
              <a:t>www.med.umich.edu</a:t>
            </a:r>
            <a:r>
              <a:rPr lang="en-US" sz="3400" dirty="0"/>
              <a:t>/1info/FHP/</a:t>
            </a:r>
            <a:r>
              <a:rPr lang="en-US" sz="3400" dirty="0" err="1"/>
              <a:t>practiceguides</a:t>
            </a:r>
            <a:r>
              <a:rPr lang="en-US" sz="3400" dirty="0"/>
              <a:t>/breast/</a:t>
            </a:r>
            <a:r>
              <a:rPr lang="en-US" sz="3400" dirty="0" err="1"/>
              <a:t>breast.pdf</a:t>
            </a:r>
            <a:endParaRPr lang="en-US" sz="3400" dirty="0"/>
          </a:p>
          <a:p>
            <a:r>
              <a:rPr lang="en-US" sz="3400" dirty="0"/>
              <a:t>Nazari, S. S. &amp; Mukherjee, P. (2018). An overview of mammographic density and its 	association 	with breast cancer. </a:t>
            </a:r>
            <a:r>
              <a:rPr lang="en-US" sz="3400" i="1" dirty="0"/>
              <a:t>Breast Cancer</a:t>
            </a:r>
            <a:r>
              <a:rPr lang="en-US" sz="3400" dirty="0"/>
              <a:t> 25, 3, 259-267</a:t>
            </a:r>
            <a:r>
              <a:rPr lang="en-US" sz="3400"/>
              <a:t>. 	</a:t>
            </a:r>
            <a:r>
              <a:rPr lang="en-US" sz="3400">
                <a:hlinkClick r:id="rId2"/>
              </a:rPr>
              <a:t>https</a:t>
            </a:r>
            <a:r>
              <a:rPr lang="en-US" sz="3400" dirty="0">
                <a:hlinkClick r:id="rId2"/>
              </a:rPr>
              <a:t>://doi.org/10.1007/s12282-018-</a:t>
            </a:r>
            <a:r>
              <a:rPr lang="en-US" sz="3400" dirty="0"/>
              <a:t>	0857-5</a:t>
            </a:r>
          </a:p>
          <a:p>
            <a:endParaRPr lang="en-US" dirty="0"/>
          </a:p>
        </p:txBody>
      </p:sp>
    </p:spTree>
    <p:extLst>
      <p:ext uri="{BB962C8B-B14F-4D97-AF65-F5344CB8AC3E}">
        <p14:creationId xmlns:p14="http://schemas.microsoft.com/office/powerpoint/2010/main" val="69442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2241-BAD0-AF26-FEFE-DD0B5BE3B58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177A66B-6C32-7AFF-83D3-06DFF2141242}"/>
              </a:ext>
            </a:extLst>
          </p:cNvPr>
          <p:cNvSpPr>
            <a:spLocks noGrp="1"/>
          </p:cNvSpPr>
          <p:nvPr>
            <p:ph idx="1"/>
          </p:nvPr>
        </p:nvSpPr>
        <p:spPr/>
        <p:txBody>
          <a:bodyPr>
            <a:normAutofit fontScale="92500" lnSpcReduction="10000"/>
          </a:bodyPr>
          <a:lstStyle/>
          <a:p>
            <a:r>
              <a:rPr lang="en-US" dirty="0"/>
              <a:t>The project's primary purpose is to apply different classification algorithms to the mammographic mass dataset by Schulz-</a:t>
            </a:r>
            <a:r>
              <a:rPr lang="en-US" dirty="0" err="1"/>
              <a:t>Wendtland</a:t>
            </a:r>
            <a:r>
              <a:rPr lang="en-US" dirty="0"/>
              <a:t> (</a:t>
            </a:r>
            <a:r>
              <a:rPr lang="en-US" dirty="0" err="1"/>
              <a:t>Elter</a:t>
            </a:r>
            <a:r>
              <a:rPr lang="en-US" dirty="0"/>
              <a:t> et al., 2007) to comprehend the complexities of malignant and benign breast masses and to create a model that can accurately predict the presence of malignant breast masses. In addition, the goal is to identify the critical characteristics that differentiate malignant breast masses from benign breast masses.  </a:t>
            </a:r>
          </a:p>
          <a:p>
            <a:r>
              <a:rPr lang="en-US" dirty="0"/>
              <a:t>This project intends to provide information about the utility of mammography in differentiating malignant breast masses from benign breast masses, which will help healthcare providers, researchers, and patients understand breast mass behaviors. This project also presents the mammographic mass dataset, the method and the classification algorithms used, the result and discussion, and the references. </a:t>
            </a:r>
          </a:p>
          <a:p>
            <a:endParaRPr lang="en-US" dirty="0"/>
          </a:p>
        </p:txBody>
      </p:sp>
    </p:spTree>
    <p:extLst>
      <p:ext uri="{BB962C8B-B14F-4D97-AF65-F5344CB8AC3E}">
        <p14:creationId xmlns:p14="http://schemas.microsoft.com/office/powerpoint/2010/main" val="24235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3943-259A-EB29-E2A1-868E9C439EE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283725F-DD90-940E-8A34-19256D06520A}"/>
              </a:ext>
            </a:extLst>
          </p:cNvPr>
          <p:cNvSpPr>
            <a:spLocks noGrp="1"/>
          </p:cNvSpPr>
          <p:nvPr>
            <p:ph idx="1"/>
          </p:nvPr>
        </p:nvSpPr>
        <p:spPr/>
        <p:txBody>
          <a:bodyPr/>
          <a:lstStyle/>
          <a:p>
            <a:r>
              <a:rPr lang="en-US" dirty="0"/>
              <a:t>Breast mass is among the most common breast disorders seen in women and men. It is usually due to the abnormal growth of breast tissue cells, resulting in an abnormal lump or mass. A breast mass can either be a noncancerous or cancerous type. A noncancerous type of breast mass does not spread outside the region where it emerges, while a cancerous type spreads outside the region where it appears. The dissemination process can be through the lymphatic or vascular systems. Noncancerous or benign breast masses are usually treatable or resectable, while cancerous or malignant breast masses may require many surgical, medical, and radiological treatments (</a:t>
            </a:r>
            <a:r>
              <a:rPr lang="en-US" dirty="0" err="1"/>
              <a:t>Dimagno</a:t>
            </a:r>
            <a:r>
              <a:rPr lang="en-US" dirty="0"/>
              <a:t> et al., 2013). </a:t>
            </a:r>
          </a:p>
          <a:p>
            <a:endParaRPr lang="en-US" dirty="0"/>
          </a:p>
        </p:txBody>
      </p:sp>
    </p:spTree>
    <p:extLst>
      <p:ext uri="{BB962C8B-B14F-4D97-AF65-F5344CB8AC3E}">
        <p14:creationId xmlns:p14="http://schemas.microsoft.com/office/powerpoint/2010/main" val="129327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E6AD-AAD5-42AC-592F-DF885B608B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564666-A1A7-5667-CDF5-B894728A651E}"/>
              </a:ext>
            </a:extLst>
          </p:cNvPr>
          <p:cNvSpPr>
            <a:spLocks noGrp="1"/>
          </p:cNvSpPr>
          <p:nvPr>
            <p:ph idx="1"/>
          </p:nvPr>
        </p:nvSpPr>
        <p:spPr/>
        <p:txBody>
          <a:bodyPr>
            <a:normAutofit fontScale="92500" lnSpcReduction="10000"/>
          </a:bodyPr>
          <a:lstStyle/>
          <a:p>
            <a:r>
              <a:rPr lang="en-US" dirty="0"/>
              <a:t>Breast cancer, or a malignant breast mass, is the leading cancer type with the second-highest mortality rate among women (Nazari &amp; Mukherjee, 2018). Usually, it presents with a tender, palpable breast mass, but not always; some can also initially show without a palpable mass. Hence, it is essential to perform different screening tests, such as mammography, to detect the possible presence of cancer cells (</a:t>
            </a:r>
            <a:r>
              <a:rPr lang="en-US" dirty="0" err="1"/>
              <a:t>Dimagno</a:t>
            </a:r>
            <a:r>
              <a:rPr lang="en-US" dirty="0"/>
              <a:t> et al., 2013). </a:t>
            </a:r>
          </a:p>
          <a:p>
            <a:r>
              <a:rPr lang="en-US" dirty="0"/>
              <a:t>This project focuses on understanding breast masses through the mammographic mass dataset by Schulz-</a:t>
            </a:r>
            <a:r>
              <a:rPr lang="en-US" dirty="0" err="1"/>
              <a:t>Wendtland</a:t>
            </a:r>
            <a:r>
              <a:rPr lang="en-US" dirty="0"/>
              <a:t> (</a:t>
            </a:r>
            <a:r>
              <a:rPr lang="en-US" dirty="0" err="1"/>
              <a:t>Elter</a:t>
            </a:r>
            <a:r>
              <a:rPr lang="en-US" dirty="0"/>
              <a:t> et al., 2007). Through data mining, characteristics of malignant breast masses can be identified and determined from benign breast masses, which can help in future predictions of breast cancers and the early treatment of patients likely to have breast cancer. </a:t>
            </a:r>
          </a:p>
        </p:txBody>
      </p:sp>
    </p:spTree>
    <p:extLst>
      <p:ext uri="{BB962C8B-B14F-4D97-AF65-F5344CB8AC3E}">
        <p14:creationId xmlns:p14="http://schemas.microsoft.com/office/powerpoint/2010/main" val="31578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1555-360B-6EF9-657E-2B5FAC69434D}"/>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26ACC20B-80D6-7BCA-32CE-442F8BD0D39C}"/>
              </a:ext>
            </a:extLst>
          </p:cNvPr>
          <p:cNvSpPr>
            <a:spLocks noGrp="1"/>
          </p:cNvSpPr>
          <p:nvPr>
            <p:ph idx="1"/>
          </p:nvPr>
        </p:nvSpPr>
        <p:spPr/>
        <p:txBody>
          <a:bodyPr>
            <a:normAutofit/>
          </a:bodyPr>
          <a:lstStyle/>
          <a:p>
            <a:r>
              <a:rPr lang="en-US" dirty="0"/>
              <a:t>The project aims to comprehend the behavior of malignant and benign breast masses through the mammographic mass dataset by Schulz-</a:t>
            </a:r>
            <a:r>
              <a:rPr lang="en-US" dirty="0" err="1"/>
              <a:t>Wendtland</a:t>
            </a:r>
            <a:r>
              <a:rPr lang="en-US" dirty="0"/>
              <a:t> (</a:t>
            </a:r>
            <a:r>
              <a:rPr lang="en-US" dirty="0" err="1"/>
              <a:t>Elter</a:t>
            </a:r>
            <a:r>
              <a:rPr lang="en-US" dirty="0"/>
              <a:t> et al., 2007) and to create a model that can accurately predict and differentiate malignant breast masses from benign breast masses. Furthermore, this project aims to help healthcare providers decide whether to initialize early intervention against malignant breast masses that will help improve the quality of patients with malignant breast masses. </a:t>
            </a:r>
          </a:p>
        </p:txBody>
      </p:sp>
    </p:spTree>
    <p:extLst>
      <p:ext uri="{BB962C8B-B14F-4D97-AF65-F5344CB8AC3E}">
        <p14:creationId xmlns:p14="http://schemas.microsoft.com/office/powerpoint/2010/main" val="195710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F3F2-699F-7C90-ED39-350381B2CA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F87EC2-9523-65B6-8B73-19BF222EE24B}"/>
              </a:ext>
            </a:extLst>
          </p:cNvPr>
          <p:cNvSpPr>
            <a:spLocks noGrp="1"/>
          </p:cNvSpPr>
          <p:nvPr>
            <p:ph idx="1"/>
          </p:nvPr>
        </p:nvSpPr>
        <p:spPr/>
        <p:txBody>
          <a:bodyPr>
            <a:normAutofit lnSpcReduction="10000"/>
          </a:bodyPr>
          <a:lstStyle/>
          <a:p>
            <a:r>
              <a:rPr lang="en-US" dirty="0"/>
              <a:t>The project intends to answer the following questions:</a:t>
            </a:r>
          </a:p>
          <a:p>
            <a:pPr marL="514350" indent="-514350">
              <a:buFont typeface="+mj-lt"/>
              <a:buAutoNum type="arabicPeriod"/>
            </a:pPr>
            <a:r>
              <a:rPr lang="en-US" dirty="0"/>
              <a:t>Is there a difference in the characteristics of malignant and benign breast masses regarding their respective mammographic data?</a:t>
            </a:r>
          </a:p>
          <a:p>
            <a:pPr marL="514350" indent="-514350">
              <a:buFont typeface="+mj-lt"/>
              <a:buAutoNum type="arabicPeriod"/>
            </a:pPr>
            <a:r>
              <a:rPr lang="en-US" dirty="0"/>
              <a:t>Which attributes significantly contribute to the behavior of malignant breast masses? And the behavior of benign breast masses?</a:t>
            </a:r>
          </a:p>
          <a:p>
            <a:pPr marL="514350" indent="-514350">
              <a:buFont typeface="+mj-lt"/>
              <a:buAutoNum type="arabicPeriod"/>
            </a:pPr>
            <a:r>
              <a:rPr lang="en-US" dirty="0"/>
              <a:t>Can the mammographic mass dataset provide an accurate model predicting malignant breast masses in patients with breast mass?</a:t>
            </a:r>
          </a:p>
          <a:p>
            <a:pPr marL="514350" indent="-514350">
              <a:buFont typeface="+mj-lt"/>
              <a:buAutoNum type="arabicPeriod"/>
            </a:pPr>
            <a:r>
              <a:rPr lang="en-US" dirty="0"/>
              <a:t>Among the classification algorithms, which one will perform the best in providing the best accuracy and prediction?</a:t>
            </a:r>
          </a:p>
          <a:p>
            <a:endParaRPr lang="en-US" dirty="0"/>
          </a:p>
        </p:txBody>
      </p:sp>
    </p:spTree>
    <p:extLst>
      <p:ext uri="{BB962C8B-B14F-4D97-AF65-F5344CB8AC3E}">
        <p14:creationId xmlns:p14="http://schemas.microsoft.com/office/powerpoint/2010/main" val="337829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8C58-918D-BC1B-4F82-B7C51BF00C68}"/>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5C893307-0865-848D-9388-F9520BF3E9F1}"/>
              </a:ext>
            </a:extLst>
          </p:cNvPr>
          <p:cNvSpPr>
            <a:spLocks noGrp="1"/>
          </p:cNvSpPr>
          <p:nvPr>
            <p:ph idx="1"/>
          </p:nvPr>
        </p:nvSpPr>
        <p:spPr/>
        <p:txBody>
          <a:bodyPr>
            <a:normAutofit fontScale="92500" lnSpcReduction="20000"/>
          </a:bodyPr>
          <a:lstStyle/>
          <a:p>
            <a:pPr marL="0" indent="0">
              <a:buNone/>
            </a:pPr>
            <a:r>
              <a:rPr lang="en-US" dirty="0"/>
              <a:t>Task-relevant Data</a:t>
            </a:r>
          </a:p>
          <a:p>
            <a:r>
              <a:rPr lang="en-US" dirty="0"/>
              <a:t>This project utilized the mammographic mass dataset by Dr. </a:t>
            </a:r>
            <a:r>
              <a:rPr lang="en-US" dirty="0" err="1"/>
              <a:t>Rüdiger</a:t>
            </a:r>
            <a:r>
              <a:rPr lang="en-US" dirty="0"/>
              <a:t> Schulz-</a:t>
            </a:r>
            <a:r>
              <a:rPr lang="en-US" dirty="0" err="1"/>
              <a:t>Wendtland</a:t>
            </a:r>
            <a:r>
              <a:rPr lang="en-US" dirty="0"/>
              <a:t> (</a:t>
            </a:r>
            <a:r>
              <a:rPr lang="en-US" dirty="0" err="1"/>
              <a:t>Elter</a:t>
            </a:r>
            <a:r>
              <a:rPr lang="en-US" dirty="0"/>
              <a:t> et al., 2007), which he obtained from Fraunhofer Institute for Integrated Circuits (IIS) Image Processing and Medical Engineering Department (BMT) in 2007. This dataset comprised 961 instances with six attributes in CSV format. The attributes and their descriptions can be seen in the Appendix. </a:t>
            </a:r>
          </a:p>
          <a:p>
            <a:endParaRPr lang="en-US" dirty="0"/>
          </a:p>
          <a:p>
            <a:pPr marL="0" indent="0">
              <a:buNone/>
            </a:pPr>
            <a:r>
              <a:rPr lang="en-US" dirty="0"/>
              <a:t>Tools</a:t>
            </a:r>
          </a:p>
          <a:p>
            <a:r>
              <a:rPr lang="en-US" dirty="0"/>
              <a:t>This project utilized the R language to perform statistical analysis, create prediction models, and determine each model's accuracy based on the classification algorithms: classification tree, artificial neural network, support vector machine, and K nearest neighbors. </a:t>
            </a:r>
          </a:p>
          <a:p>
            <a:endParaRPr lang="en-US" dirty="0"/>
          </a:p>
        </p:txBody>
      </p:sp>
    </p:spTree>
    <p:extLst>
      <p:ext uri="{BB962C8B-B14F-4D97-AF65-F5344CB8AC3E}">
        <p14:creationId xmlns:p14="http://schemas.microsoft.com/office/powerpoint/2010/main" val="258588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FB21-C4F6-E3D9-C738-36ADE6F290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1F4361-738C-AFCC-1C89-B74E56736EA8}"/>
              </a:ext>
            </a:extLst>
          </p:cNvPr>
          <p:cNvSpPr>
            <a:spLocks noGrp="1"/>
          </p:cNvSpPr>
          <p:nvPr>
            <p:ph idx="1"/>
          </p:nvPr>
        </p:nvSpPr>
        <p:spPr/>
        <p:txBody>
          <a:bodyPr/>
          <a:lstStyle/>
          <a:p>
            <a:pPr marL="0" indent="0">
              <a:buNone/>
            </a:pPr>
            <a:r>
              <a:rPr lang="en-US" dirty="0"/>
              <a:t>Data Preprocessing</a:t>
            </a:r>
          </a:p>
          <a:p>
            <a:r>
              <a:rPr lang="en-US" dirty="0"/>
              <a:t>The data quality assessment of the mammographic mass dataset showed 162 missing values across attributes. The attributes were also converted from discrete to continuous data types to be able to account for statistical analysis.  All 162 missing values were filled with the mean values of their respective attributes. The dataset was partitioned randomly to 70% training and 30% test sets, then subjected to four machine learning algorithms: classification tree, artificial neural networks, support vector machine, and K nearest neighbors. </a:t>
            </a:r>
          </a:p>
          <a:p>
            <a:endParaRPr lang="en-US" dirty="0"/>
          </a:p>
        </p:txBody>
      </p:sp>
    </p:spTree>
    <p:extLst>
      <p:ext uri="{BB962C8B-B14F-4D97-AF65-F5344CB8AC3E}">
        <p14:creationId xmlns:p14="http://schemas.microsoft.com/office/powerpoint/2010/main" val="144444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F4DD-316E-F379-96B4-05D8A50B6B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644B29-AFAF-585B-B365-44AB9721C655}"/>
              </a:ext>
            </a:extLst>
          </p:cNvPr>
          <p:cNvSpPr>
            <a:spLocks noGrp="1"/>
          </p:cNvSpPr>
          <p:nvPr>
            <p:ph idx="1"/>
          </p:nvPr>
        </p:nvSpPr>
        <p:spPr/>
        <p:txBody>
          <a:bodyPr>
            <a:normAutofit lnSpcReduction="10000"/>
          </a:bodyPr>
          <a:lstStyle/>
          <a:p>
            <a:pPr marL="0" indent="0">
              <a:buNone/>
            </a:pPr>
            <a:r>
              <a:rPr lang="en-US" dirty="0"/>
              <a:t>Data Analytics Methods</a:t>
            </a:r>
          </a:p>
          <a:p>
            <a:r>
              <a:rPr lang="en-US" dirty="0"/>
              <a:t>This project used data cleaning, mining, modeling, and visualization to extract critical information and create compelling and accurate predicting models. Statistical tools (correlation matrix, multiple linear regression, and ANOVA) were applied to determine the difference and significance in the characteristics of malignant and benign breast masses and how the attributes contributed to such behaviors. Moreover, to identify which of the predictive models, i.e., classification tree, artificial neural networks, support vector machine, and K nearest neighbors, performed the best, the respective predictive accuracy scores were tabulated and compared. The codes utilized in this project can be seen in the appendix. </a:t>
            </a:r>
          </a:p>
          <a:p>
            <a:endParaRPr lang="en-US" dirty="0"/>
          </a:p>
        </p:txBody>
      </p:sp>
    </p:spTree>
    <p:extLst>
      <p:ext uri="{BB962C8B-B14F-4D97-AF65-F5344CB8AC3E}">
        <p14:creationId xmlns:p14="http://schemas.microsoft.com/office/powerpoint/2010/main" val="3775732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TotalTime>
  <Words>2130</Words>
  <Application>Microsoft Macintosh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Understanding Breast Masses through Data Mining and Machine Learning</vt:lpstr>
      <vt:lpstr>Introduction</vt:lpstr>
      <vt:lpstr>Background</vt:lpstr>
      <vt:lpstr>PowerPoint Presentation</vt:lpstr>
      <vt:lpstr>Project Objectives</vt:lpstr>
      <vt:lpstr>PowerPoint Presentation</vt:lpstr>
      <vt:lpstr>Methods</vt:lpstr>
      <vt:lpstr>PowerPoint Presentation</vt:lpstr>
      <vt:lpstr>PowerPoint Presentation</vt:lpstr>
      <vt:lpstr>Results</vt:lpstr>
      <vt:lpstr>PowerPoint Presentation</vt:lpstr>
      <vt:lpstr>PowerPoint Presentation</vt:lpstr>
      <vt:lpstr>PowerPoint Presentation</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Breast Masses through Data Mining and Machine Learning</dc:title>
  <dc:creator>Gerald Gaitos</dc:creator>
  <cp:lastModifiedBy>Gerald Gaitos</cp:lastModifiedBy>
  <cp:revision>1</cp:revision>
  <dcterms:created xsi:type="dcterms:W3CDTF">2023-04-28T11:32:23Z</dcterms:created>
  <dcterms:modified xsi:type="dcterms:W3CDTF">2023-04-29T18:11:34Z</dcterms:modified>
</cp:coreProperties>
</file>