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5C6B524-1B40-4F44-AF04-3DA7CAF4834D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AE4EF92-281A-4290-AE70-8DCC990FBB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04664"/>
            <a:ext cx="5985994" cy="1470025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자동관수를 위한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SOLENOID VALVE </a:t>
            </a:r>
            <a:r>
              <a:rPr lang="ko-KR" altLang="en-US" sz="2800" dirty="0" smtClean="0"/>
              <a:t>순차제어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7504" y="3933056"/>
            <a:ext cx="5040560" cy="8389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2022</a:t>
            </a:r>
            <a:r>
              <a:rPr lang="ko-KR" altLang="en-US" sz="2000" dirty="0" smtClean="0"/>
              <a:t>년 </a:t>
            </a:r>
            <a:r>
              <a:rPr lang="ko-KR" altLang="en-US" sz="2000" dirty="0" err="1" smtClean="0"/>
              <a:t>머신러닝을</a:t>
            </a:r>
            <a:r>
              <a:rPr lang="ko-KR" altLang="en-US" sz="2000" dirty="0" smtClean="0"/>
              <a:t> 활용한 </a:t>
            </a:r>
            <a:r>
              <a:rPr lang="en-US" altLang="ko-KR" sz="2000" dirty="0" smtClean="0"/>
              <a:t>AI</a:t>
            </a:r>
            <a:r>
              <a:rPr lang="ko-KR" altLang="en-US" sz="2000" dirty="0" err="1" smtClean="0"/>
              <a:t>아카데미팀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8965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2938" y="602541"/>
            <a:ext cx="604532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srgbClr val="92D050">
                <a:alpha val="49000"/>
              </a:srgb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dirty="0" smtClean="0"/>
              <a:t>SOLENOID VALVE </a:t>
            </a:r>
            <a:r>
              <a:rPr lang="ko-KR" altLang="en-US" sz="2800" dirty="0" smtClean="0"/>
              <a:t>순차제어 개요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547495"/>
            <a:ext cx="74168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1.SOL </a:t>
            </a:r>
            <a:r>
              <a:rPr lang="ko-KR" altLang="en-US" sz="1400" dirty="0" smtClean="0"/>
              <a:t>밸브 개수</a:t>
            </a:r>
            <a:r>
              <a:rPr lang="en-US" altLang="ko-KR" sz="1400" dirty="0"/>
              <a:t>:Ø50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2.</a:t>
            </a:r>
            <a:r>
              <a:rPr lang="ko-KR" altLang="en-US" sz="1400" dirty="0" err="1" smtClean="0"/>
              <a:t>배관내</a:t>
            </a:r>
            <a:r>
              <a:rPr lang="ko-KR" altLang="en-US" sz="1400" dirty="0" smtClean="0"/>
              <a:t> 압력이 </a:t>
            </a:r>
            <a:r>
              <a:rPr lang="en-US" altLang="ko-KR" sz="1400" dirty="0" smtClean="0"/>
              <a:t>1bar </a:t>
            </a:r>
            <a:r>
              <a:rPr lang="ko-KR" altLang="en-US" sz="1400" dirty="0" smtClean="0"/>
              <a:t>이상이면 </a:t>
            </a:r>
            <a:r>
              <a:rPr lang="en-US" altLang="ko-KR" sz="1400" dirty="0" smtClean="0"/>
              <a:t>#1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sol </a:t>
            </a:r>
            <a:r>
              <a:rPr lang="ko-KR" altLang="en-US" sz="1400" dirty="0" smtClean="0"/>
              <a:t>밸브가 정해진 시간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분단위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err="1" smtClean="0"/>
              <a:t>열린후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닫힘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3.#1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sol</a:t>
            </a:r>
            <a:r>
              <a:rPr lang="ko-KR" altLang="en-US" sz="1400" dirty="0" smtClean="0"/>
              <a:t>밸브가 닫힌 후 </a:t>
            </a:r>
            <a:r>
              <a:rPr lang="en-US" altLang="ko-KR" sz="1400" dirty="0" smtClean="0"/>
              <a:t>.#2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sol </a:t>
            </a:r>
            <a:r>
              <a:rPr lang="ko-KR" altLang="en-US" sz="1400" dirty="0" smtClean="0"/>
              <a:t>밸브가 정해진 시간 열리고 닫힘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4.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#2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sol</a:t>
            </a:r>
            <a:r>
              <a:rPr lang="ko-KR" altLang="en-US" sz="1400" dirty="0"/>
              <a:t>밸브가 닫힌 후 </a:t>
            </a:r>
            <a:r>
              <a:rPr lang="en-US" altLang="ko-KR" sz="1400" dirty="0" smtClean="0"/>
              <a:t>.#3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sol </a:t>
            </a:r>
            <a:r>
              <a:rPr lang="ko-KR" altLang="en-US" sz="1400" dirty="0"/>
              <a:t>밸브가 정해진 시간 열리고 </a:t>
            </a:r>
            <a:r>
              <a:rPr lang="ko-KR" altLang="en-US" sz="1400" dirty="0" smtClean="0"/>
              <a:t>닫힘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5.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.#3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sol</a:t>
            </a:r>
            <a:r>
              <a:rPr lang="ko-KR" altLang="en-US" sz="1400" dirty="0"/>
              <a:t>밸브가 닫힌 후 </a:t>
            </a:r>
            <a:r>
              <a:rPr lang="en-US" altLang="ko-KR" sz="1400" dirty="0" smtClean="0"/>
              <a:t>.#5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sol </a:t>
            </a:r>
            <a:r>
              <a:rPr lang="ko-KR" altLang="en-US" sz="1400" dirty="0"/>
              <a:t>밸브가 정해진 시간 열리고 </a:t>
            </a:r>
            <a:r>
              <a:rPr lang="ko-KR" altLang="en-US" sz="1400" dirty="0" smtClean="0"/>
              <a:t>닫힘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6. .#5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sol</a:t>
            </a:r>
            <a:r>
              <a:rPr lang="ko-KR" altLang="en-US" sz="1400" dirty="0" smtClean="0"/>
              <a:t>밸브가 열리면 </a:t>
            </a:r>
            <a:r>
              <a:rPr lang="en-US" altLang="ko-KR" sz="1400" dirty="0"/>
              <a:t>#4</a:t>
            </a:r>
            <a:r>
              <a:rPr lang="ko-KR" altLang="en-US" sz="1400" dirty="0"/>
              <a:t> </a:t>
            </a:r>
            <a:r>
              <a:rPr lang="en-US" altLang="ko-KR" sz="1400" dirty="0"/>
              <a:t>sol</a:t>
            </a:r>
            <a:r>
              <a:rPr lang="ko-KR" altLang="en-US" sz="1400" dirty="0"/>
              <a:t> 밸브가 닫히고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#5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sol</a:t>
            </a:r>
            <a:r>
              <a:rPr lang="ko-KR" altLang="en-US" sz="1400" dirty="0" smtClean="0"/>
              <a:t> 밸브가 닫히면 </a:t>
            </a:r>
            <a:r>
              <a:rPr lang="en-US" altLang="ko-KR" sz="1400" dirty="0" smtClean="0"/>
              <a:t>#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sol</a:t>
            </a:r>
            <a:r>
              <a:rPr lang="ko-KR" altLang="en-US" sz="1400" dirty="0"/>
              <a:t> 밸브가 </a:t>
            </a:r>
            <a:r>
              <a:rPr lang="ko-KR" altLang="en-US" sz="1400" dirty="0" smtClean="0"/>
              <a:t>열린다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7.</a:t>
            </a:r>
            <a:r>
              <a:rPr lang="ko-KR" altLang="en-US" sz="1400" dirty="0" err="1" smtClean="0"/>
              <a:t>입력창</a:t>
            </a:r>
            <a:r>
              <a:rPr lang="en-US" altLang="ko-KR" sz="1400" dirty="0" smtClean="0"/>
              <a:t>(?)</a:t>
            </a:r>
            <a:r>
              <a:rPr lang="ko-KR" altLang="en-US" sz="1400" dirty="0" smtClean="0"/>
              <a:t>에서 수동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자동모드 전환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자동모드에서 </a:t>
            </a:r>
            <a:r>
              <a:rPr lang="en-US" altLang="ko-KR" sz="1400" dirty="0" smtClean="0"/>
              <a:t>2~6</a:t>
            </a:r>
            <a:r>
              <a:rPr lang="ko-KR" altLang="en-US" sz="1400" dirty="0" smtClean="0"/>
              <a:t>번 수행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8.</a:t>
            </a:r>
            <a:r>
              <a:rPr lang="ko-KR" altLang="en-US" sz="1400" dirty="0" err="1" smtClean="0"/>
              <a:t>입력창에서</a:t>
            </a:r>
            <a:r>
              <a:rPr lang="ko-KR" altLang="en-US" sz="1400" dirty="0" smtClean="0"/>
              <a:t> 시간설정</a:t>
            </a:r>
            <a:r>
              <a:rPr lang="en-US" altLang="ko-KR" sz="1400" dirty="0" smtClean="0"/>
              <a:t>, sol </a:t>
            </a:r>
            <a:r>
              <a:rPr lang="ko-KR" altLang="en-US" sz="1400" dirty="0" smtClean="0"/>
              <a:t>밸브순서 변경가능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9.</a:t>
            </a:r>
            <a:r>
              <a:rPr lang="ko-KR" altLang="en-US" sz="1400" dirty="0" err="1" smtClean="0"/>
              <a:t>입력창</a:t>
            </a:r>
            <a:r>
              <a:rPr lang="ko-KR" altLang="en-US" sz="1400" dirty="0" smtClean="0"/>
              <a:t> 수동모드에서 각 밸브 열림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닫힘 가능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0232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2404943" y="3258762"/>
            <a:ext cx="360040" cy="396044"/>
            <a:chOff x="2627784" y="2924944"/>
            <a:chExt cx="1060704" cy="1058416"/>
          </a:xfrm>
        </p:grpSpPr>
        <p:sp>
          <p:nvSpPr>
            <p:cNvPr id="42" name="이등변 삼각형 41"/>
            <p:cNvSpPr/>
            <p:nvPr/>
          </p:nvSpPr>
          <p:spPr>
            <a:xfrm>
              <a:off x="2627784" y="3068960"/>
              <a:ext cx="1060704" cy="914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42"/>
            <p:cNvSpPr/>
            <p:nvPr/>
          </p:nvSpPr>
          <p:spPr>
            <a:xfrm>
              <a:off x="2758007" y="2924944"/>
              <a:ext cx="772672" cy="792088"/>
            </a:xfrm>
            <a:prstGeom prst="flowChartConnector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992267" y="2287206"/>
            <a:ext cx="665414" cy="50400"/>
            <a:chOff x="1565006" y="3140968"/>
            <a:chExt cx="665414" cy="49081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1565006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/>
          <p:cNvGrpSpPr/>
          <p:nvPr/>
        </p:nvGrpSpPr>
        <p:grpSpPr>
          <a:xfrm rot="16200000">
            <a:off x="4974171" y="2906745"/>
            <a:ext cx="1321009" cy="50400"/>
            <a:chOff x="1582348" y="3140968"/>
            <a:chExt cx="649392" cy="49081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02728" y="2270959"/>
            <a:ext cx="649392" cy="50400"/>
            <a:chOff x="1582348" y="3140968"/>
            <a:chExt cx="649392" cy="49081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5658557" y="2270331"/>
            <a:ext cx="649392" cy="50400"/>
            <a:chOff x="1582348" y="3140968"/>
            <a:chExt cx="649392" cy="49081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/>
          <p:cNvGrpSpPr/>
          <p:nvPr/>
        </p:nvGrpSpPr>
        <p:grpSpPr>
          <a:xfrm>
            <a:off x="6228184" y="2270331"/>
            <a:ext cx="649392" cy="50400"/>
            <a:chOff x="1582348" y="3140968"/>
            <a:chExt cx="649392" cy="49081"/>
          </a:xfrm>
        </p:grpSpPr>
        <p:cxnSp>
          <p:nvCxnSpPr>
            <p:cNvPr id="33" name="직선 연결선 32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5108762" y="3564456"/>
            <a:ext cx="1853175" cy="50400"/>
            <a:chOff x="1582348" y="3140968"/>
            <a:chExt cx="649392" cy="49081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4414730" y="1650286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#1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SOL</a:t>
            </a:r>
            <a:endParaRPr lang="ko-KR" altLang="en-US" sz="16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755315" y="3221221"/>
            <a:ext cx="353447" cy="450277"/>
            <a:chOff x="1523510" y="5139711"/>
            <a:chExt cx="445376" cy="617699"/>
          </a:xfrm>
        </p:grpSpPr>
        <p:sp>
          <p:nvSpPr>
            <p:cNvPr id="57" name="이등변 삼각형 56"/>
            <p:cNvSpPr/>
            <p:nvPr/>
          </p:nvSpPr>
          <p:spPr>
            <a:xfrm rot="5400000">
              <a:off x="1499355" y="5517232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16200000">
              <a:off x="1728707" y="5517231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/>
            <p:cNvCxnSpPr/>
            <p:nvPr/>
          </p:nvCxnSpPr>
          <p:spPr>
            <a:xfrm flipV="1">
              <a:off x="1739534" y="5445224"/>
              <a:ext cx="0" cy="1918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현 60"/>
            <p:cNvSpPr/>
            <p:nvPr/>
          </p:nvSpPr>
          <p:spPr>
            <a:xfrm rot="6670381">
              <a:off x="1518265" y="5145037"/>
              <a:ext cx="442536" cy="431884"/>
            </a:xfrm>
            <a:prstGeom prst="cho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975990" y="3229431"/>
            <a:ext cx="353447" cy="450277"/>
            <a:chOff x="1523510" y="5139711"/>
            <a:chExt cx="445376" cy="617699"/>
          </a:xfrm>
        </p:grpSpPr>
        <p:sp>
          <p:nvSpPr>
            <p:cNvPr id="64" name="이등변 삼각형 63"/>
            <p:cNvSpPr/>
            <p:nvPr/>
          </p:nvSpPr>
          <p:spPr>
            <a:xfrm rot="5400000">
              <a:off x="1499355" y="5517232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이등변 삼각형 64"/>
            <p:cNvSpPr/>
            <p:nvPr/>
          </p:nvSpPr>
          <p:spPr>
            <a:xfrm rot="16200000">
              <a:off x="1728707" y="5517231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1739534" y="5445224"/>
              <a:ext cx="0" cy="1918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현 66"/>
            <p:cNvSpPr/>
            <p:nvPr/>
          </p:nvSpPr>
          <p:spPr>
            <a:xfrm rot="6670381">
              <a:off x="1518265" y="5145037"/>
              <a:ext cx="442536" cy="431884"/>
            </a:xfrm>
            <a:prstGeom prst="cho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591419" y="4180330"/>
            <a:ext cx="353447" cy="450277"/>
            <a:chOff x="1523510" y="5139711"/>
            <a:chExt cx="445376" cy="617699"/>
          </a:xfrm>
        </p:grpSpPr>
        <p:sp>
          <p:nvSpPr>
            <p:cNvPr id="69" name="이등변 삼각형 68"/>
            <p:cNvSpPr/>
            <p:nvPr/>
          </p:nvSpPr>
          <p:spPr>
            <a:xfrm rot="5400000">
              <a:off x="1499355" y="5517232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/>
            <p:cNvSpPr/>
            <p:nvPr/>
          </p:nvSpPr>
          <p:spPr>
            <a:xfrm rot="16200000">
              <a:off x="1728707" y="5517231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70"/>
            <p:cNvCxnSpPr/>
            <p:nvPr/>
          </p:nvCxnSpPr>
          <p:spPr>
            <a:xfrm flipV="1">
              <a:off x="1739534" y="5445224"/>
              <a:ext cx="0" cy="1918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현 71"/>
            <p:cNvSpPr/>
            <p:nvPr/>
          </p:nvSpPr>
          <p:spPr>
            <a:xfrm rot="6670381">
              <a:off x="1518265" y="5145037"/>
              <a:ext cx="442536" cy="431884"/>
            </a:xfrm>
            <a:prstGeom prst="cho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6877576" y="1931905"/>
            <a:ext cx="353447" cy="450277"/>
            <a:chOff x="1523510" y="5139711"/>
            <a:chExt cx="445376" cy="617699"/>
          </a:xfrm>
        </p:grpSpPr>
        <p:sp>
          <p:nvSpPr>
            <p:cNvPr id="74" name="이등변 삼각형 73"/>
            <p:cNvSpPr/>
            <p:nvPr/>
          </p:nvSpPr>
          <p:spPr>
            <a:xfrm rot="5400000">
              <a:off x="1499355" y="5517232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 rot="16200000">
              <a:off x="1728707" y="5517231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1739534" y="5445224"/>
              <a:ext cx="0" cy="1918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현 76"/>
            <p:cNvSpPr/>
            <p:nvPr/>
          </p:nvSpPr>
          <p:spPr>
            <a:xfrm rot="6670381">
              <a:off x="1518265" y="5145037"/>
              <a:ext cx="442536" cy="431884"/>
            </a:xfrm>
            <a:prstGeom prst="cho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4662670" y="1972818"/>
            <a:ext cx="353447" cy="450277"/>
            <a:chOff x="1523510" y="5139711"/>
            <a:chExt cx="445376" cy="617699"/>
          </a:xfrm>
        </p:grpSpPr>
        <p:sp>
          <p:nvSpPr>
            <p:cNvPr id="79" name="이등변 삼각형 78"/>
            <p:cNvSpPr/>
            <p:nvPr/>
          </p:nvSpPr>
          <p:spPr>
            <a:xfrm rot="5400000">
              <a:off x="1499355" y="5517232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 rot="16200000">
              <a:off x="1728707" y="5517231"/>
              <a:ext cx="264333" cy="21602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" name="직선 연결선 80"/>
            <p:cNvCxnSpPr/>
            <p:nvPr/>
          </p:nvCxnSpPr>
          <p:spPr>
            <a:xfrm flipV="1">
              <a:off x="1739534" y="5445224"/>
              <a:ext cx="0" cy="1918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현 81"/>
            <p:cNvSpPr/>
            <p:nvPr/>
          </p:nvSpPr>
          <p:spPr>
            <a:xfrm rot="6670381">
              <a:off x="1518265" y="5145037"/>
              <a:ext cx="442536" cy="431884"/>
            </a:xfrm>
            <a:prstGeom prst="chor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71069" y="4653136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#5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SOL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639221" y="2874422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#3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SOL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567213" y="1592081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#2 SOL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4427984" y="2924944"/>
            <a:ext cx="119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#4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SOL</a:t>
            </a:r>
            <a:endParaRPr lang="ko-KR" altLang="en-US" sz="1600" dirty="0"/>
          </a:p>
        </p:txBody>
      </p:sp>
      <p:grpSp>
        <p:nvGrpSpPr>
          <p:cNvPr id="94" name="그룹 93"/>
          <p:cNvGrpSpPr/>
          <p:nvPr/>
        </p:nvGrpSpPr>
        <p:grpSpPr>
          <a:xfrm>
            <a:off x="7346420" y="3570809"/>
            <a:ext cx="649392" cy="50400"/>
            <a:chOff x="1582348" y="3140968"/>
            <a:chExt cx="649392" cy="49081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7238679" y="2260479"/>
            <a:ext cx="649392" cy="50400"/>
            <a:chOff x="1582348" y="3140968"/>
            <a:chExt cx="649392" cy="49081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 flipV="1">
            <a:off x="4185958" y="4534262"/>
            <a:ext cx="1423518" cy="50400"/>
            <a:chOff x="1582348" y="3140968"/>
            <a:chExt cx="649392" cy="49081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2464818" y="4797152"/>
            <a:ext cx="277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PSAN-L1CPA-R1/8</a:t>
            </a:r>
            <a:r>
              <a:rPr lang="ko-KR" altLang="en-US" sz="1600" dirty="0" smtClean="0"/>
              <a:t>센서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83568" y="2564904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Water T/K</a:t>
            </a:r>
            <a:endParaRPr lang="ko-KR" altLang="en-US" sz="1600" dirty="0"/>
          </a:p>
        </p:txBody>
      </p:sp>
      <p:sp>
        <p:nvSpPr>
          <p:cNvPr id="133" name="직사각형 132"/>
          <p:cNvSpPr/>
          <p:nvPr/>
        </p:nvSpPr>
        <p:spPr>
          <a:xfrm>
            <a:off x="3131840" y="999389"/>
            <a:ext cx="5616624" cy="44458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5238883" y="5826750"/>
            <a:ext cx="196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순차제어 대상</a:t>
            </a:r>
            <a:endParaRPr lang="ko-KR" altLang="en-US" sz="1600" dirty="0"/>
          </a:p>
        </p:txBody>
      </p:sp>
      <p:sp>
        <p:nvSpPr>
          <p:cNvPr id="137" name="아래쪽 화살표 136"/>
          <p:cNvSpPr/>
          <p:nvPr/>
        </p:nvSpPr>
        <p:spPr>
          <a:xfrm>
            <a:off x="5778671" y="5547865"/>
            <a:ext cx="29658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3524819" y="3038396"/>
            <a:ext cx="255093" cy="575267"/>
            <a:chOff x="3524819" y="3358536"/>
            <a:chExt cx="255093" cy="522970"/>
          </a:xfrm>
        </p:grpSpPr>
        <p:sp>
          <p:nvSpPr>
            <p:cNvPr id="104" name="직사각형 103"/>
            <p:cNvSpPr/>
            <p:nvPr/>
          </p:nvSpPr>
          <p:spPr>
            <a:xfrm>
              <a:off x="3524819" y="3358536"/>
              <a:ext cx="255093" cy="21878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/>
            <p:cNvCxnSpPr>
              <a:stCxn id="104" idx="2"/>
            </p:cNvCxnSpPr>
            <p:nvPr/>
          </p:nvCxnSpPr>
          <p:spPr>
            <a:xfrm flipH="1">
              <a:off x="3652365" y="3577319"/>
              <a:ext cx="1" cy="3041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195736" y="2910176"/>
            <a:ext cx="1245147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pump</a:t>
            </a:r>
            <a:endParaRPr lang="ko-KR" altLang="en-US" sz="1600" dirty="0"/>
          </a:p>
        </p:txBody>
      </p:sp>
      <p:cxnSp>
        <p:nvCxnSpPr>
          <p:cNvPr id="114" name="직선 연결선 113"/>
          <p:cNvCxnSpPr/>
          <p:nvPr/>
        </p:nvCxnSpPr>
        <p:spPr>
          <a:xfrm>
            <a:off x="323528" y="1620658"/>
            <a:ext cx="0" cy="20216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2216675" y="1622395"/>
            <a:ext cx="0" cy="20216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323528" y="3643453"/>
            <a:ext cx="18931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323528" y="1265552"/>
            <a:ext cx="567944" cy="353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flipH="1" flipV="1">
            <a:off x="1638410" y="1220853"/>
            <a:ext cx="589986" cy="4252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2216492" y="3542044"/>
            <a:ext cx="219128" cy="64999"/>
            <a:chOff x="611560" y="4309065"/>
            <a:chExt cx="219128" cy="59090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611560" y="430906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614664" y="4368155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3570949" y="3108654"/>
            <a:ext cx="183085" cy="1071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/>
          <p:cNvGrpSpPr/>
          <p:nvPr/>
        </p:nvGrpSpPr>
        <p:grpSpPr>
          <a:xfrm rot="16200000">
            <a:off x="3700525" y="4045827"/>
            <a:ext cx="1031756" cy="50400"/>
            <a:chOff x="1582348" y="3140968"/>
            <a:chExt cx="649392" cy="49081"/>
          </a:xfrm>
        </p:grpSpPr>
        <p:cxnSp>
          <p:nvCxnSpPr>
            <p:cNvPr id="113" name="직선 연결선 112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5932925" y="4536051"/>
            <a:ext cx="2104789" cy="50400"/>
            <a:chOff x="1582348" y="3140968"/>
            <a:chExt cx="649392" cy="49081"/>
          </a:xfrm>
        </p:grpSpPr>
        <p:cxnSp>
          <p:nvCxnSpPr>
            <p:cNvPr id="118" name="직선 연결선 117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왼쪽 화살표 3"/>
          <p:cNvSpPr/>
          <p:nvPr/>
        </p:nvSpPr>
        <p:spPr>
          <a:xfrm>
            <a:off x="3579575" y="2189493"/>
            <a:ext cx="200337" cy="23360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131840" y="1866310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#1</a:t>
            </a:r>
            <a:r>
              <a:rPr lang="ko-KR" altLang="en-US" sz="1600" dirty="0" smtClean="0"/>
              <a:t> 구역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791349" y="1866126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#2</a:t>
            </a:r>
            <a:r>
              <a:rPr lang="ko-KR" altLang="en-US" sz="1600" dirty="0" smtClean="0"/>
              <a:t> 구역</a:t>
            </a:r>
            <a:endParaRPr lang="ko-KR" altLang="en-US" sz="1600" dirty="0"/>
          </a:p>
        </p:txBody>
      </p:sp>
      <p:sp>
        <p:nvSpPr>
          <p:cNvPr id="6" name="오른쪽 화살표 5"/>
          <p:cNvSpPr/>
          <p:nvPr/>
        </p:nvSpPr>
        <p:spPr>
          <a:xfrm>
            <a:off x="8089472" y="2204864"/>
            <a:ext cx="226944" cy="23811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812360" y="3162270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#3</a:t>
            </a:r>
            <a:r>
              <a:rPr lang="ko-KR" altLang="en-US" sz="1600" dirty="0" smtClean="0"/>
              <a:t> 구역</a:t>
            </a:r>
            <a:endParaRPr lang="ko-KR" altLang="en-US" sz="1600" dirty="0"/>
          </a:p>
        </p:txBody>
      </p:sp>
      <p:sp>
        <p:nvSpPr>
          <p:cNvPr id="127" name="오른쪽 화살표 126"/>
          <p:cNvSpPr/>
          <p:nvPr/>
        </p:nvSpPr>
        <p:spPr>
          <a:xfrm>
            <a:off x="8110483" y="3501008"/>
            <a:ext cx="226944" cy="23811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7837713" y="4674622"/>
            <a:ext cx="1245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#4</a:t>
            </a:r>
            <a:r>
              <a:rPr lang="ko-KR" altLang="en-US" sz="1600" dirty="0" smtClean="0"/>
              <a:t> 구역</a:t>
            </a:r>
            <a:endParaRPr lang="ko-KR" altLang="en-US" sz="1600" dirty="0"/>
          </a:p>
        </p:txBody>
      </p:sp>
      <p:sp>
        <p:nvSpPr>
          <p:cNvPr id="135" name="오른쪽 화살표 134"/>
          <p:cNvSpPr/>
          <p:nvPr/>
        </p:nvSpPr>
        <p:spPr>
          <a:xfrm>
            <a:off x="8135836" y="4427781"/>
            <a:ext cx="226944" cy="23811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2727784" y="3558202"/>
            <a:ext cx="2020603" cy="50400"/>
            <a:chOff x="1582348" y="3140968"/>
            <a:chExt cx="649392" cy="49081"/>
          </a:xfrm>
        </p:grpSpPr>
        <p:cxnSp>
          <p:nvCxnSpPr>
            <p:cNvPr id="139" name="직선 연결선 138"/>
            <p:cNvCxnSpPr/>
            <p:nvPr/>
          </p:nvCxnSpPr>
          <p:spPr>
            <a:xfrm>
              <a:off x="1583668" y="3140968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1582348" y="319004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위쪽 화살표 7"/>
          <p:cNvSpPr/>
          <p:nvPr/>
        </p:nvSpPr>
        <p:spPr>
          <a:xfrm>
            <a:off x="3547867" y="4232683"/>
            <a:ext cx="206546" cy="39019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25359" y="3985319"/>
            <a:ext cx="15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*50Ø PE</a:t>
            </a:r>
            <a:r>
              <a:rPr lang="ko-KR" altLang="en-US" sz="1400" dirty="0" smtClean="0"/>
              <a:t>배관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464818" y="3429000"/>
            <a:ext cx="1187549" cy="488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161925" y="4005064"/>
            <a:ext cx="1609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*10Ø ?male port (sus304/sus316l)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925359" y="3583363"/>
            <a:ext cx="142585" cy="401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6855" y="2132856"/>
            <a:ext cx="8712968" cy="952500"/>
            <a:chOff x="146855" y="2132856"/>
            <a:chExt cx="8712968" cy="952500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55" y="2132856"/>
              <a:ext cx="8712968" cy="952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652120" y="2132856"/>
              <a:ext cx="864096" cy="9525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827584" y="134076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오토닉스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PSAN </a:t>
            </a:r>
            <a:r>
              <a:rPr lang="ko-KR" altLang="en-US" dirty="0" smtClean="0"/>
              <a:t>시리즈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2938" y="746557"/>
            <a:ext cx="1868862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srgbClr val="92D050">
                <a:alpha val="49000"/>
              </a:srgb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lang="ko-KR" altLang="en-US" sz="2800" dirty="0" smtClean="0"/>
              <a:t>압력센서</a:t>
            </a:r>
            <a:endParaRPr lang="ko-KR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007604" y="3429000"/>
            <a:ext cx="3996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측정범위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1~10bar</a:t>
            </a:r>
          </a:p>
          <a:p>
            <a:r>
              <a:rPr lang="en-US" altLang="ko-KR" sz="1600" dirty="0" smtClean="0"/>
              <a:t>2.</a:t>
            </a:r>
            <a:r>
              <a:rPr lang="ko-KR" altLang="en-US" sz="1600" dirty="0" smtClean="0"/>
              <a:t>표시압력</a:t>
            </a:r>
            <a:r>
              <a:rPr lang="en-US" altLang="ko-KR" sz="1600" dirty="0" smtClean="0"/>
              <a:t>:</a:t>
            </a:r>
            <a:r>
              <a:rPr lang="en-US" altLang="ko-KR" sz="1600" dirty="0"/>
              <a:t> MPa, </a:t>
            </a:r>
            <a:r>
              <a:rPr lang="en-US" altLang="ko-KR" sz="1600" dirty="0" err="1"/>
              <a:t>kPa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kgf</a:t>
            </a:r>
            <a:r>
              <a:rPr lang="en-US" altLang="ko-KR" sz="1600" dirty="0"/>
              <a:t>/cm², bar, psi</a:t>
            </a:r>
            <a:endParaRPr lang="en-US" altLang="ko-KR" sz="1600" dirty="0" smtClean="0"/>
          </a:p>
          <a:p>
            <a:r>
              <a:rPr lang="en-US" altLang="ko-KR" sz="1600" dirty="0" smtClean="0"/>
              <a:t>3.</a:t>
            </a:r>
            <a:r>
              <a:rPr lang="ko-KR" altLang="en-US" sz="1600" dirty="0" smtClean="0"/>
              <a:t>압력포트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유체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공압</a:t>
            </a:r>
            <a:endParaRPr lang="en-US" altLang="ko-KR" sz="1600" dirty="0" smtClean="0"/>
          </a:p>
          <a:p>
            <a:r>
              <a:rPr lang="en-US" altLang="ko-KR" sz="1600" dirty="0" smtClean="0"/>
              <a:t>4.</a:t>
            </a:r>
            <a:r>
              <a:rPr lang="ko-KR" altLang="en-US" sz="1600" dirty="0" smtClean="0"/>
              <a:t>배선형태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커넥터형</a:t>
            </a:r>
            <a:endParaRPr lang="en-US" altLang="ko-KR" sz="1600" dirty="0" smtClean="0"/>
          </a:p>
          <a:p>
            <a:r>
              <a:rPr lang="en-US" altLang="ko-KR" sz="1600" dirty="0" smtClean="0"/>
              <a:t>5.</a:t>
            </a:r>
            <a:r>
              <a:rPr lang="ko-KR" altLang="en-US" sz="1600" dirty="0" smtClean="0"/>
              <a:t>제어출력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PNP</a:t>
            </a:r>
            <a:r>
              <a:rPr lang="ko-KR" altLang="en-US" sz="1600" dirty="0" smtClean="0"/>
              <a:t>형</a:t>
            </a:r>
            <a:endParaRPr lang="en-US" altLang="ko-KR" sz="1600" dirty="0" smtClean="0"/>
          </a:p>
          <a:p>
            <a:r>
              <a:rPr lang="en-US" altLang="ko-KR" sz="1600" dirty="0" smtClean="0"/>
              <a:t>6.</a:t>
            </a:r>
            <a:r>
              <a:rPr lang="ko-KR" altLang="en-US" sz="1600" dirty="0" smtClean="0"/>
              <a:t>아날로그 출력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전류출력형 </a:t>
            </a:r>
            <a:r>
              <a:rPr lang="en-US" altLang="ko-KR" sz="1600" dirty="0" smtClean="0"/>
              <a:t>DC 4~20mA</a:t>
            </a:r>
          </a:p>
          <a:p>
            <a:r>
              <a:rPr lang="en-US" altLang="ko-KR" sz="1600" dirty="0" smtClean="0"/>
              <a:t>7.</a:t>
            </a:r>
            <a:r>
              <a:rPr lang="ko-KR" altLang="en-US" sz="1600" dirty="0" smtClean="0"/>
              <a:t>전원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12~24VDC</a:t>
            </a:r>
          </a:p>
          <a:p>
            <a:r>
              <a:rPr lang="en-US" altLang="ko-KR" sz="1600" dirty="0" smtClean="0"/>
              <a:t>8.</a:t>
            </a:r>
            <a:r>
              <a:rPr lang="ko-KR" altLang="en-US" sz="1600" dirty="0" smtClean="0"/>
              <a:t>소비전류</a:t>
            </a:r>
            <a:r>
              <a:rPr lang="en-US" altLang="ko-KR" sz="1600" dirty="0" smtClean="0"/>
              <a:t>:75mA</a:t>
            </a:r>
            <a:r>
              <a:rPr lang="ko-KR" altLang="en-US" sz="1600" dirty="0" smtClean="0"/>
              <a:t>이하</a:t>
            </a:r>
            <a:endParaRPr lang="en-US" altLang="ko-KR" sz="1600" dirty="0" smtClean="0"/>
          </a:p>
          <a:p>
            <a:r>
              <a:rPr lang="en-US" altLang="ko-KR" sz="1600" dirty="0" smtClean="0"/>
              <a:t>9.</a:t>
            </a:r>
            <a:r>
              <a:rPr lang="ko-KR" altLang="en-US" sz="1600" dirty="0" smtClean="0"/>
              <a:t>최소표시간격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0.1kPa</a:t>
            </a:r>
          </a:p>
          <a:p>
            <a:r>
              <a:rPr lang="en-US" altLang="ko-KR" sz="1600" dirty="0" smtClean="0"/>
              <a:t>10.</a:t>
            </a:r>
            <a:r>
              <a:rPr lang="ko-KR" altLang="en-US" sz="1600" dirty="0" smtClean="0"/>
              <a:t>체결방법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male R1/8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02938" y="602128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구입처</a:t>
            </a:r>
            <a:r>
              <a:rPr lang="en-US" altLang="ko-KR" sz="1400" dirty="0" smtClean="0"/>
              <a:t>:navimro.com/g/279111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00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8647"/>
            <a:ext cx="44672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72816"/>
            <a:ext cx="4733903" cy="379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6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551" y="1412776"/>
            <a:ext cx="7456898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115616" y="3014204"/>
            <a:ext cx="23042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115616" y="3172659"/>
            <a:ext cx="4608512" cy="144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115616" y="3339498"/>
            <a:ext cx="4032448" cy="121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5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222" y="1556792"/>
            <a:ext cx="796955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15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84784"/>
            <a:ext cx="8229600" cy="431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06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350" y="1336898"/>
            <a:ext cx="7353299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21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96" y="1600201"/>
            <a:ext cx="3596384" cy="24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28800"/>
            <a:ext cx="2808312" cy="236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2938" y="602541"/>
            <a:ext cx="2948982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srgbClr val="92D050">
                <a:alpha val="49000"/>
              </a:srgb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lang="ko-KR" altLang="en-US" sz="2800" dirty="0" smtClean="0"/>
              <a:t>압력센서 </a:t>
            </a:r>
            <a:r>
              <a:rPr lang="ko-KR" altLang="en-US" sz="2800" dirty="0" err="1" smtClean="0"/>
              <a:t>브라켓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198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563888" y="1916832"/>
            <a:ext cx="5112568" cy="3834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249086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:BERMAD S390T-2-R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전원</a:t>
            </a:r>
            <a:r>
              <a:rPr lang="en-US" altLang="ko-KR" dirty="0" smtClean="0"/>
              <a:t>:24VAC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소비전류</a:t>
            </a:r>
            <a:r>
              <a:rPr lang="en-US" altLang="ko-KR" dirty="0" smtClean="0"/>
              <a:t>:125mA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밸브상태</a:t>
            </a:r>
            <a:r>
              <a:rPr lang="en-US" altLang="ko-KR" dirty="0" smtClean="0"/>
              <a:t>:Normal close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:5ea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2938" y="746557"/>
            <a:ext cx="3597054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5400000" algn="t" rotWithShape="0">
              <a:srgbClr val="92D050">
                <a:alpha val="49000"/>
              </a:srgb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lang="en-US" altLang="ko-KR" sz="2800" dirty="0" smtClean="0"/>
              <a:t>SOLENOID VALVE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8100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1867</TotalTime>
  <Words>292</Words>
  <Application>Microsoft Office PowerPoint</Application>
  <PresentationFormat>화면 슬라이드 쇼(4:3)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도시</vt:lpstr>
      <vt:lpstr>자동관수를 위한  SOLENOID VALVE 순차제어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블루베리농장 자동관수를  위한 SOLENOID VALVE 순차제어</dc:title>
  <dc:creator>USER</dc:creator>
  <cp:lastModifiedBy>USER</cp:lastModifiedBy>
  <cp:revision>40</cp:revision>
  <dcterms:created xsi:type="dcterms:W3CDTF">2022-04-29T22:10:19Z</dcterms:created>
  <dcterms:modified xsi:type="dcterms:W3CDTF">2022-10-20T12:53:44Z</dcterms:modified>
</cp:coreProperties>
</file>