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61" r:id="rId4"/>
    <p:sldId id="265" r:id="rId5"/>
    <p:sldId id="259" r:id="rId6"/>
    <p:sldId id="266" r:id="rId7"/>
    <p:sldId id="258" r:id="rId8"/>
    <p:sldId id="267" r:id="rId9"/>
    <p:sldId id="268" r:id="rId10"/>
    <p:sldId id="269" r:id="rId11"/>
    <p:sldId id="260" r:id="rId12"/>
    <p:sldId id="263" r:id="rId13"/>
    <p:sldId id="264" r:id="rId14"/>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6" autoAdjust="0"/>
    <p:restoredTop sz="94660"/>
  </p:normalViewPr>
  <p:slideViewPr>
    <p:cSldViewPr snapToGrid="0">
      <p:cViewPr varScale="1">
        <p:scale>
          <a:sx n="81" d="100"/>
          <a:sy n="81" d="100"/>
        </p:scale>
        <p:origin x="60" y="9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jacki\Desktop\Python\final_311_census.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[final_311_census.csv]Sheet1!PivotTable1</c:name>
    <c:fmtId val="2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Request per YY/Month</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radarChart>
        <c:radarStyle val="marker"/>
        <c:varyColors val="0"/>
        <c:ser>
          <c:idx val="0"/>
          <c:order val="0"/>
          <c:tx>
            <c:strRef>
              <c:f>Sheet1!$B$3:$B$4</c:f>
              <c:strCache>
                <c:ptCount val="1"/>
                <c:pt idx="0">
                  <c:v>Abandoned Vehicle</c:v>
                </c:pt>
              </c:strCache>
            </c:strRef>
          </c:tx>
          <c:spPr>
            <a:ln w="28575" cap="rnd">
              <a:solidFill>
                <a:schemeClr val="accent1"/>
              </a:solidFill>
              <a:round/>
            </a:ln>
            <a:effectLst/>
          </c:spPr>
          <c:marker>
            <c:symbol val="none"/>
          </c:marker>
          <c:cat>
            <c:strRef>
              <c:f>Sheet1!$A$5:$A$42</c:f>
              <c:strCache>
                <c:ptCount val="37"/>
                <c:pt idx="0">
                  <c:v>17-Apr</c:v>
                </c:pt>
                <c:pt idx="1">
                  <c:v>17-Aug</c:v>
                </c:pt>
                <c:pt idx="2">
                  <c:v>17-Dec</c:v>
                </c:pt>
                <c:pt idx="3">
                  <c:v>17-Feb</c:v>
                </c:pt>
                <c:pt idx="4">
                  <c:v>17-Jan</c:v>
                </c:pt>
                <c:pt idx="5">
                  <c:v>17-Jul</c:v>
                </c:pt>
                <c:pt idx="6">
                  <c:v>17-Jun</c:v>
                </c:pt>
                <c:pt idx="7">
                  <c:v>17-Mar</c:v>
                </c:pt>
                <c:pt idx="8">
                  <c:v>17-May</c:v>
                </c:pt>
                <c:pt idx="9">
                  <c:v>17-Nov</c:v>
                </c:pt>
                <c:pt idx="10">
                  <c:v>17-Oct</c:v>
                </c:pt>
                <c:pt idx="11">
                  <c:v>17-Sep</c:v>
                </c:pt>
                <c:pt idx="12">
                  <c:v>18-Apr</c:v>
                </c:pt>
                <c:pt idx="13">
                  <c:v>18-Aug</c:v>
                </c:pt>
                <c:pt idx="14">
                  <c:v>18-Dec</c:v>
                </c:pt>
                <c:pt idx="15">
                  <c:v>18-Feb</c:v>
                </c:pt>
                <c:pt idx="16">
                  <c:v>18-Jan</c:v>
                </c:pt>
                <c:pt idx="17">
                  <c:v>18-Jul</c:v>
                </c:pt>
                <c:pt idx="18">
                  <c:v>18-Jun</c:v>
                </c:pt>
                <c:pt idx="19">
                  <c:v>18-Mar</c:v>
                </c:pt>
                <c:pt idx="20">
                  <c:v>18-May</c:v>
                </c:pt>
                <c:pt idx="21">
                  <c:v>18-Nov</c:v>
                </c:pt>
                <c:pt idx="22">
                  <c:v>18-Oct</c:v>
                </c:pt>
                <c:pt idx="23">
                  <c:v>18-Sep</c:v>
                </c:pt>
                <c:pt idx="24">
                  <c:v>19-Apr</c:v>
                </c:pt>
                <c:pt idx="25">
                  <c:v>19-Aug</c:v>
                </c:pt>
                <c:pt idx="26">
                  <c:v>19-Dec</c:v>
                </c:pt>
                <c:pt idx="27">
                  <c:v>19-Feb</c:v>
                </c:pt>
                <c:pt idx="28">
                  <c:v>19-Jan</c:v>
                </c:pt>
                <c:pt idx="29">
                  <c:v>19-Jul</c:v>
                </c:pt>
                <c:pt idx="30">
                  <c:v>19-Jun</c:v>
                </c:pt>
                <c:pt idx="31">
                  <c:v>19-Mar</c:v>
                </c:pt>
                <c:pt idx="32">
                  <c:v>19-May</c:v>
                </c:pt>
                <c:pt idx="33">
                  <c:v>19-Nov</c:v>
                </c:pt>
                <c:pt idx="34">
                  <c:v>19-Oct</c:v>
                </c:pt>
                <c:pt idx="35">
                  <c:v>19-Sep</c:v>
                </c:pt>
                <c:pt idx="36">
                  <c:v>20-Jan</c:v>
                </c:pt>
              </c:strCache>
            </c:strRef>
          </c:cat>
          <c:val>
            <c:numRef>
              <c:f>Sheet1!$B$5:$B$42</c:f>
              <c:numCache>
                <c:formatCode>General</c:formatCode>
                <c:ptCount val="37"/>
                <c:pt idx="1">
                  <c:v>4</c:v>
                </c:pt>
                <c:pt idx="2">
                  <c:v>1</c:v>
                </c:pt>
                <c:pt idx="5">
                  <c:v>4</c:v>
                </c:pt>
                <c:pt idx="6">
                  <c:v>2</c:v>
                </c:pt>
                <c:pt idx="9">
                  <c:v>2</c:v>
                </c:pt>
                <c:pt idx="11">
                  <c:v>3</c:v>
                </c:pt>
                <c:pt idx="12">
                  <c:v>5</c:v>
                </c:pt>
                <c:pt idx="13">
                  <c:v>6</c:v>
                </c:pt>
                <c:pt idx="15">
                  <c:v>5</c:v>
                </c:pt>
                <c:pt idx="17">
                  <c:v>8</c:v>
                </c:pt>
                <c:pt idx="18">
                  <c:v>4</c:v>
                </c:pt>
                <c:pt idx="20">
                  <c:v>1</c:v>
                </c:pt>
                <c:pt idx="21">
                  <c:v>6</c:v>
                </c:pt>
                <c:pt idx="22">
                  <c:v>1</c:v>
                </c:pt>
                <c:pt idx="23">
                  <c:v>6</c:v>
                </c:pt>
                <c:pt idx="24">
                  <c:v>4</c:v>
                </c:pt>
                <c:pt idx="25">
                  <c:v>3</c:v>
                </c:pt>
                <c:pt idx="27">
                  <c:v>7</c:v>
                </c:pt>
                <c:pt idx="28">
                  <c:v>3</c:v>
                </c:pt>
                <c:pt idx="29">
                  <c:v>3</c:v>
                </c:pt>
                <c:pt idx="30">
                  <c:v>9</c:v>
                </c:pt>
                <c:pt idx="31">
                  <c:v>5</c:v>
                </c:pt>
                <c:pt idx="32">
                  <c:v>2</c:v>
                </c:pt>
                <c:pt idx="33">
                  <c:v>6</c:v>
                </c:pt>
                <c:pt idx="34">
                  <c:v>2</c:v>
                </c:pt>
                <c:pt idx="35">
                  <c:v>3</c:v>
                </c:pt>
              </c:numCache>
            </c:numRef>
          </c:val>
          <c:extLst>
            <c:ext xmlns:c16="http://schemas.microsoft.com/office/drawing/2014/chart" uri="{C3380CC4-5D6E-409C-BE32-E72D297353CC}">
              <c16:uniqueId val="{00000000-372C-4841-8103-7D1BB410F4EA}"/>
            </c:ext>
          </c:extLst>
        </c:ser>
        <c:ser>
          <c:idx val="1"/>
          <c:order val="1"/>
          <c:tx>
            <c:strRef>
              <c:f>Sheet1!$C$3:$C$4</c:f>
              <c:strCache>
                <c:ptCount val="1"/>
                <c:pt idx="0">
                  <c:v>Building Maintenance</c:v>
                </c:pt>
              </c:strCache>
            </c:strRef>
          </c:tx>
          <c:spPr>
            <a:ln w="28575" cap="rnd">
              <a:solidFill>
                <a:srgbClr val="FFFF00"/>
              </a:solidFill>
              <a:round/>
            </a:ln>
            <a:effectLst/>
          </c:spPr>
          <c:marker>
            <c:symbol val="none"/>
          </c:marker>
          <c:cat>
            <c:strRef>
              <c:f>Sheet1!$A$5:$A$42</c:f>
              <c:strCache>
                <c:ptCount val="37"/>
                <c:pt idx="0">
                  <c:v>17-Apr</c:v>
                </c:pt>
                <c:pt idx="1">
                  <c:v>17-Aug</c:v>
                </c:pt>
                <c:pt idx="2">
                  <c:v>17-Dec</c:v>
                </c:pt>
                <c:pt idx="3">
                  <c:v>17-Feb</c:v>
                </c:pt>
                <c:pt idx="4">
                  <c:v>17-Jan</c:v>
                </c:pt>
                <c:pt idx="5">
                  <c:v>17-Jul</c:v>
                </c:pt>
                <c:pt idx="6">
                  <c:v>17-Jun</c:v>
                </c:pt>
                <c:pt idx="7">
                  <c:v>17-Mar</c:v>
                </c:pt>
                <c:pt idx="8">
                  <c:v>17-May</c:v>
                </c:pt>
                <c:pt idx="9">
                  <c:v>17-Nov</c:v>
                </c:pt>
                <c:pt idx="10">
                  <c:v>17-Oct</c:v>
                </c:pt>
                <c:pt idx="11">
                  <c:v>17-Sep</c:v>
                </c:pt>
                <c:pt idx="12">
                  <c:v>18-Apr</c:v>
                </c:pt>
                <c:pt idx="13">
                  <c:v>18-Aug</c:v>
                </c:pt>
                <c:pt idx="14">
                  <c:v>18-Dec</c:v>
                </c:pt>
                <c:pt idx="15">
                  <c:v>18-Feb</c:v>
                </c:pt>
                <c:pt idx="16">
                  <c:v>18-Jan</c:v>
                </c:pt>
                <c:pt idx="17">
                  <c:v>18-Jul</c:v>
                </c:pt>
                <c:pt idx="18">
                  <c:v>18-Jun</c:v>
                </c:pt>
                <c:pt idx="19">
                  <c:v>18-Mar</c:v>
                </c:pt>
                <c:pt idx="20">
                  <c:v>18-May</c:v>
                </c:pt>
                <c:pt idx="21">
                  <c:v>18-Nov</c:v>
                </c:pt>
                <c:pt idx="22">
                  <c:v>18-Oct</c:v>
                </c:pt>
                <c:pt idx="23">
                  <c:v>18-Sep</c:v>
                </c:pt>
                <c:pt idx="24">
                  <c:v>19-Apr</c:v>
                </c:pt>
                <c:pt idx="25">
                  <c:v>19-Aug</c:v>
                </c:pt>
                <c:pt idx="26">
                  <c:v>19-Dec</c:v>
                </c:pt>
                <c:pt idx="27">
                  <c:v>19-Feb</c:v>
                </c:pt>
                <c:pt idx="28">
                  <c:v>19-Jan</c:v>
                </c:pt>
                <c:pt idx="29">
                  <c:v>19-Jul</c:v>
                </c:pt>
                <c:pt idx="30">
                  <c:v>19-Jun</c:v>
                </c:pt>
                <c:pt idx="31">
                  <c:v>19-Mar</c:v>
                </c:pt>
                <c:pt idx="32">
                  <c:v>19-May</c:v>
                </c:pt>
                <c:pt idx="33">
                  <c:v>19-Nov</c:v>
                </c:pt>
                <c:pt idx="34">
                  <c:v>19-Oct</c:v>
                </c:pt>
                <c:pt idx="35">
                  <c:v>19-Sep</c:v>
                </c:pt>
                <c:pt idx="36">
                  <c:v>20-Jan</c:v>
                </c:pt>
              </c:strCache>
            </c:strRef>
          </c:cat>
          <c:val>
            <c:numRef>
              <c:f>Sheet1!$C$5:$C$42</c:f>
              <c:numCache>
                <c:formatCode>General</c:formatCode>
                <c:ptCount val="37"/>
                <c:pt idx="0">
                  <c:v>52</c:v>
                </c:pt>
                <c:pt idx="1">
                  <c:v>46</c:v>
                </c:pt>
                <c:pt idx="2">
                  <c:v>25</c:v>
                </c:pt>
                <c:pt idx="3">
                  <c:v>54</c:v>
                </c:pt>
                <c:pt idx="4">
                  <c:v>53</c:v>
                </c:pt>
                <c:pt idx="5">
                  <c:v>56</c:v>
                </c:pt>
                <c:pt idx="6">
                  <c:v>57</c:v>
                </c:pt>
                <c:pt idx="7">
                  <c:v>44</c:v>
                </c:pt>
                <c:pt idx="8">
                  <c:v>66</c:v>
                </c:pt>
                <c:pt idx="9">
                  <c:v>40</c:v>
                </c:pt>
                <c:pt idx="10">
                  <c:v>38</c:v>
                </c:pt>
                <c:pt idx="11">
                  <c:v>36</c:v>
                </c:pt>
                <c:pt idx="12">
                  <c:v>16</c:v>
                </c:pt>
                <c:pt idx="13">
                  <c:v>63</c:v>
                </c:pt>
                <c:pt idx="14">
                  <c:v>27</c:v>
                </c:pt>
                <c:pt idx="15">
                  <c:v>39</c:v>
                </c:pt>
                <c:pt idx="16">
                  <c:v>27</c:v>
                </c:pt>
                <c:pt idx="17">
                  <c:v>47</c:v>
                </c:pt>
                <c:pt idx="18">
                  <c:v>25</c:v>
                </c:pt>
                <c:pt idx="19">
                  <c:v>33</c:v>
                </c:pt>
                <c:pt idx="20">
                  <c:v>23</c:v>
                </c:pt>
                <c:pt idx="21">
                  <c:v>24</c:v>
                </c:pt>
                <c:pt idx="22">
                  <c:v>36</c:v>
                </c:pt>
                <c:pt idx="23">
                  <c:v>40</c:v>
                </c:pt>
                <c:pt idx="24">
                  <c:v>51</c:v>
                </c:pt>
                <c:pt idx="25">
                  <c:v>44</c:v>
                </c:pt>
                <c:pt idx="26">
                  <c:v>68</c:v>
                </c:pt>
                <c:pt idx="27">
                  <c:v>74</c:v>
                </c:pt>
                <c:pt idx="28">
                  <c:v>41</c:v>
                </c:pt>
                <c:pt idx="29">
                  <c:v>57</c:v>
                </c:pt>
                <c:pt idx="30">
                  <c:v>56</c:v>
                </c:pt>
                <c:pt idx="31">
                  <c:v>30</c:v>
                </c:pt>
                <c:pt idx="32">
                  <c:v>75</c:v>
                </c:pt>
                <c:pt idx="33">
                  <c:v>44</c:v>
                </c:pt>
                <c:pt idx="34">
                  <c:v>46</c:v>
                </c:pt>
                <c:pt idx="35">
                  <c:v>69</c:v>
                </c:pt>
                <c:pt idx="36">
                  <c:v>17</c:v>
                </c:pt>
              </c:numCache>
            </c:numRef>
          </c:val>
          <c:extLst>
            <c:ext xmlns:c16="http://schemas.microsoft.com/office/drawing/2014/chart" uri="{C3380CC4-5D6E-409C-BE32-E72D297353CC}">
              <c16:uniqueId val="{00000001-372C-4841-8103-7D1BB410F4EA}"/>
            </c:ext>
          </c:extLst>
        </c:ser>
        <c:ser>
          <c:idx val="2"/>
          <c:order val="2"/>
          <c:tx>
            <c:strRef>
              <c:f>Sheet1!$D$3:$D$4</c:f>
              <c:strCache>
                <c:ptCount val="1"/>
                <c:pt idx="0">
                  <c:v>Potholes</c:v>
                </c:pt>
              </c:strCache>
            </c:strRef>
          </c:tx>
          <c:spPr>
            <a:ln w="28575" cap="rnd">
              <a:solidFill>
                <a:srgbClr val="7030A0"/>
              </a:solidFill>
              <a:round/>
            </a:ln>
            <a:effectLst/>
          </c:spPr>
          <c:marker>
            <c:symbol val="none"/>
          </c:marker>
          <c:cat>
            <c:strRef>
              <c:f>Sheet1!$A$5:$A$42</c:f>
              <c:strCache>
                <c:ptCount val="37"/>
                <c:pt idx="0">
                  <c:v>17-Apr</c:v>
                </c:pt>
                <c:pt idx="1">
                  <c:v>17-Aug</c:v>
                </c:pt>
                <c:pt idx="2">
                  <c:v>17-Dec</c:v>
                </c:pt>
                <c:pt idx="3">
                  <c:v>17-Feb</c:v>
                </c:pt>
                <c:pt idx="4">
                  <c:v>17-Jan</c:v>
                </c:pt>
                <c:pt idx="5">
                  <c:v>17-Jul</c:v>
                </c:pt>
                <c:pt idx="6">
                  <c:v>17-Jun</c:v>
                </c:pt>
                <c:pt idx="7">
                  <c:v>17-Mar</c:v>
                </c:pt>
                <c:pt idx="8">
                  <c:v>17-May</c:v>
                </c:pt>
                <c:pt idx="9">
                  <c:v>17-Nov</c:v>
                </c:pt>
                <c:pt idx="10">
                  <c:v>17-Oct</c:v>
                </c:pt>
                <c:pt idx="11">
                  <c:v>17-Sep</c:v>
                </c:pt>
                <c:pt idx="12">
                  <c:v>18-Apr</c:v>
                </c:pt>
                <c:pt idx="13">
                  <c:v>18-Aug</c:v>
                </c:pt>
                <c:pt idx="14">
                  <c:v>18-Dec</c:v>
                </c:pt>
                <c:pt idx="15">
                  <c:v>18-Feb</c:v>
                </c:pt>
                <c:pt idx="16">
                  <c:v>18-Jan</c:v>
                </c:pt>
                <c:pt idx="17">
                  <c:v>18-Jul</c:v>
                </c:pt>
                <c:pt idx="18">
                  <c:v>18-Jun</c:v>
                </c:pt>
                <c:pt idx="19">
                  <c:v>18-Mar</c:v>
                </c:pt>
                <c:pt idx="20">
                  <c:v>18-May</c:v>
                </c:pt>
                <c:pt idx="21">
                  <c:v>18-Nov</c:v>
                </c:pt>
                <c:pt idx="22">
                  <c:v>18-Oct</c:v>
                </c:pt>
                <c:pt idx="23">
                  <c:v>18-Sep</c:v>
                </c:pt>
                <c:pt idx="24">
                  <c:v>19-Apr</c:v>
                </c:pt>
                <c:pt idx="25">
                  <c:v>19-Aug</c:v>
                </c:pt>
                <c:pt idx="26">
                  <c:v>19-Dec</c:v>
                </c:pt>
                <c:pt idx="27">
                  <c:v>19-Feb</c:v>
                </c:pt>
                <c:pt idx="28">
                  <c:v>19-Jan</c:v>
                </c:pt>
                <c:pt idx="29">
                  <c:v>19-Jul</c:v>
                </c:pt>
                <c:pt idx="30">
                  <c:v>19-Jun</c:v>
                </c:pt>
                <c:pt idx="31">
                  <c:v>19-Mar</c:v>
                </c:pt>
                <c:pt idx="32">
                  <c:v>19-May</c:v>
                </c:pt>
                <c:pt idx="33">
                  <c:v>19-Nov</c:v>
                </c:pt>
                <c:pt idx="34">
                  <c:v>19-Oct</c:v>
                </c:pt>
                <c:pt idx="35">
                  <c:v>19-Sep</c:v>
                </c:pt>
                <c:pt idx="36">
                  <c:v>20-Jan</c:v>
                </c:pt>
              </c:strCache>
            </c:strRef>
          </c:cat>
          <c:val>
            <c:numRef>
              <c:f>Sheet1!$D$5:$D$42</c:f>
              <c:numCache>
                <c:formatCode>General</c:formatCode>
                <c:ptCount val="37"/>
                <c:pt idx="0">
                  <c:v>237</c:v>
                </c:pt>
                <c:pt idx="1">
                  <c:v>99</c:v>
                </c:pt>
                <c:pt idx="2">
                  <c:v>30</c:v>
                </c:pt>
                <c:pt idx="3">
                  <c:v>86</c:v>
                </c:pt>
                <c:pt idx="4">
                  <c:v>130</c:v>
                </c:pt>
                <c:pt idx="5">
                  <c:v>166</c:v>
                </c:pt>
                <c:pt idx="6">
                  <c:v>161</c:v>
                </c:pt>
                <c:pt idx="7">
                  <c:v>302</c:v>
                </c:pt>
                <c:pt idx="8">
                  <c:v>207</c:v>
                </c:pt>
                <c:pt idx="9">
                  <c:v>27</c:v>
                </c:pt>
                <c:pt idx="10">
                  <c:v>47</c:v>
                </c:pt>
                <c:pt idx="11">
                  <c:v>53</c:v>
                </c:pt>
                <c:pt idx="12">
                  <c:v>474</c:v>
                </c:pt>
                <c:pt idx="13">
                  <c:v>146</c:v>
                </c:pt>
                <c:pt idx="14">
                  <c:v>67</c:v>
                </c:pt>
                <c:pt idx="15">
                  <c:v>637</c:v>
                </c:pt>
                <c:pt idx="16">
                  <c:v>280</c:v>
                </c:pt>
                <c:pt idx="17">
                  <c:v>257</c:v>
                </c:pt>
                <c:pt idx="18">
                  <c:v>321</c:v>
                </c:pt>
                <c:pt idx="19">
                  <c:v>189</c:v>
                </c:pt>
                <c:pt idx="20">
                  <c:v>421</c:v>
                </c:pt>
                <c:pt idx="21">
                  <c:v>70</c:v>
                </c:pt>
                <c:pt idx="22">
                  <c:v>81</c:v>
                </c:pt>
                <c:pt idx="23">
                  <c:v>71</c:v>
                </c:pt>
                <c:pt idx="24">
                  <c:v>227</c:v>
                </c:pt>
                <c:pt idx="25">
                  <c:v>97</c:v>
                </c:pt>
                <c:pt idx="26">
                  <c:v>47</c:v>
                </c:pt>
                <c:pt idx="27">
                  <c:v>278</c:v>
                </c:pt>
                <c:pt idx="28">
                  <c:v>61</c:v>
                </c:pt>
                <c:pt idx="29">
                  <c:v>190</c:v>
                </c:pt>
                <c:pt idx="30">
                  <c:v>151</c:v>
                </c:pt>
                <c:pt idx="31">
                  <c:v>213</c:v>
                </c:pt>
                <c:pt idx="32">
                  <c:v>207</c:v>
                </c:pt>
                <c:pt idx="33">
                  <c:v>40</c:v>
                </c:pt>
                <c:pt idx="34">
                  <c:v>50</c:v>
                </c:pt>
                <c:pt idx="35">
                  <c:v>61</c:v>
                </c:pt>
                <c:pt idx="36">
                  <c:v>49</c:v>
                </c:pt>
              </c:numCache>
            </c:numRef>
          </c:val>
          <c:extLst>
            <c:ext xmlns:c16="http://schemas.microsoft.com/office/drawing/2014/chart" uri="{C3380CC4-5D6E-409C-BE32-E72D297353CC}">
              <c16:uniqueId val="{00000002-372C-4841-8103-7D1BB410F4EA}"/>
            </c:ext>
          </c:extLst>
        </c:ser>
        <c:ser>
          <c:idx val="3"/>
          <c:order val="3"/>
          <c:tx>
            <c:strRef>
              <c:f>Sheet1!$E$3:$E$4</c:f>
              <c:strCache>
                <c:ptCount val="1"/>
                <c:pt idx="0">
                  <c:v>Snow/Ice removal</c:v>
                </c:pt>
              </c:strCache>
            </c:strRef>
          </c:tx>
          <c:spPr>
            <a:ln w="28575" cap="rnd">
              <a:solidFill>
                <a:srgbClr val="00B0F0"/>
              </a:solidFill>
              <a:round/>
            </a:ln>
            <a:effectLst/>
          </c:spPr>
          <c:marker>
            <c:symbol val="none"/>
          </c:marker>
          <c:cat>
            <c:strRef>
              <c:f>Sheet1!$A$5:$A$42</c:f>
              <c:strCache>
                <c:ptCount val="37"/>
                <c:pt idx="0">
                  <c:v>17-Apr</c:v>
                </c:pt>
                <c:pt idx="1">
                  <c:v>17-Aug</c:v>
                </c:pt>
                <c:pt idx="2">
                  <c:v>17-Dec</c:v>
                </c:pt>
                <c:pt idx="3">
                  <c:v>17-Feb</c:v>
                </c:pt>
                <c:pt idx="4">
                  <c:v>17-Jan</c:v>
                </c:pt>
                <c:pt idx="5">
                  <c:v>17-Jul</c:v>
                </c:pt>
                <c:pt idx="6">
                  <c:v>17-Jun</c:v>
                </c:pt>
                <c:pt idx="7">
                  <c:v>17-Mar</c:v>
                </c:pt>
                <c:pt idx="8">
                  <c:v>17-May</c:v>
                </c:pt>
                <c:pt idx="9">
                  <c:v>17-Nov</c:v>
                </c:pt>
                <c:pt idx="10">
                  <c:v>17-Oct</c:v>
                </c:pt>
                <c:pt idx="11">
                  <c:v>17-Sep</c:v>
                </c:pt>
                <c:pt idx="12">
                  <c:v>18-Apr</c:v>
                </c:pt>
                <c:pt idx="13">
                  <c:v>18-Aug</c:v>
                </c:pt>
                <c:pt idx="14">
                  <c:v>18-Dec</c:v>
                </c:pt>
                <c:pt idx="15">
                  <c:v>18-Feb</c:v>
                </c:pt>
                <c:pt idx="16">
                  <c:v>18-Jan</c:v>
                </c:pt>
                <c:pt idx="17">
                  <c:v>18-Jul</c:v>
                </c:pt>
                <c:pt idx="18">
                  <c:v>18-Jun</c:v>
                </c:pt>
                <c:pt idx="19">
                  <c:v>18-Mar</c:v>
                </c:pt>
                <c:pt idx="20">
                  <c:v>18-May</c:v>
                </c:pt>
                <c:pt idx="21">
                  <c:v>18-Nov</c:v>
                </c:pt>
                <c:pt idx="22">
                  <c:v>18-Oct</c:v>
                </c:pt>
                <c:pt idx="23">
                  <c:v>18-Sep</c:v>
                </c:pt>
                <c:pt idx="24">
                  <c:v>19-Apr</c:v>
                </c:pt>
                <c:pt idx="25">
                  <c:v>19-Aug</c:v>
                </c:pt>
                <c:pt idx="26">
                  <c:v>19-Dec</c:v>
                </c:pt>
                <c:pt idx="27">
                  <c:v>19-Feb</c:v>
                </c:pt>
                <c:pt idx="28">
                  <c:v>19-Jan</c:v>
                </c:pt>
                <c:pt idx="29">
                  <c:v>19-Jul</c:v>
                </c:pt>
                <c:pt idx="30">
                  <c:v>19-Jun</c:v>
                </c:pt>
                <c:pt idx="31">
                  <c:v>19-Mar</c:v>
                </c:pt>
                <c:pt idx="32">
                  <c:v>19-May</c:v>
                </c:pt>
                <c:pt idx="33">
                  <c:v>19-Nov</c:v>
                </c:pt>
                <c:pt idx="34">
                  <c:v>19-Oct</c:v>
                </c:pt>
                <c:pt idx="35">
                  <c:v>19-Sep</c:v>
                </c:pt>
                <c:pt idx="36">
                  <c:v>20-Jan</c:v>
                </c:pt>
              </c:strCache>
            </c:strRef>
          </c:cat>
          <c:val>
            <c:numRef>
              <c:f>Sheet1!$E$5:$E$42</c:f>
              <c:numCache>
                <c:formatCode>General</c:formatCode>
                <c:ptCount val="37"/>
                <c:pt idx="2">
                  <c:v>163</c:v>
                </c:pt>
                <c:pt idx="3">
                  <c:v>67</c:v>
                </c:pt>
                <c:pt idx="4">
                  <c:v>61</c:v>
                </c:pt>
                <c:pt idx="7">
                  <c:v>7</c:v>
                </c:pt>
                <c:pt idx="9">
                  <c:v>10</c:v>
                </c:pt>
                <c:pt idx="12">
                  <c:v>2</c:v>
                </c:pt>
                <c:pt idx="14">
                  <c:v>19</c:v>
                </c:pt>
                <c:pt idx="15">
                  <c:v>329</c:v>
                </c:pt>
                <c:pt idx="16">
                  <c:v>803</c:v>
                </c:pt>
                <c:pt idx="19">
                  <c:v>299</c:v>
                </c:pt>
                <c:pt idx="21">
                  <c:v>139</c:v>
                </c:pt>
                <c:pt idx="26">
                  <c:v>95</c:v>
                </c:pt>
                <c:pt idx="27">
                  <c:v>224</c:v>
                </c:pt>
                <c:pt idx="28">
                  <c:v>524</c:v>
                </c:pt>
                <c:pt idx="31">
                  <c:v>41</c:v>
                </c:pt>
                <c:pt idx="33">
                  <c:v>18</c:v>
                </c:pt>
                <c:pt idx="36">
                  <c:v>100</c:v>
                </c:pt>
              </c:numCache>
            </c:numRef>
          </c:val>
          <c:extLst>
            <c:ext xmlns:c16="http://schemas.microsoft.com/office/drawing/2014/chart" uri="{C3380CC4-5D6E-409C-BE32-E72D297353CC}">
              <c16:uniqueId val="{00000003-372C-4841-8103-7D1BB410F4EA}"/>
            </c:ext>
          </c:extLst>
        </c:ser>
        <c:ser>
          <c:idx val="4"/>
          <c:order val="4"/>
          <c:tx>
            <c:strRef>
              <c:f>Sheet1!$F$3:$F$4</c:f>
              <c:strCache>
                <c:ptCount val="1"/>
                <c:pt idx="0">
                  <c:v>Weeds/Debris</c:v>
                </c:pt>
              </c:strCache>
            </c:strRef>
          </c:tx>
          <c:spPr>
            <a:ln w="28575" cap="rnd">
              <a:solidFill>
                <a:schemeClr val="accent2">
                  <a:lumMod val="60000"/>
                  <a:lumOff val="40000"/>
                </a:schemeClr>
              </a:solidFill>
              <a:round/>
            </a:ln>
            <a:effectLst/>
          </c:spPr>
          <c:marker>
            <c:symbol val="none"/>
          </c:marker>
          <c:cat>
            <c:strRef>
              <c:f>Sheet1!$A$5:$A$42</c:f>
              <c:strCache>
                <c:ptCount val="37"/>
                <c:pt idx="0">
                  <c:v>17-Apr</c:v>
                </c:pt>
                <c:pt idx="1">
                  <c:v>17-Aug</c:v>
                </c:pt>
                <c:pt idx="2">
                  <c:v>17-Dec</c:v>
                </c:pt>
                <c:pt idx="3">
                  <c:v>17-Feb</c:v>
                </c:pt>
                <c:pt idx="4">
                  <c:v>17-Jan</c:v>
                </c:pt>
                <c:pt idx="5">
                  <c:v>17-Jul</c:v>
                </c:pt>
                <c:pt idx="6">
                  <c:v>17-Jun</c:v>
                </c:pt>
                <c:pt idx="7">
                  <c:v>17-Mar</c:v>
                </c:pt>
                <c:pt idx="8">
                  <c:v>17-May</c:v>
                </c:pt>
                <c:pt idx="9">
                  <c:v>17-Nov</c:v>
                </c:pt>
                <c:pt idx="10">
                  <c:v>17-Oct</c:v>
                </c:pt>
                <c:pt idx="11">
                  <c:v>17-Sep</c:v>
                </c:pt>
                <c:pt idx="12">
                  <c:v>18-Apr</c:v>
                </c:pt>
                <c:pt idx="13">
                  <c:v>18-Aug</c:v>
                </c:pt>
                <c:pt idx="14">
                  <c:v>18-Dec</c:v>
                </c:pt>
                <c:pt idx="15">
                  <c:v>18-Feb</c:v>
                </c:pt>
                <c:pt idx="16">
                  <c:v>18-Jan</c:v>
                </c:pt>
                <c:pt idx="17">
                  <c:v>18-Jul</c:v>
                </c:pt>
                <c:pt idx="18">
                  <c:v>18-Jun</c:v>
                </c:pt>
                <c:pt idx="19">
                  <c:v>18-Mar</c:v>
                </c:pt>
                <c:pt idx="20">
                  <c:v>18-May</c:v>
                </c:pt>
                <c:pt idx="21">
                  <c:v>18-Nov</c:v>
                </c:pt>
                <c:pt idx="22">
                  <c:v>18-Oct</c:v>
                </c:pt>
                <c:pt idx="23">
                  <c:v>18-Sep</c:v>
                </c:pt>
                <c:pt idx="24">
                  <c:v>19-Apr</c:v>
                </c:pt>
                <c:pt idx="25">
                  <c:v>19-Aug</c:v>
                </c:pt>
                <c:pt idx="26">
                  <c:v>19-Dec</c:v>
                </c:pt>
                <c:pt idx="27">
                  <c:v>19-Feb</c:v>
                </c:pt>
                <c:pt idx="28">
                  <c:v>19-Jan</c:v>
                </c:pt>
                <c:pt idx="29">
                  <c:v>19-Jul</c:v>
                </c:pt>
                <c:pt idx="30">
                  <c:v>19-Jun</c:v>
                </c:pt>
                <c:pt idx="31">
                  <c:v>19-Mar</c:v>
                </c:pt>
                <c:pt idx="32">
                  <c:v>19-May</c:v>
                </c:pt>
                <c:pt idx="33">
                  <c:v>19-Nov</c:v>
                </c:pt>
                <c:pt idx="34">
                  <c:v>19-Oct</c:v>
                </c:pt>
                <c:pt idx="35">
                  <c:v>19-Sep</c:v>
                </c:pt>
                <c:pt idx="36">
                  <c:v>20-Jan</c:v>
                </c:pt>
              </c:strCache>
            </c:strRef>
          </c:cat>
          <c:val>
            <c:numRef>
              <c:f>Sheet1!$F$5:$F$42</c:f>
              <c:numCache>
                <c:formatCode>General</c:formatCode>
                <c:ptCount val="37"/>
                <c:pt idx="0">
                  <c:v>84</c:v>
                </c:pt>
                <c:pt idx="1">
                  <c:v>273</c:v>
                </c:pt>
                <c:pt idx="2">
                  <c:v>36</c:v>
                </c:pt>
                <c:pt idx="3">
                  <c:v>43</c:v>
                </c:pt>
                <c:pt idx="4">
                  <c:v>52</c:v>
                </c:pt>
                <c:pt idx="5">
                  <c:v>302</c:v>
                </c:pt>
                <c:pt idx="6">
                  <c:v>247</c:v>
                </c:pt>
                <c:pt idx="7">
                  <c:v>49</c:v>
                </c:pt>
                <c:pt idx="8">
                  <c:v>222</c:v>
                </c:pt>
                <c:pt idx="9">
                  <c:v>58</c:v>
                </c:pt>
                <c:pt idx="10">
                  <c:v>117</c:v>
                </c:pt>
                <c:pt idx="11">
                  <c:v>135</c:v>
                </c:pt>
                <c:pt idx="12">
                  <c:v>132</c:v>
                </c:pt>
                <c:pt idx="13">
                  <c:v>262</c:v>
                </c:pt>
                <c:pt idx="14">
                  <c:v>56</c:v>
                </c:pt>
                <c:pt idx="15">
                  <c:v>81</c:v>
                </c:pt>
                <c:pt idx="16">
                  <c:v>59</c:v>
                </c:pt>
                <c:pt idx="17">
                  <c:v>291</c:v>
                </c:pt>
                <c:pt idx="18">
                  <c:v>288</c:v>
                </c:pt>
                <c:pt idx="19">
                  <c:v>140</c:v>
                </c:pt>
                <c:pt idx="20">
                  <c:v>316</c:v>
                </c:pt>
                <c:pt idx="21">
                  <c:v>91</c:v>
                </c:pt>
                <c:pt idx="22">
                  <c:v>132</c:v>
                </c:pt>
                <c:pt idx="23">
                  <c:v>206</c:v>
                </c:pt>
                <c:pt idx="24">
                  <c:v>125</c:v>
                </c:pt>
                <c:pt idx="25">
                  <c:v>256</c:v>
                </c:pt>
                <c:pt idx="26">
                  <c:v>71</c:v>
                </c:pt>
                <c:pt idx="27">
                  <c:v>84</c:v>
                </c:pt>
                <c:pt idx="28">
                  <c:v>53</c:v>
                </c:pt>
                <c:pt idx="29">
                  <c:v>284</c:v>
                </c:pt>
                <c:pt idx="30">
                  <c:v>337</c:v>
                </c:pt>
                <c:pt idx="31">
                  <c:v>92</c:v>
                </c:pt>
                <c:pt idx="32">
                  <c:v>326</c:v>
                </c:pt>
                <c:pt idx="33">
                  <c:v>67</c:v>
                </c:pt>
                <c:pt idx="34">
                  <c:v>145</c:v>
                </c:pt>
                <c:pt idx="35">
                  <c:v>238</c:v>
                </c:pt>
                <c:pt idx="36">
                  <c:v>73</c:v>
                </c:pt>
              </c:numCache>
            </c:numRef>
          </c:val>
          <c:extLst>
            <c:ext xmlns:c16="http://schemas.microsoft.com/office/drawing/2014/chart" uri="{C3380CC4-5D6E-409C-BE32-E72D297353CC}">
              <c16:uniqueId val="{00000004-372C-4841-8103-7D1BB410F4EA}"/>
            </c:ext>
          </c:extLst>
        </c:ser>
        <c:dLbls>
          <c:showLegendKey val="0"/>
          <c:showVal val="0"/>
          <c:showCatName val="0"/>
          <c:showSerName val="0"/>
          <c:showPercent val="0"/>
          <c:showBubbleSize val="0"/>
        </c:dLbls>
        <c:axId val="689363311"/>
        <c:axId val="779746847"/>
      </c:radarChart>
      <c:catAx>
        <c:axId val="689363311"/>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9746847"/>
        <c:crosses val="autoZero"/>
        <c:auto val="1"/>
        <c:lblAlgn val="ctr"/>
        <c:lblOffset val="100"/>
        <c:noMultiLvlLbl val="0"/>
      </c:catAx>
      <c:valAx>
        <c:axId val="7797468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9363311"/>
        <c:crosses val="autoZero"/>
        <c:crossBetween val="between"/>
      </c:valAx>
      <c:spPr>
        <a:noFill/>
        <a:ln>
          <a:noFill/>
        </a:ln>
        <a:effectLst/>
      </c:spPr>
    </c:plotArea>
    <c:legend>
      <c:legendPos val="r"/>
      <c:overlay val="0"/>
      <c:spPr>
        <a:noFill/>
        <a:ln>
          <a:solidFill>
            <a:srgbClr val="7030A0"/>
          </a:solid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ata3.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colors1.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89CDE157-3945-4233-84EF-86A50AAE8463}" type="doc">
      <dgm:prSet loTypeId="urn:microsoft.com/office/officeart/2018/5/layout/CenteredIconLabelDescription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F6EE37FA-B877-4FC7-BDAA-CB8FE2AA975D}">
      <dgm:prSet/>
      <dgm:spPr/>
      <dgm:t>
        <a:bodyPr/>
        <a:lstStyle/>
        <a:p>
          <a:pPr>
            <a:defRPr b="1"/>
          </a:pPr>
          <a:r>
            <a:rPr lang="en-US"/>
            <a:t>“Why 311 data?” – 911 data would have been too large…</a:t>
          </a:r>
        </a:p>
      </dgm:t>
    </dgm:pt>
    <dgm:pt modelId="{E25EB8DC-A8F0-4D56-BA91-BA0827162D3A}" type="parTrans" cxnId="{A37F40B0-D5DD-4352-AE6F-E979A9C0990B}">
      <dgm:prSet/>
      <dgm:spPr/>
      <dgm:t>
        <a:bodyPr/>
        <a:lstStyle/>
        <a:p>
          <a:endParaRPr lang="en-US"/>
        </a:p>
      </dgm:t>
    </dgm:pt>
    <dgm:pt modelId="{41241428-372C-458E-A06C-370F2D5DA3B7}" type="sibTrans" cxnId="{A37F40B0-D5DD-4352-AE6F-E979A9C0990B}">
      <dgm:prSet/>
      <dgm:spPr/>
      <dgm:t>
        <a:bodyPr/>
        <a:lstStyle/>
        <a:p>
          <a:endParaRPr lang="en-US"/>
        </a:p>
      </dgm:t>
    </dgm:pt>
    <dgm:pt modelId="{7223B1FE-5503-47FB-B74A-BC2251059215}">
      <dgm:prSet/>
      <dgm:spPr/>
      <dgm:t>
        <a:bodyPr/>
        <a:lstStyle/>
        <a:p>
          <a:pPr>
            <a:defRPr b="1"/>
          </a:pPr>
          <a:r>
            <a:rPr lang="en-US"/>
            <a:t>Some of the questions we had</a:t>
          </a:r>
        </a:p>
      </dgm:t>
    </dgm:pt>
    <dgm:pt modelId="{31C516C0-0C75-4283-AAFD-F85DF9EDCE5F}" type="parTrans" cxnId="{A3D65C17-027E-4233-8F4C-1158B8D046B6}">
      <dgm:prSet/>
      <dgm:spPr/>
      <dgm:t>
        <a:bodyPr/>
        <a:lstStyle/>
        <a:p>
          <a:endParaRPr lang="en-US"/>
        </a:p>
      </dgm:t>
    </dgm:pt>
    <dgm:pt modelId="{4F7D5C69-DB32-4D60-A0A9-E564A87C81A6}" type="sibTrans" cxnId="{A3D65C17-027E-4233-8F4C-1158B8D046B6}">
      <dgm:prSet/>
      <dgm:spPr/>
      <dgm:t>
        <a:bodyPr/>
        <a:lstStyle/>
        <a:p>
          <a:endParaRPr lang="en-US"/>
        </a:p>
      </dgm:t>
    </dgm:pt>
    <dgm:pt modelId="{D0BD507A-E565-47D5-BFC7-3D807E3503B8}">
      <dgm:prSet/>
      <dgm:spPr/>
      <dgm:t>
        <a:bodyPr/>
        <a:lstStyle/>
        <a:p>
          <a:r>
            <a:rPr lang="en-US" dirty="0"/>
            <a:t>What is the top call in issue</a:t>
          </a:r>
        </a:p>
      </dgm:t>
    </dgm:pt>
    <dgm:pt modelId="{B833FED5-AD30-4B2C-8EEF-C0F9D5B060B1}" type="parTrans" cxnId="{4BAFD887-CEDE-4930-9E6E-E465DF6F5CD4}">
      <dgm:prSet/>
      <dgm:spPr/>
      <dgm:t>
        <a:bodyPr/>
        <a:lstStyle/>
        <a:p>
          <a:endParaRPr lang="en-US"/>
        </a:p>
      </dgm:t>
    </dgm:pt>
    <dgm:pt modelId="{6B00FC66-053E-49E4-9D1D-E9DC9A4D7FA6}" type="sibTrans" cxnId="{4BAFD887-CEDE-4930-9E6E-E465DF6F5CD4}">
      <dgm:prSet/>
      <dgm:spPr/>
      <dgm:t>
        <a:bodyPr/>
        <a:lstStyle/>
        <a:p>
          <a:endParaRPr lang="en-US"/>
        </a:p>
      </dgm:t>
    </dgm:pt>
    <dgm:pt modelId="{A744BF64-53DF-4135-A136-D7A777D4CC5C}">
      <dgm:prSet/>
      <dgm:spPr/>
      <dgm:t>
        <a:bodyPr/>
        <a:lstStyle/>
        <a:p>
          <a:r>
            <a:rPr lang="en-US"/>
            <a:t>Is there a particular neighborhood with a higher call-in rate</a:t>
          </a:r>
        </a:p>
      </dgm:t>
    </dgm:pt>
    <dgm:pt modelId="{4431743A-BB1E-46E4-A97A-56E67137EC13}" type="parTrans" cxnId="{3A048A18-B8B9-4A04-9085-D323CBB9756D}">
      <dgm:prSet/>
      <dgm:spPr/>
      <dgm:t>
        <a:bodyPr/>
        <a:lstStyle/>
        <a:p>
          <a:endParaRPr lang="en-US"/>
        </a:p>
      </dgm:t>
    </dgm:pt>
    <dgm:pt modelId="{EFB14E9E-A0F9-4C98-9E45-F455A77FBB51}" type="sibTrans" cxnId="{3A048A18-B8B9-4A04-9085-D323CBB9756D}">
      <dgm:prSet/>
      <dgm:spPr/>
      <dgm:t>
        <a:bodyPr/>
        <a:lstStyle/>
        <a:p>
          <a:endParaRPr lang="en-US"/>
        </a:p>
      </dgm:t>
    </dgm:pt>
    <dgm:pt modelId="{ABC46100-F9CF-413E-A52C-806ECC7D939D}">
      <dgm:prSet/>
      <dgm:spPr/>
      <dgm:t>
        <a:bodyPr/>
        <a:lstStyle/>
        <a:p>
          <a:r>
            <a:rPr lang="en-US" dirty="0"/>
            <a:t>Are there any economical correlations(more calls for lower or vise versa)</a:t>
          </a:r>
        </a:p>
      </dgm:t>
    </dgm:pt>
    <dgm:pt modelId="{50DF64C6-B431-49F5-970B-CD4E6A686BCB}" type="parTrans" cxnId="{833EB2C6-1B99-4F6A-AA59-BFAE0C38DD47}">
      <dgm:prSet/>
      <dgm:spPr/>
      <dgm:t>
        <a:bodyPr/>
        <a:lstStyle/>
        <a:p>
          <a:endParaRPr lang="en-US"/>
        </a:p>
      </dgm:t>
    </dgm:pt>
    <dgm:pt modelId="{671FC9D6-CE01-489B-8B7F-052BF3D7F595}" type="sibTrans" cxnId="{833EB2C6-1B99-4F6A-AA59-BFAE0C38DD47}">
      <dgm:prSet/>
      <dgm:spPr/>
      <dgm:t>
        <a:bodyPr/>
        <a:lstStyle/>
        <a:p>
          <a:endParaRPr lang="en-US"/>
        </a:p>
      </dgm:t>
    </dgm:pt>
    <dgm:pt modelId="{BF625678-EA11-4210-83E9-56B2F4606C04}">
      <dgm:prSet/>
      <dgm:spPr/>
      <dgm:t>
        <a:bodyPr/>
        <a:lstStyle/>
        <a:p>
          <a:r>
            <a:rPr lang="en-US" dirty="0"/>
            <a:t>Do certain neighborhoods have more repair requests</a:t>
          </a:r>
        </a:p>
      </dgm:t>
    </dgm:pt>
    <dgm:pt modelId="{2E68E928-0C0A-4FFA-A16D-29FE64641604}" type="parTrans" cxnId="{1312BB31-6CAC-4F8C-A207-BB2524500AB7}">
      <dgm:prSet/>
      <dgm:spPr/>
      <dgm:t>
        <a:bodyPr/>
        <a:lstStyle/>
        <a:p>
          <a:endParaRPr lang="en-US"/>
        </a:p>
      </dgm:t>
    </dgm:pt>
    <dgm:pt modelId="{560E464E-0E85-4BD6-A9E6-2DB6AEBE63B2}" type="sibTrans" cxnId="{1312BB31-6CAC-4F8C-A207-BB2524500AB7}">
      <dgm:prSet/>
      <dgm:spPr/>
      <dgm:t>
        <a:bodyPr/>
        <a:lstStyle/>
        <a:p>
          <a:endParaRPr lang="en-US"/>
        </a:p>
      </dgm:t>
    </dgm:pt>
    <dgm:pt modelId="{FF0A00B6-D6F8-4A88-9646-BD1A14F83542}">
      <dgm:prSet/>
      <dgm:spPr/>
      <dgm:t>
        <a:bodyPr/>
        <a:lstStyle/>
        <a:p>
          <a:r>
            <a:rPr lang="en-US" dirty="0"/>
            <a:t>Do certain times of year have higher request</a:t>
          </a:r>
        </a:p>
        <a:p>
          <a:r>
            <a:rPr lang="en-US" dirty="0"/>
            <a:t>How weather events affect number of request</a:t>
          </a:r>
        </a:p>
      </dgm:t>
    </dgm:pt>
    <dgm:pt modelId="{F67E0443-B329-4FD9-9458-9CB51B7F9EFE}" type="parTrans" cxnId="{2037985C-0956-497F-BCE3-3BDCCA403601}">
      <dgm:prSet/>
      <dgm:spPr/>
      <dgm:t>
        <a:bodyPr/>
        <a:lstStyle/>
        <a:p>
          <a:endParaRPr lang="en-US"/>
        </a:p>
      </dgm:t>
    </dgm:pt>
    <dgm:pt modelId="{6A468A9B-1E8A-4C67-A7A1-192E65F47D5F}" type="sibTrans" cxnId="{2037985C-0956-497F-BCE3-3BDCCA403601}">
      <dgm:prSet/>
      <dgm:spPr/>
      <dgm:t>
        <a:bodyPr/>
        <a:lstStyle/>
        <a:p>
          <a:endParaRPr lang="en-US"/>
        </a:p>
      </dgm:t>
    </dgm:pt>
    <dgm:pt modelId="{84739B5E-231E-4D3D-80F6-A551FB01729B}">
      <dgm:prSet/>
      <dgm:spPr/>
      <dgm:t>
        <a:bodyPr/>
        <a:lstStyle/>
        <a:p>
          <a:pPr>
            <a:defRPr b="1"/>
          </a:pPr>
          <a:r>
            <a:rPr lang="en-US"/>
            <a:t>With our questions, we were off with our exploration.</a:t>
          </a:r>
        </a:p>
      </dgm:t>
    </dgm:pt>
    <dgm:pt modelId="{5C54BC48-E1C8-4AB7-AD08-0B35A64DB1C9}" type="parTrans" cxnId="{434E2F0D-F8F6-4F95-98BE-9998C912EE02}">
      <dgm:prSet/>
      <dgm:spPr/>
      <dgm:t>
        <a:bodyPr/>
        <a:lstStyle/>
        <a:p>
          <a:endParaRPr lang="en-US"/>
        </a:p>
      </dgm:t>
    </dgm:pt>
    <dgm:pt modelId="{F599ACDA-D229-4855-A36C-155B64B06B49}" type="sibTrans" cxnId="{434E2F0D-F8F6-4F95-98BE-9998C912EE02}">
      <dgm:prSet/>
      <dgm:spPr/>
      <dgm:t>
        <a:bodyPr/>
        <a:lstStyle/>
        <a:p>
          <a:endParaRPr lang="en-US"/>
        </a:p>
      </dgm:t>
    </dgm:pt>
    <dgm:pt modelId="{4714E6EA-9F8B-4632-B342-F93C78C01E8F}" type="pres">
      <dgm:prSet presAssocID="{89CDE157-3945-4233-84EF-86A50AAE8463}" presName="root" presStyleCnt="0">
        <dgm:presLayoutVars>
          <dgm:dir/>
          <dgm:resizeHandles val="exact"/>
        </dgm:presLayoutVars>
      </dgm:prSet>
      <dgm:spPr/>
    </dgm:pt>
    <dgm:pt modelId="{997077E8-917E-4FA3-AEE9-74291E5945C8}" type="pres">
      <dgm:prSet presAssocID="{F6EE37FA-B877-4FC7-BDAA-CB8FE2AA975D}" presName="compNode" presStyleCnt="0"/>
      <dgm:spPr/>
    </dgm:pt>
    <dgm:pt modelId="{D185BF8A-4555-4DE0-8933-077D307FAB03}" type="pres">
      <dgm:prSet presAssocID="{F6EE37FA-B877-4FC7-BDAA-CB8FE2AA975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keleton"/>
        </a:ext>
      </dgm:extLst>
    </dgm:pt>
    <dgm:pt modelId="{D174FCF5-97C6-4BFA-BE7F-362ABE348E06}" type="pres">
      <dgm:prSet presAssocID="{F6EE37FA-B877-4FC7-BDAA-CB8FE2AA975D}" presName="iconSpace" presStyleCnt="0"/>
      <dgm:spPr/>
    </dgm:pt>
    <dgm:pt modelId="{15A43587-23BA-44D2-BCC4-9508D40966EB}" type="pres">
      <dgm:prSet presAssocID="{F6EE37FA-B877-4FC7-BDAA-CB8FE2AA975D}" presName="parTx" presStyleLbl="revTx" presStyleIdx="0" presStyleCnt="6">
        <dgm:presLayoutVars>
          <dgm:chMax val="0"/>
          <dgm:chPref val="0"/>
        </dgm:presLayoutVars>
      </dgm:prSet>
      <dgm:spPr/>
    </dgm:pt>
    <dgm:pt modelId="{FF87C728-0DD3-4D78-A198-62FF4462BB29}" type="pres">
      <dgm:prSet presAssocID="{F6EE37FA-B877-4FC7-BDAA-CB8FE2AA975D}" presName="txSpace" presStyleCnt="0"/>
      <dgm:spPr/>
    </dgm:pt>
    <dgm:pt modelId="{8C784A98-5F57-48D0-BD45-E46C8F900303}" type="pres">
      <dgm:prSet presAssocID="{F6EE37FA-B877-4FC7-BDAA-CB8FE2AA975D}" presName="desTx" presStyleLbl="revTx" presStyleIdx="1" presStyleCnt="6">
        <dgm:presLayoutVars/>
      </dgm:prSet>
      <dgm:spPr/>
    </dgm:pt>
    <dgm:pt modelId="{3A448498-267A-4736-AAF0-7595F1409549}" type="pres">
      <dgm:prSet presAssocID="{41241428-372C-458E-A06C-370F2D5DA3B7}" presName="sibTrans" presStyleCnt="0"/>
      <dgm:spPr/>
    </dgm:pt>
    <dgm:pt modelId="{15DAB5DF-B581-44CC-BEDD-A69374977AE3}" type="pres">
      <dgm:prSet presAssocID="{7223B1FE-5503-47FB-B74A-BC2251059215}" presName="compNode" presStyleCnt="0"/>
      <dgm:spPr/>
    </dgm:pt>
    <dgm:pt modelId="{955339F6-A22B-4120-B2E6-74399F402039}" type="pres">
      <dgm:prSet presAssocID="{7223B1FE-5503-47FB-B74A-BC225105921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ximize"/>
        </a:ext>
      </dgm:extLst>
    </dgm:pt>
    <dgm:pt modelId="{2CE26209-BD50-44FD-8602-0B10AD119702}" type="pres">
      <dgm:prSet presAssocID="{7223B1FE-5503-47FB-B74A-BC2251059215}" presName="iconSpace" presStyleCnt="0"/>
      <dgm:spPr/>
    </dgm:pt>
    <dgm:pt modelId="{E5340AE1-9C5C-406C-8498-7F70B52DEE34}" type="pres">
      <dgm:prSet presAssocID="{7223B1FE-5503-47FB-B74A-BC2251059215}" presName="parTx" presStyleLbl="revTx" presStyleIdx="2" presStyleCnt="6">
        <dgm:presLayoutVars>
          <dgm:chMax val="0"/>
          <dgm:chPref val="0"/>
        </dgm:presLayoutVars>
      </dgm:prSet>
      <dgm:spPr/>
    </dgm:pt>
    <dgm:pt modelId="{C3237501-2C73-4822-85EC-42DED5942513}" type="pres">
      <dgm:prSet presAssocID="{7223B1FE-5503-47FB-B74A-BC2251059215}" presName="txSpace" presStyleCnt="0"/>
      <dgm:spPr/>
    </dgm:pt>
    <dgm:pt modelId="{9E292C35-AFEF-4FC9-B4D7-41AE26F7A659}" type="pres">
      <dgm:prSet presAssocID="{7223B1FE-5503-47FB-B74A-BC2251059215}" presName="desTx" presStyleLbl="revTx" presStyleIdx="3" presStyleCnt="6">
        <dgm:presLayoutVars/>
      </dgm:prSet>
      <dgm:spPr/>
    </dgm:pt>
    <dgm:pt modelId="{0BC74CB0-8FA8-4B3F-B51A-1E45F3BA4717}" type="pres">
      <dgm:prSet presAssocID="{4F7D5C69-DB32-4D60-A0A9-E564A87C81A6}" presName="sibTrans" presStyleCnt="0"/>
      <dgm:spPr/>
    </dgm:pt>
    <dgm:pt modelId="{92CF5CAD-58F2-4B02-AC15-F6B47D5D2017}" type="pres">
      <dgm:prSet presAssocID="{84739B5E-231E-4D3D-80F6-A551FB01729B}" presName="compNode" presStyleCnt="0"/>
      <dgm:spPr/>
    </dgm:pt>
    <dgm:pt modelId="{D1B91680-5866-4791-92CB-D4A360375BE1}" type="pres">
      <dgm:prSet presAssocID="{84739B5E-231E-4D3D-80F6-A551FB01729B}" presName="iconRect" presStyleLbl="node1" presStyleIdx="2" presStyleCnt="3"/>
      <dgm:spPr>
        <a:ln>
          <a:noFill/>
        </a:ln>
      </dgm:spPr>
    </dgm:pt>
    <dgm:pt modelId="{1E409C5C-02BD-4E99-8208-5323E101EE60}" type="pres">
      <dgm:prSet presAssocID="{84739B5E-231E-4D3D-80F6-A551FB01729B}" presName="iconSpace" presStyleCnt="0"/>
      <dgm:spPr/>
    </dgm:pt>
    <dgm:pt modelId="{6D589EBE-F94A-4F30-8D32-D56236FE1DC2}" type="pres">
      <dgm:prSet presAssocID="{84739B5E-231E-4D3D-80F6-A551FB01729B}" presName="parTx" presStyleLbl="revTx" presStyleIdx="4" presStyleCnt="6">
        <dgm:presLayoutVars>
          <dgm:chMax val="0"/>
          <dgm:chPref val="0"/>
        </dgm:presLayoutVars>
      </dgm:prSet>
      <dgm:spPr/>
    </dgm:pt>
    <dgm:pt modelId="{542BD4BD-8B23-4150-BF7C-11C75D0142A9}" type="pres">
      <dgm:prSet presAssocID="{84739B5E-231E-4D3D-80F6-A551FB01729B}" presName="txSpace" presStyleCnt="0"/>
      <dgm:spPr/>
    </dgm:pt>
    <dgm:pt modelId="{20768FA3-8D0C-4F76-A26A-2C704ACFC40B}" type="pres">
      <dgm:prSet presAssocID="{84739B5E-231E-4D3D-80F6-A551FB01729B}" presName="desTx" presStyleLbl="revTx" presStyleIdx="5" presStyleCnt="6">
        <dgm:presLayoutVars/>
      </dgm:prSet>
      <dgm:spPr/>
    </dgm:pt>
  </dgm:ptLst>
  <dgm:cxnLst>
    <dgm:cxn modelId="{434E2F0D-F8F6-4F95-98BE-9998C912EE02}" srcId="{89CDE157-3945-4233-84EF-86A50AAE8463}" destId="{84739B5E-231E-4D3D-80F6-A551FB01729B}" srcOrd="2" destOrd="0" parTransId="{5C54BC48-E1C8-4AB7-AD08-0B35A64DB1C9}" sibTransId="{F599ACDA-D229-4855-A36C-155B64B06B49}"/>
    <dgm:cxn modelId="{D4B1CF0D-59C0-4D57-97C9-C45016926302}" type="presOf" srcId="{ABC46100-F9CF-413E-A52C-806ECC7D939D}" destId="{9E292C35-AFEF-4FC9-B4D7-41AE26F7A659}" srcOrd="0" destOrd="2" presId="urn:microsoft.com/office/officeart/2018/5/layout/CenteredIconLabelDescriptionList"/>
    <dgm:cxn modelId="{0EB2C714-65C4-4F9D-B79F-8BD25346BC0A}" type="presOf" srcId="{84739B5E-231E-4D3D-80F6-A551FB01729B}" destId="{6D589EBE-F94A-4F30-8D32-D56236FE1DC2}" srcOrd="0" destOrd="0" presId="urn:microsoft.com/office/officeart/2018/5/layout/CenteredIconLabelDescriptionList"/>
    <dgm:cxn modelId="{A3D65C17-027E-4233-8F4C-1158B8D046B6}" srcId="{89CDE157-3945-4233-84EF-86A50AAE8463}" destId="{7223B1FE-5503-47FB-B74A-BC2251059215}" srcOrd="1" destOrd="0" parTransId="{31C516C0-0C75-4283-AAFD-F85DF9EDCE5F}" sibTransId="{4F7D5C69-DB32-4D60-A0A9-E564A87C81A6}"/>
    <dgm:cxn modelId="{3A048A18-B8B9-4A04-9085-D323CBB9756D}" srcId="{7223B1FE-5503-47FB-B74A-BC2251059215}" destId="{A744BF64-53DF-4135-A136-D7A777D4CC5C}" srcOrd="1" destOrd="0" parTransId="{4431743A-BB1E-46E4-A97A-56E67137EC13}" sibTransId="{EFB14E9E-A0F9-4C98-9E45-F455A77FBB51}"/>
    <dgm:cxn modelId="{1312BB31-6CAC-4F8C-A207-BB2524500AB7}" srcId="{7223B1FE-5503-47FB-B74A-BC2251059215}" destId="{BF625678-EA11-4210-83E9-56B2F4606C04}" srcOrd="3" destOrd="0" parTransId="{2E68E928-0C0A-4FFA-A16D-29FE64641604}" sibTransId="{560E464E-0E85-4BD6-A9E6-2DB6AEBE63B2}"/>
    <dgm:cxn modelId="{2037985C-0956-497F-BCE3-3BDCCA403601}" srcId="{7223B1FE-5503-47FB-B74A-BC2251059215}" destId="{FF0A00B6-D6F8-4A88-9646-BD1A14F83542}" srcOrd="4" destOrd="0" parTransId="{F67E0443-B329-4FD9-9458-9CB51B7F9EFE}" sibTransId="{6A468A9B-1E8A-4C67-A7A1-192E65F47D5F}"/>
    <dgm:cxn modelId="{569C8643-99FF-4C23-BF34-51BF47E34778}" type="presOf" srcId="{A744BF64-53DF-4135-A136-D7A777D4CC5C}" destId="{9E292C35-AFEF-4FC9-B4D7-41AE26F7A659}" srcOrd="0" destOrd="1" presId="urn:microsoft.com/office/officeart/2018/5/layout/CenteredIconLabelDescriptionList"/>
    <dgm:cxn modelId="{85166147-16C0-4396-A5DA-4431D609CF41}" type="presOf" srcId="{7223B1FE-5503-47FB-B74A-BC2251059215}" destId="{E5340AE1-9C5C-406C-8498-7F70B52DEE34}" srcOrd="0" destOrd="0" presId="urn:microsoft.com/office/officeart/2018/5/layout/CenteredIconLabelDescriptionList"/>
    <dgm:cxn modelId="{BB912C83-88D0-4F60-B878-781BE5BC4515}" type="presOf" srcId="{FF0A00B6-D6F8-4A88-9646-BD1A14F83542}" destId="{9E292C35-AFEF-4FC9-B4D7-41AE26F7A659}" srcOrd="0" destOrd="4" presId="urn:microsoft.com/office/officeart/2018/5/layout/CenteredIconLabelDescriptionList"/>
    <dgm:cxn modelId="{4BAFD887-CEDE-4930-9E6E-E465DF6F5CD4}" srcId="{7223B1FE-5503-47FB-B74A-BC2251059215}" destId="{D0BD507A-E565-47D5-BFC7-3D807E3503B8}" srcOrd="0" destOrd="0" parTransId="{B833FED5-AD30-4B2C-8EEF-C0F9D5B060B1}" sibTransId="{6B00FC66-053E-49E4-9D1D-E9DC9A4D7FA6}"/>
    <dgm:cxn modelId="{F3968AA1-BE8C-4CD1-8894-00EC9F16CA4D}" type="presOf" srcId="{89CDE157-3945-4233-84EF-86A50AAE8463}" destId="{4714E6EA-9F8B-4632-B342-F93C78C01E8F}" srcOrd="0" destOrd="0" presId="urn:microsoft.com/office/officeart/2018/5/layout/CenteredIconLabelDescriptionList"/>
    <dgm:cxn modelId="{625379AA-AF0E-476E-B403-44BBC70AA8BD}" type="presOf" srcId="{D0BD507A-E565-47D5-BFC7-3D807E3503B8}" destId="{9E292C35-AFEF-4FC9-B4D7-41AE26F7A659}" srcOrd="0" destOrd="0" presId="urn:microsoft.com/office/officeart/2018/5/layout/CenteredIconLabelDescriptionList"/>
    <dgm:cxn modelId="{A37F40B0-D5DD-4352-AE6F-E979A9C0990B}" srcId="{89CDE157-3945-4233-84EF-86A50AAE8463}" destId="{F6EE37FA-B877-4FC7-BDAA-CB8FE2AA975D}" srcOrd="0" destOrd="0" parTransId="{E25EB8DC-A8F0-4D56-BA91-BA0827162D3A}" sibTransId="{41241428-372C-458E-A06C-370F2D5DA3B7}"/>
    <dgm:cxn modelId="{833EB2C6-1B99-4F6A-AA59-BFAE0C38DD47}" srcId="{7223B1FE-5503-47FB-B74A-BC2251059215}" destId="{ABC46100-F9CF-413E-A52C-806ECC7D939D}" srcOrd="2" destOrd="0" parTransId="{50DF64C6-B431-49F5-970B-CD4E6A686BCB}" sibTransId="{671FC9D6-CE01-489B-8B7F-052BF3D7F595}"/>
    <dgm:cxn modelId="{4E7EA1E0-5FC5-4209-A95F-BBBC0816A0F6}" type="presOf" srcId="{F6EE37FA-B877-4FC7-BDAA-CB8FE2AA975D}" destId="{15A43587-23BA-44D2-BCC4-9508D40966EB}" srcOrd="0" destOrd="0" presId="urn:microsoft.com/office/officeart/2018/5/layout/CenteredIconLabelDescriptionList"/>
    <dgm:cxn modelId="{95860FEB-3C9D-4599-BF07-81CDF04AB32D}" type="presOf" srcId="{BF625678-EA11-4210-83E9-56B2F4606C04}" destId="{9E292C35-AFEF-4FC9-B4D7-41AE26F7A659}" srcOrd="0" destOrd="3" presId="urn:microsoft.com/office/officeart/2018/5/layout/CenteredIconLabelDescriptionList"/>
    <dgm:cxn modelId="{B57AA3C3-75D3-4019-81A5-F47869DA748F}" type="presParOf" srcId="{4714E6EA-9F8B-4632-B342-F93C78C01E8F}" destId="{997077E8-917E-4FA3-AEE9-74291E5945C8}" srcOrd="0" destOrd="0" presId="urn:microsoft.com/office/officeart/2018/5/layout/CenteredIconLabelDescriptionList"/>
    <dgm:cxn modelId="{93CA74E9-3BC7-408E-B4E8-FFD2E154F752}" type="presParOf" srcId="{997077E8-917E-4FA3-AEE9-74291E5945C8}" destId="{D185BF8A-4555-4DE0-8933-077D307FAB03}" srcOrd="0" destOrd="0" presId="urn:microsoft.com/office/officeart/2018/5/layout/CenteredIconLabelDescriptionList"/>
    <dgm:cxn modelId="{E021F502-AF83-4279-A596-67756BE91770}" type="presParOf" srcId="{997077E8-917E-4FA3-AEE9-74291E5945C8}" destId="{D174FCF5-97C6-4BFA-BE7F-362ABE348E06}" srcOrd="1" destOrd="0" presId="urn:microsoft.com/office/officeart/2018/5/layout/CenteredIconLabelDescriptionList"/>
    <dgm:cxn modelId="{6BF0E3D8-417F-4C05-9BC4-402F04C94FDC}" type="presParOf" srcId="{997077E8-917E-4FA3-AEE9-74291E5945C8}" destId="{15A43587-23BA-44D2-BCC4-9508D40966EB}" srcOrd="2" destOrd="0" presId="urn:microsoft.com/office/officeart/2018/5/layout/CenteredIconLabelDescriptionList"/>
    <dgm:cxn modelId="{7AD764CD-18B6-4732-B9D4-AADD9690D54F}" type="presParOf" srcId="{997077E8-917E-4FA3-AEE9-74291E5945C8}" destId="{FF87C728-0DD3-4D78-A198-62FF4462BB29}" srcOrd="3" destOrd="0" presId="urn:microsoft.com/office/officeart/2018/5/layout/CenteredIconLabelDescriptionList"/>
    <dgm:cxn modelId="{0E2CA81E-CFB3-4424-8485-E53E12E11378}" type="presParOf" srcId="{997077E8-917E-4FA3-AEE9-74291E5945C8}" destId="{8C784A98-5F57-48D0-BD45-E46C8F900303}" srcOrd="4" destOrd="0" presId="urn:microsoft.com/office/officeart/2018/5/layout/CenteredIconLabelDescriptionList"/>
    <dgm:cxn modelId="{BFD4A9BB-83CD-42D3-AF92-91249DB3A49C}" type="presParOf" srcId="{4714E6EA-9F8B-4632-B342-F93C78C01E8F}" destId="{3A448498-267A-4736-AAF0-7595F1409549}" srcOrd="1" destOrd="0" presId="urn:microsoft.com/office/officeart/2018/5/layout/CenteredIconLabelDescriptionList"/>
    <dgm:cxn modelId="{D7412BD6-968C-4F57-89D8-D5C041A27E6C}" type="presParOf" srcId="{4714E6EA-9F8B-4632-B342-F93C78C01E8F}" destId="{15DAB5DF-B581-44CC-BEDD-A69374977AE3}" srcOrd="2" destOrd="0" presId="urn:microsoft.com/office/officeart/2018/5/layout/CenteredIconLabelDescriptionList"/>
    <dgm:cxn modelId="{145EAEFE-6A9E-4FA1-97E2-D45CC01AB9E6}" type="presParOf" srcId="{15DAB5DF-B581-44CC-BEDD-A69374977AE3}" destId="{955339F6-A22B-4120-B2E6-74399F402039}" srcOrd="0" destOrd="0" presId="urn:microsoft.com/office/officeart/2018/5/layout/CenteredIconLabelDescriptionList"/>
    <dgm:cxn modelId="{D129BD74-7D10-4563-86BB-287E91E69088}" type="presParOf" srcId="{15DAB5DF-B581-44CC-BEDD-A69374977AE3}" destId="{2CE26209-BD50-44FD-8602-0B10AD119702}" srcOrd="1" destOrd="0" presId="urn:microsoft.com/office/officeart/2018/5/layout/CenteredIconLabelDescriptionList"/>
    <dgm:cxn modelId="{731EA243-D080-489A-8935-6FF662E98E17}" type="presParOf" srcId="{15DAB5DF-B581-44CC-BEDD-A69374977AE3}" destId="{E5340AE1-9C5C-406C-8498-7F70B52DEE34}" srcOrd="2" destOrd="0" presId="urn:microsoft.com/office/officeart/2018/5/layout/CenteredIconLabelDescriptionList"/>
    <dgm:cxn modelId="{06409044-5E0C-4556-9CB2-F1625AD3EB42}" type="presParOf" srcId="{15DAB5DF-B581-44CC-BEDD-A69374977AE3}" destId="{C3237501-2C73-4822-85EC-42DED5942513}" srcOrd="3" destOrd="0" presId="urn:microsoft.com/office/officeart/2018/5/layout/CenteredIconLabelDescriptionList"/>
    <dgm:cxn modelId="{00E441FE-9BA5-4BA6-8E1C-32F1E79E9E66}" type="presParOf" srcId="{15DAB5DF-B581-44CC-BEDD-A69374977AE3}" destId="{9E292C35-AFEF-4FC9-B4D7-41AE26F7A659}" srcOrd="4" destOrd="0" presId="urn:microsoft.com/office/officeart/2018/5/layout/CenteredIconLabelDescriptionList"/>
    <dgm:cxn modelId="{F577B4FE-6D5F-430C-948E-D5B5837826A3}" type="presParOf" srcId="{4714E6EA-9F8B-4632-B342-F93C78C01E8F}" destId="{0BC74CB0-8FA8-4B3F-B51A-1E45F3BA4717}" srcOrd="3" destOrd="0" presId="urn:microsoft.com/office/officeart/2018/5/layout/CenteredIconLabelDescriptionList"/>
    <dgm:cxn modelId="{3D87AC25-7BD1-46B0-9E15-F6503F6A370F}" type="presParOf" srcId="{4714E6EA-9F8B-4632-B342-F93C78C01E8F}" destId="{92CF5CAD-58F2-4B02-AC15-F6B47D5D2017}" srcOrd="4" destOrd="0" presId="urn:microsoft.com/office/officeart/2018/5/layout/CenteredIconLabelDescriptionList"/>
    <dgm:cxn modelId="{158C8CA6-C7C6-45B2-AB80-2BD87799B491}" type="presParOf" srcId="{92CF5CAD-58F2-4B02-AC15-F6B47D5D2017}" destId="{D1B91680-5866-4791-92CB-D4A360375BE1}" srcOrd="0" destOrd="0" presId="urn:microsoft.com/office/officeart/2018/5/layout/CenteredIconLabelDescriptionList"/>
    <dgm:cxn modelId="{7422ADCA-B8F9-4E8F-AB47-F0A036AB66B8}" type="presParOf" srcId="{92CF5CAD-58F2-4B02-AC15-F6B47D5D2017}" destId="{1E409C5C-02BD-4E99-8208-5323E101EE60}" srcOrd="1" destOrd="0" presId="urn:microsoft.com/office/officeart/2018/5/layout/CenteredIconLabelDescriptionList"/>
    <dgm:cxn modelId="{A9A3DBE3-5799-46F2-8E5A-F1318491A0E0}" type="presParOf" srcId="{92CF5CAD-58F2-4B02-AC15-F6B47D5D2017}" destId="{6D589EBE-F94A-4F30-8D32-D56236FE1DC2}" srcOrd="2" destOrd="0" presId="urn:microsoft.com/office/officeart/2018/5/layout/CenteredIconLabelDescriptionList"/>
    <dgm:cxn modelId="{70CADE80-3D9B-4FAF-8E7C-2CA20362E8EB}" type="presParOf" srcId="{92CF5CAD-58F2-4B02-AC15-F6B47D5D2017}" destId="{542BD4BD-8B23-4150-BF7C-11C75D0142A9}" srcOrd="3" destOrd="0" presId="urn:microsoft.com/office/officeart/2018/5/layout/CenteredIconLabelDescriptionList"/>
    <dgm:cxn modelId="{9B61119B-A804-4B21-8C5F-79DE8DA3E80A}" type="presParOf" srcId="{92CF5CAD-58F2-4B02-AC15-F6B47D5D2017}" destId="{20768FA3-8D0C-4F76-A26A-2C704ACFC40B}" srcOrd="4" destOrd="0" presId="urn:microsoft.com/office/officeart/2018/5/layout/CenteredIconLabelDescrip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5C76AF4-13C0-4048-BDA9-3EAAC9641F2F}"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79FDFCF8-EAB1-48FF-8CBA-0301C5520668}">
      <dgm:prSet/>
      <dgm:spPr/>
      <dgm:t>
        <a:bodyPr/>
        <a:lstStyle/>
        <a:p>
          <a:r>
            <a:rPr lang="en-US" dirty="0"/>
            <a:t>Using the </a:t>
          </a:r>
          <a:r>
            <a:rPr lang="en-US" dirty="0" err="1"/>
            <a:t>Data.Gov</a:t>
          </a:r>
          <a:r>
            <a:rPr lang="en-US" dirty="0"/>
            <a:t> site, we located a file representing 311 Data for Pittsburgh, PA(325K data set). We will be collecting census data via an API to determine social economic status based on zip code obtained from Google places API. </a:t>
          </a:r>
        </a:p>
      </dgm:t>
    </dgm:pt>
    <dgm:pt modelId="{97A392CE-36D8-4DAD-B6E6-D13573D5AEFF}" type="parTrans" cxnId="{91809C7A-9F0B-49D4-8C5C-B773ED65965F}">
      <dgm:prSet/>
      <dgm:spPr/>
      <dgm:t>
        <a:bodyPr/>
        <a:lstStyle/>
        <a:p>
          <a:endParaRPr lang="en-US"/>
        </a:p>
      </dgm:t>
    </dgm:pt>
    <dgm:pt modelId="{FE2AC05D-C525-442D-A4BD-F83A2868209E}" type="sibTrans" cxnId="{91809C7A-9F0B-49D4-8C5C-B773ED65965F}">
      <dgm:prSet/>
      <dgm:spPr/>
      <dgm:t>
        <a:bodyPr/>
        <a:lstStyle/>
        <a:p>
          <a:endParaRPr lang="en-US"/>
        </a:p>
      </dgm:t>
    </dgm:pt>
    <dgm:pt modelId="{2489C960-03FF-4F3E-B689-DA5D78AC8D39}">
      <dgm:prSet/>
      <dgm:spPr/>
      <dgm:t>
        <a:bodyPr/>
        <a:lstStyle/>
        <a:p>
          <a:r>
            <a:rPr lang="en-US"/>
            <a:t>Merging social economic data(Columns TBD) and zip code</a:t>
          </a:r>
        </a:p>
      </dgm:t>
    </dgm:pt>
    <dgm:pt modelId="{4A9051A3-85B2-4D3C-99D1-A64F9A873B6A}" type="parTrans" cxnId="{73AE0D8D-6E7E-475E-8349-5D83F1A8D04C}">
      <dgm:prSet/>
      <dgm:spPr/>
      <dgm:t>
        <a:bodyPr/>
        <a:lstStyle/>
        <a:p>
          <a:endParaRPr lang="en-US"/>
        </a:p>
      </dgm:t>
    </dgm:pt>
    <dgm:pt modelId="{DF4F0F8E-5CB5-475C-94B9-2EEC59F04418}" type="sibTrans" cxnId="{73AE0D8D-6E7E-475E-8349-5D83F1A8D04C}">
      <dgm:prSet/>
      <dgm:spPr/>
      <dgm:t>
        <a:bodyPr/>
        <a:lstStyle/>
        <a:p>
          <a:endParaRPr lang="en-US"/>
        </a:p>
      </dgm:t>
    </dgm:pt>
    <dgm:pt modelId="{53B738DC-3AE4-4388-A1A4-DAD7A10E36D5}">
      <dgm:prSet/>
      <dgm:spPr/>
      <dgm:t>
        <a:bodyPr/>
        <a:lstStyle/>
        <a:p>
          <a:r>
            <a:rPr lang="en-US"/>
            <a:t>We </a:t>
          </a:r>
          <a:r>
            <a:rPr lang="en-US" dirty="0"/>
            <a:t>will be cleaning data(</a:t>
          </a:r>
          <a:r>
            <a:rPr lang="en-US" dirty="0" err="1"/>
            <a:t>NaN</a:t>
          </a:r>
          <a:r>
            <a:rPr lang="en-US" dirty="0"/>
            <a:t>), and Nulls</a:t>
          </a:r>
        </a:p>
        <a:p>
          <a:r>
            <a:rPr lang="en-US" dirty="0"/>
            <a:t>Pulling out the top 5 Neighborhoods and Call Type</a:t>
          </a:r>
        </a:p>
      </dgm:t>
    </dgm:pt>
    <dgm:pt modelId="{4BFB56FC-51CB-4A1F-BDE9-F3A1754F519D}" type="parTrans" cxnId="{53D199A6-A6EE-4E4A-8FF2-ABA1747D7955}">
      <dgm:prSet/>
      <dgm:spPr/>
      <dgm:t>
        <a:bodyPr/>
        <a:lstStyle/>
        <a:p>
          <a:endParaRPr lang="en-US"/>
        </a:p>
      </dgm:t>
    </dgm:pt>
    <dgm:pt modelId="{37E498A9-44A8-4ADA-8A00-3837901AEDF1}" type="sibTrans" cxnId="{53D199A6-A6EE-4E4A-8FF2-ABA1747D7955}">
      <dgm:prSet/>
      <dgm:spPr/>
      <dgm:t>
        <a:bodyPr/>
        <a:lstStyle/>
        <a:p>
          <a:endParaRPr lang="en-US"/>
        </a:p>
      </dgm:t>
    </dgm:pt>
    <dgm:pt modelId="{D6F46EB7-41CE-4275-B912-7A8105AB95B1}" type="pres">
      <dgm:prSet presAssocID="{75C76AF4-13C0-4048-BDA9-3EAAC9641F2F}" presName="diagram" presStyleCnt="0">
        <dgm:presLayoutVars>
          <dgm:dir/>
          <dgm:resizeHandles val="exact"/>
        </dgm:presLayoutVars>
      </dgm:prSet>
      <dgm:spPr/>
    </dgm:pt>
    <dgm:pt modelId="{B9A00CD1-D5E9-4140-93C3-CE34E8EF7149}" type="pres">
      <dgm:prSet presAssocID="{79FDFCF8-EAB1-48FF-8CBA-0301C5520668}" presName="node" presStyleLbl="node1" presStyleIdx="0" presStyleCnt="3">
        <dgm:presLayoutVars>
          <dgm:bulletEnabled val="1"/>
        </dgm:presLayoutVars>
      </dgm:prSet>
      <dgm:spPr/>
    </dgm:pt>
    <dgm:pt modelId="{4F888F49-9971-44F4-8EBA-718B0B46E9AB}" type="pres">
      <dgm:prSet presAssocID="{FE2AC05D-C525-442D-A4BD-F83A2868209E}" presName="sibTrans" presStyleCnt="0"/>
      <dgm:spPr/>
    </dgm:pt>
    <dgm:pt modelId="{49CA02A1-D878-4001-8543-D0A6C145B376}" type="pres">
      <dgm:prSet presAssocID="{53B738DC-3AE4-4388-A1A4-DAD7A10E36D5}" presName="node" presStyleLbl="node1" presStyleIdx="1" presStyleCnt="3">
        <dgm:presLayoutVars>
          <dgm:bulletEnabled val="1"/>
        </dgm:presLayoutVars>
      </dgm:prSet>
      <dgm:spPr/>
    </dgm:pt>
    <dgm:pt modelId="{59678CF5-8074-4673-A4CB-139A81FA0035}" type="pres">
      <dgm:prSet presAssocID="{37E498A9-44A8-4ADA-8A00-3837901AEDF1}" presName="sibTrans" presStyleCnt="0"/>
      <dgm:spPr/>
    </dgm:pt>
    <dgm:pt modelId="{08B24988-4F0F-4729-B96E-F374DFD6E5A7}" type="pres">
      <dgm:prSet presAssocID="{2489C960-03FF-4F3E-B689-DA5D78AC8D39}" presName="node" presStyleLbl="node1" presStyleIdx="2" presStyleCnt="3">
        <dgm:presLayoutVars>
          <dgm:bulletEnabled val="1"/>
        </dgm:presLayoutVars>
      </dgm:prSet>
      <dgm:spPr/>
    </dgm:pt>
  </dgm:ptLst>
  <dgm:cxnLst>
    <dgm:cxn modelId="{91809C7A-9F0B-49D4-8C5C-B773ED65965F}" srcId="{75C76AF4-13C0-4048-BDA9-3EAAC9641F2F}" destId="{79FDFCF8-EAB1-48FF-8CBA-0301C5520668}" srcOrd="0" destOrd="0" parTransId="{97A392CE-36D8-4DAD-B6E6-D13573D5AEFF}" sibTransId="{FE2AC05D-C525-442D-A4BD-F83A2868209E}"/>
    <dgm:cxn modelId="{121BEE85-0CE5-412B-BD96-8DD310B1293C}" type="presOf" srcId="{79FDFCF8-EAB1-48FF-8CBA-0301C5520668}" destId="{B9A00CD1-D5E9-4140-93C3-CE34E8EF7149}" srcOrd="0" destOrd="0" presId="urn:microsoft.com/office/officeart/2005/8/layout/default"/>
    <dgm:cxn modelId="{73AE0D8D-6E7E-475E-8349-5D83F1A8D04C}" srcId="{75C76AF4-13C0-4048-BDA9-3EAAC9641F2F}" destId="{2489C960-03FF-4F3E-B689-DA5D78AC8D39}" srcOrd="2" destOrd="0" parTransId="{4A9051A3-85B2-4D3C-99D1-A64F9A873B6A}" sibTransId="{DF4F0F8E-5CB5-475C-94B9-2EEC59F04418}"/>
    <dgm:cxn modelId="{B2A2FB97-2DE9-4264-89DE-F616E3D098B7}" type="presOf" srcId="{2489C960-03FF-4F3E-B689-DA5D78AC8D39}" destId="{08B24988-4F0F-4729-B96E-F374DFD6E5A7}" srcOrd="0" destOrd="0" presId="urn:microsoft.com/office/officeart/2005/8/layout/default"/>
    <dgm:cxn modelId="{53D199A6-A6EE-4E4A-8FF2-ABA1747D7955}" srcId="{75C76AF4-13C0-4048-BDA9-3EAAC9641F2F}" destId="{53B738DC-3AE4-4388-A1A4-DAD7A10E36D5}" srcOrd="1" destOrd="0" parTransId="{4BFB56FC-51CB-4A1F-BDE9-F3A1754F519D}" sibTransId="{37E498A9-44A8-4ADA-8A00-3837901AEDF1}"/>
    <dgm:cxn modelId="{D8D6A7AC-C88E-473A-9DE5-EB513AE70B83}" type="presOf" srcId="{75C76AF4-13C0-4048-BDA9-3EAAC9641F2F}" destId="{D6F46EB7-41CE-4275-B912-7A8105AB95B1}" srcOrd="0" destOrd="0" presId="urn:microsoft.com/office/officeart/2005/8/layout/default"/>
    <dgm:cxn modelId="{3D5AF5B6-A778-4062-BA9C-FB7FB8AA12BC}" type="presOf" srcId="{53B738DC-3AE4-4388-A1A4-DAD7A10E36D5}" destId="{49CA02A1-D878-4001-8543-D0A6C145B376}" srcOrd="0" destOrd="0" presId="urn:microsoft.com/office/officeart/2005/8/layout/default"/>
    <dgm:cxn modelId="{40C04BFD-DDAB-406A-B4F5-ED23C64A0C5D}" type="presParOf" srcId="{D6F46EB7-41CE-4275-B912-7A8105AB95B1}" destId="{B9A00CD1-D5E9-4140-93C3-CE34E8EF7149}" srcOrd="0" destOrd="0" presId="urn:microsoft.com/office/officeart/2005/8/layout/default"/>
    <dgm:cxn modelId="{9F25A5F4-A204-4912-9D38-846485BAA783}" type="presParOf" srcId="{D6F46EB7-41CE-4275-B912-7A8105AB95B1}" destId="{4F888F49-9971-44F4-8EBA-718B0B46E9AB}" srcOrd="1" destOrd="0" presId="urn:microsoft.com/office/officeart/2005/8/layout/default"/>
    <dgm:cxn modelId="{C7C04575-D618-4B51-AA3A-9DEA787455D9}" type="presParOf" srcId="{D6F46EB7-41CE-4275-B912-7A8105AB95B1}" destId="{49CA02A1-D878-4001-8543-D0A6C145B376}" srcOrd="2" destOrd="0" presId="urn:microsoft.com/office/officeart/2005/8/layout/default"/>
    <dgm:cxn modelId="{ED273CE4-FD45-4EAA-9CAF-860BD28F2071}" type="presParOf" srcId="{D6F46EB7-41CE-4275-B912-7A8105AB95B1}" destId="{59678CF5-8074-4673-A4CB-139A81FA0035}" srcOrd="3" destOrd="0" presId="urn:microsoft.com/office/officeart/2005/8/layout/default"/>
    <dgm:cxn modelId="{0580AB48-D42C-4AE8-935C-5A3A20274FA2}" type="presParOf" srcId="{D6F46EB7-41CE-4275-B912-7A8105AB95B1}" destId="{08B24988-4F0F-4729-B96E-F374DFD6E5A7}" srcOrd="4"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AD27179-29F0-43FD-A076-850331D11123}"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52B3E6AE-BB11-47D6-8C99-9D839001471F}">
      <dgm:prSet/>
      <dgm:spPr/>
      <dgm:t>
        <a:bodyPr/>
        <a:lstStyle/>
        <a:p>
          <a:pPr>
            <a:lnSpc>
              <a:spcPct val="100000"/>
            </a:lnSpc>
          </a:pPr>
          <a:r>
            <a:rPr lang="en-US"/>
            <a:t>Data.gov CSV file of 311 data</a:t>
          </a:r>
        </a:p>
      </dgm:t>
    </dgm:pt>
    <dgm:pt modelId="{0B139BC8-71B6-45C1-9B6B-10A660A592F6}" type="parTrans" cxnId="{840656A5-70A1-4C73-B6C2-A31C20D348CF}">
      <dgm:prSet/>
      <dgm:spPr/>
      <dgm:t>
        <a:bodyPr/>
        <a:lstStyle/>
        <a:p>
          <a:endParaRPr lang="en-US"/>
        </a:p>
      </dgm:t>
    </dgm:pt>
    <dgm:pt modelId="{69A201FF-D883-43D1-ABF7-0F1E69E25446}" type="sibTrans" cxnId="{840656A5-70A1-4C73-B6C2-A31C20D348CF}">
      <dgm:prSet/>
      <dgm:spPr/>
      <dgm:t>
        <a:bodyPr/>
        <a:lstStyle/>
        <a:p>
          <a:pPr>
            <a:lnSpc>
              <a:spcPct val="100000"/>
            </a:lnSpc>
          </a:pPr>
          <a:endParaRPr lang="en-US"/>
        </a:p>
      </dgm:t>
    </dgm:pt>
    <dgm:pt modelId="{C256F846-C6D8-449E-9A55-535625731549}">
      <dgm:prSet/>
      <dgm:spPr/>
      <dgm:t>
        <a:bodyPr/>
        <a:lstStyle/>
        <a:p>
          <a:pPr>
            <a:lnSpc>
              <a:spcPct val="100000"/>
            </a:lnSpc>
          </a:pPr>
          <a:r>
            <a:rPr lang="en-US" dirty="0"/>
            <a:t>Census API</a:t>
          </a:r>
        </a:p>
      </dgm:t>
    </dgm:pt>
    <dgm:pt modelId="{7A50625A-8EBC-44F3-9B8A-F02CECA1C8DC}" type="parTrans" cxnId="{B56B2AE5-130B-400B-8177-3FCC32808683}">
      <dgm:prSet/>
      <dgm:spPr/>
      <dgm:t>
        <a:bodyPr/>
        <a:lstStyle/>
        <a:p>
          <a:endParaRPr lang="en-US"/>
        </a:p>
      </dgm:t>
    </dgm:pt>
    <dgm:pt modelId="{6224BFA7-25F7-4C32-ACDB-2A075D4CB014}" type="sibTrans" cxnId="{B56B2AE5-130B-400B-8177-3FCC32808683}">
      <dgm:prSet/>
      <dgm:spPr/>
      <dgm:t>
        <a:bodyPr/>
        <a:lstStyle/>
        <a:p>
          <a:pPr>
            <a:lnSpc>
              <a:spcPct val="100000"/>
            </a:lnSpc>
          </a:pPr>
          <a:endParaRPr lang="en-US"/>
        </a:p>
      </dgm:t>
    </dgm:pt>
    <dgm:pt modelId="{44C9C02E-B547-4A74-A20B-779D07C00630}">
      <dgm:prSet/>
      <dgm:spPr/>
      <dgm:t>
        <a:bodyPr/>
        <a:lstStyle/>
        <a:p>
          <a:pPr>
            <a:lnSpc>
              <a:spcPct val="100000"/>
            </a:lnSpc>
          </a:pPr>
          <a:r>
            <a:rPr lang="en-US" dirty="0"/>
            <a:t>Google Places API</a:t>
          </a:r>
        </a:p>
      </dgm:t>
    </dgm:pt>
    <dgm:pt modelId="{3CB7B549-EBDE-481E-993F-83A67E96F1DD}" type="parTrans" cxnId="{8FB851FB-B444-465E-84DD-81A1103F60F9}">
      <dgm:prSet/>
      <dgm:spPr/>
      <dgm:t>
        <a:bodyPr/>
        <a:lstStyle/>
        <a:p>
          <a:endParaRPr lang="en-US"/>
        </a:p>
      </dgm:t>
    </dgm:pt>
    <dgm:pt modelId="{4AC8F0BD-B31F-430A-B474-E31F380C9BAF}" type="sibTrans" cxnId="{8FB851FB-B444-465E-84DD-81A1103F60F9}">
      <dgm:prSet/>
      <dgm:spPr/>
      <dgm:t>
        <a:bodyPr/>
        <a:lstStyle/>
        <a:p>
          <a:pPr>
            <a:lnSpc>
              <a:spcPct val="100000"/>
            </a:lnSpc>
          </a:pPr>
          <a:endParaRPr lang="en-US"/>
        </a:p>
      </dgm:t>
    </dgm:pt>
    <dgm:pt modelId="{96899785-0FEE-4582-8541-A11D385BB19F}">
      <dgm:prSet/>
      <dgm:spPr/>
      <dgm:t>
        <a:bodyPr/>
        <a:lstStyle/>
        <a:p>
          <a:pPr>
            <a:lnSpc>
              <a:spcPct val="100000"/>
            </a:lnSpc>
          </a:pPr>
          <a:r>
            <a:rPr lang="en-US"/>
            <a:t>Pandas to create DataFrame</a:t>
          </a:r>
        </a:p>
      </dgm:t>
    </dgm:pt>
    <dgm:pt modelId="{7DCCEC0E-7936-4DDE-A1ED-7F33AA48BC21}" type="parTrans" cxnId="{50269C31-0E96-45BF-8AD5-34A4D0A8630D}">
      <dgm:prSet/>
      <dgm:spPr/>
      <dgm:t>
        <a:bodyPr/>
        <a:lstStyle/>
        <a:p>
          <a:endParaRPr lang="en-US"/>
        </a:p>
      </dgm:t>
    </dgm:pt>
    <dgm:pt modelId="{D732DC02-048B-42C8-AAB3-5E3BBBBD016B}" type="sibTrans" cxnId="{50269C31-0E96-45BF-8AD5-34A4D0A8630D}">
      <dgm:prSet/>
      <dgm:spPr/>
      <dgm:t>
        <a:bodyPr/>
        <a:lstStyle/>
        <a:p>
          <a:pPr>
            <a:lnSpc>
              <a:spcPct val="100000"/>
            </a:lnSpc>
          </a:pPr>
          <a:endParaRPr lang="en-US"/>
        </a:p>
      </dgm:t>
    </dgm:pt>
    <dgm:pt modelId="{A99368CE-CB3D-4B41-A452-0C8D3169E508}">
      <dgm:prSet/>
      <dgm:spPr/>
      <dgm:t>
        <a:bodyPr/>
        <a:lstStyle/>
        <a:p>
          <a:pPr>
            <a:lnSpc>
              <a:spcPct val="100000"/>
            </a:lnSpc>
          </a:pPr>
          <a:r>
            <a:rPr lang="en-US"/>
            <a:t>Matplolib to create charts</a:t>
          </a:r>
        </a:p>
      </dgm:t>
    </dgm:pt>
    <dgm:pt modelId="{92F2D8B7-B60F-4577-B664-2F13123091EC}" type="parTrans" cxnId="{8665F9B1-DB39-4E89-B5BE-75BB3747BFE8}">
      <dgm:prSet/>
      <dgm:spPr/>
      <dgm:t>
        <a:bodyPr/>
        <a:lstStyle/>
        <a:p>
          <a:endParaRPr lang="en-US"/>
        </a:p>
      </dgm:t>
    </dgm:pt>
    <dgm:pt modelId="{52E5D7F6-0921-49C9-B83F-1AD01ED0ED83}" type="sibTrans" cxnId="{8665F9B1-DB39-4E89-B5BE-75BB3747BFE8}">
      <dgm:prSet/>
      <dgm:spPr/>
      <dgm:t>
        <a:bodyPr/>
        <a:lstStyle/>
        <a:p>
          <a:pPr>
            <a:lnSpc>
              <a:spcPct val="100000"/>
            </a:lnSpc>
          </a:pPr>
          <a:endParaRPr lang="en-US"/>
        </a:p>
      </dgm:t>
    </dgm:pt>
    <dgm:pt modelId="{0C287A4A-15B7-4A20-870C-70E9173B8C79}">
      <dgm:prSet/>
      <dgm:spPr/>
      <dgm:t>
        <a:bodyPr/>
        <a:lstStyle/>
        <a:p>
          <a:pPr>
            <a:lnSpc>
              <a:spcPct val="100000"/>
            </a:lnSpc>
          </a:pPr>
          <a:r>
            <a:rPr lang="en-US"/>
            <a:t>And any other Python Libraries in necessary</a:t>
          </a:r>
        </a:p>
      </dgm:t>
    </dgm:pt>
    <dgm:pt modelId="{2E967F38-0E85-4CD2-A571-F4CEB3ACF8E6}" type="parTrans" cxnId="{C983B2F7-A734-4D70-8D5B-CE23DA1C7900}">
      <dgm:prSet/>
      <dgm:spPr/>
      <dgm:t>
        <a:bodyPr/>
        <a:lstStyle/>
        <a:p>
          <a:endParaRPr lang="en-US"/>
        </a:p>
      </dgm:t>
    </dgm:pt>
    <dgm:pt modelId="{241AECFC-3FCD-49F8-AF01-82F339B3089F}" type="sibTrans" cxnId="{C983B2F7-A734-4D70-8D5B-CE23DA1C7900}">
      <dgm:prSet/>
      <dgm:spPr/>
      <dgm:t>
        <a:bodyPr/>
        <a:lstStyle/>
        <a:p>
          <a:endParaRPr lang="en-US"/>
        </a:p>
      </dgm:t>
    </dgm:pt>
    <dgm:pt modelId="{25B1E931-A8A6-41AC-9DD4-6B8098141B84}" type="pres">
      <dgm:prSet presAssocID="{FAD27179-29F0-43FD-A076-850331D11123}" presName="root" presStyleCnt="0">
        <dgm:presLayoutVars>
          <dgm:dir/>
          <dgm:resizeHandles val="exact"/>
        </dgm:presLayoutVars>
      </dgm:prSet>
      <dgm:spPr/>
    </dgm:pt>
    <dgm:pt modelId="{2F600404-396D-4436-9570-B8F9CC45C924}" type="pres">
      <dgm:prSet presAssocID="{FAD27179-29F0-43FD-A076-850331D11123}" presName="container" presStyleCnt="0">
        <dgm:presLayoutVars>
          <dgm:dir/>
          <dgm:resizeHandles val="exact"/>
        </dgm:presLayoutVars>
      </dgm:prSet>
      <dgm:spPr/>
    </dgm:pt>
    <dgm:pt modelId="{069D6952-8C96-40D4-A0A0-8EDCA099A1B0}" type="pres">
      <dgm:prSet presAssocID="{52B3E6AE-BB11-47D6-8C99-9D839001471F}" presName="compNode" presStyleCnt="0"/>
      <dgm:spPr/>
    </dgm:pt>
    <dgm:pt modelId="{FBEA5065-EB49-4C8B-A91E-F7307D8054E8}" type="pres">
      <dgm:prSet presAssocID="{52B3E6AE-BB11-47D6-8C99-9D839001471F}" presName="iconBgRect" presStyleLbl="bgShp" presStyleIdx="0" presStyleCnt="6"/>
      <dgm:spPr/>
    </dgm:pt>
    <dgm:pt modelId="{7D702CC6-E203-4427-8FAA-7B01E0EDE518}" type="pres">
      <dgm:prSet presAssocID="{52B3E6AE-BB11-47D6-8C99-9D839001471F}"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oi"/>
        </a:ext>
      </dgm:extLst>
    </dgm:pt>
    <dgm:pt modelId="{D7E8B5D7-1347-4527-853F-967513766CA9}" type="pres">
      <dgm:prSet presAssocID="{52B3E6AE-BB11-47D6-8C99-9D839001471F}" presName="spaceRect" presStyleCnt="0"/>
      <dgm:spPr/>
    </dgm:pt>
    <dgm:pt modelId="{AE8EC709-9964-487C-ACA8-DB8E5E059BBA}" type="pres">
      <dgm:prSet presAssocID="{52B3E6AE-BB11-47D6-8C99-9D839001471F}" presName="textRect" presStyleLbl="revTx" presStyleIdx="0" presStyleCnt="6">
        <dgm:presLayoutVars>
          <dgm:chMax val="1"/>
          <dgm:chPref val="1"/>
        </dgm:presLayoutVars>
      </dgm:prSet>
      <dgm:spPr/>
    </dgm:pt>
    <dgm:pt modelId="{167F6CD0-F82E-4A1B-B955-F3BA43597649}" type="pres">
      <dgm:prSet presAssocID="{69A201FF-D883-43D1-ABF7-0F1E69E25446}" presName="sibTrans" presStyleLbl="sibTrans2D1" presStyleIdx="0" presStyleCnt="0"/>
      <dgm:spPr/>
    </dgm:pt>
    <dgm:pt modelId="{0C5B7CDB-5CD0-4A9A-A327-6D24D46232B5}" type="pres">
      <dgm:prSet presAssocID="{C256F846-C6D8-449E-9A55-535625731549}" presName="compNode" presStyleCnt="0"/>
      <dgm:spPr/>
    </dgm:pt>
    <dgm:pt modelId="{F6896036-40BB-40BE-B5E9-ABAA89B4F134}" type="pres">
      <dgm:prSet presAssocID="{C256F846-C6D8-449E-9A55-535625731549}" presName="iconBgRect" presStyleLbl="bgShp" presStyleIdx="1" presStyleCnt="6"/>
      <dgm:spPr/>
    </dgm:pt>
    <dgm:pt modelId="{02BD515D-4BC5-45CD-BAD4-3A36A83F55F0}" type="pres">
      <dgm:prSet presAssocID="{C256F846-C6D8-449E-9A55-535625731549}"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6DA72B8C-650B-495B-B536-DC909C7423DB}" type="pres">
      <dgm:prSet presAssocID="{C256F846-C6D8-449E-9A55-535625731549}" presName="spaceRect" presStyleCnt="0"/>
      <dgm:spPr/>
    </dgm:pt>
    <dgm:pt modelId="{49ACACA5-61B5-437A-AA9A-A231DAE0F276}" type="pres">
      <dgm:prSet presAssocID="{C256F846-C6D8-449E-9A55-535625731549}" presName="textRect" presStyleLbl="revTx" presStyleIdx="1" presStyleCnt="6">
        <dgm:presLayoutVars>
          <dgm:chMax val="1"/>
          <dgm:chPref val="1"/>
        </dgm:presLayoutVars>
      </dgm:prSet>
      <dgm:spPr/>
    </dgm:pt>
    <dgm:pt modelId="{77ADA79B-2F35-4D0A-B75D-773B15879807}" type="pres">
      <dgm:prSet presAssocID="{6224BFA7-25F7-4C32-ACDB-2A075D4CB014}" presName="sibTrans" presStyleLbl="sibTrans2D1" presStyleIdx="0" presStyleCnt="0"/>
      <dgm:spPr/>
    </dgm:pt>
    <dgm:pt modelId="{748F0E36-B3DA-47C7-B9D7-730BFC77C371}" type="pres">
      <dgm:prSet presAssocID="{44C9C02E-B547-4A74-A20B-779D07C00630}" presName="compNode" presStyleCnt="0"/>
      <dgm:spPr/>
    </dgm:pt>
    <dgm:pt modelId="{B451A181-F34C-48E1-82DF-E606696CAFDD}" type="pres">
      <dgm:prSet presAssocID="{44C9C02E-B547-4A74-A20B-779D07C00630}" presName="iconBgRect" presStyleLbl="bgShp" presStyleIdx="2" presStyleCnt="6"/>
      <dgm:spPr/>
    </dgm:pt>
    <dgm:pt modelId="{AA31F20C-01A4-421C-B2BF-7D3D2887B92B}" type="pres">
      <dgm:prSet presAssocID="{44C9C02E-B547-4A74-A20B-779D07C00630}"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earch"/>
        </a:ext>
      </dgm:extLst>
    </dgm:pt>
    <dgm:pt modelId="{5BF1EA07-7754-4F43-A935-F5DCB645B6B4}" type="pres">
      <dgm:prSet presAssocID="{44C9C02E-B547-4A74-A20B-779D07C00630}" presName="spaceRect" presStyleCnt="0"/>
      <dgm:spPr/>
    </dgm:pt>
    <dgm:pt modelId="{8427BC01-4CA5-4549-AC6B-0FFD84D396D4}" type="pres">
      <dgm:prSet presAssocID="{44C9C02E-B547-4A74-A20B-779D07C00630}" presName="textRect" presStyleLbl="revTx" presStyleIdx="2" presStyleCnt="6">
        <dgm:presLayoutVars>
          <dgm:chMax val="1"/>
          <dgm:chPref val="1"/>
        </dgm:presLayoutVars>
      </dgm:prSet>
      <dgm:spPr/>
    </dgm:pt>
    <dgm:pt modelId="{F7FBAA73-8481-41CA-AB53-770EE9A799B7}" type="pres">
      <dgm:prSet presAssocID="{4AC8F0BD-B31F-430A-B474-E31F380C9BAF}" presName="sibTrans" presStyleLbl="sibTrans2D1" presStyleIdx="0" presStyleCnt="0"/>
      <dgm:spPr/>
    </dgm:pt>
    <dgm:pt modelId="{F5AD5AF0-AF9C-4E5E-89DD-63A184ED0123}" type="pres">
      <dgm:prSet presAssocID="{96899785-0FEE-4582-8541-A11D385BB19F}" presName="compNode" presStyleCnt="0"/>
      <dgm:spPr/>
    </dgm:pt>
    <dgm:pt modelId="{C27E2F7F-DEC2-4EE8-BD8B-5DBF47E0FFF1}" type="pres">
      <dgm:prSet presAssocID="{96899785-0FEE-4582-8541-A11D385BB19F}" presName="iconBgRect" presStyleLbl="bgShp" presStyleIdx="3" presStyleCnt="6"/>
      <dgm:spPr/>
    </dgm:pt>
    <dgm:pt modelId="{25E0388D-0F62-485F-B61B-4014E32BD338}" type="pres">
      <dgm:prSet presAssocID="{96899785-0FEE-4582-8541-A11D385BB19F}"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obot"/>
        </a:ext>
      </dgm:extLst>
    </dgm:pt>
    <dgm:pt modelId="{0E9780D3-D2A8-43F6-B9C8-8A75D14F771F}" type="pres">
      <dgm:prSet presAssocID="{96899785-0FEE-4582-8541-A11D385BB19F}" presName="spaceRect" presStyleCnt="0"/>
      <dgm:spPr/>
    </dgm:pt>
    <dgm:pt modelId="{07D52938-7162-4880-8D9A-6EBB617E7934}" type="pres">
      <dgm:prSet presAssocID="{96899785-0FEE-4582-8541-A11D385BB19F}" presName="textRect" presStyleLbl="revTx" presStyleIdx="3" presStyleCnt="6">
        <dgm:presLayoutVars>
          <dgm:chMax val="1"/>
          <dgm:chPref val="1"/>
        </dgm:presLayoutVars>
      </dgm:prSet>
      <dgm:spPr/>
    </dgm:pt>
    <dgm:pt modelId="{1598047D-DBF4-46C1-9AEC-C02189A60D7A}" type="pres">
      <dgm:prSet presAssocID="{D732DC02-048B-42C8-AAB3-5E3BBBBD016B}" presName="sibTrans" presStyleLbl="sibTrans2D1" presStyleIdx="0" presStyleCnt="0"/>
      <dgm:spPr/>
    </dgm:pt>
    <dgm:pt modelId="{6C5F38AF-BC56-4A76-A94E-766B2DDC9941}" type="pres">
      <dgm:prSet presAssocID="{A99368CE-CB3D-4B41-A452-0C8D3169E508}" presName="compNode" presStyleCnt="0"/>
      <dgm:spPr/>
    </dgm:pt>
    <dgm:pt modelId="{81052CB2-06A5-401A-BE62-1396501E8BB3}" type="pres">
      <dgm:prSet presAssocID="{A99368CE-CB3D-4B41-A452-0C8D3169E508}" presName="iconBgRect" presStyleLbl="bgShp" presStyleIdx="4" presStyleCnt="6"/>
      <dgm:spPr/>
    </dgm:pt>
    <dgm:pt modelId="{9B7717B4-AAB0-457D-AE20-EF08832A9B1D}" type="pres">
      <dgm:prSet presAssocID="{A99368CE-CB3D-4B41-A452-0C8D3169E50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onut Chart"/>
        </a:ext>
      </dgm:extLst>
    </dgm:pt>
    <dgm:pt modelId="{0C8369C7-EB84-4605-8769-82353D36F229}" type="pres">
      <dgm:prSet presAssocID="{A99368CE-CB3D-4B41-A452-0C8D3169E508}" presName="spaceRect" presStyleCnt="0"/>
      <dgm:spPr/>
    </dgm:pt>
    <dgm:pt modelId="{C025B360-A7E5-4166-8990-100AF3D55FF6}" type="pres">
      <dgm:prSet presAssocID="{A99368CE-CB3D-4B41-A452-0C8D3169E508}" presName="textRect" presStyleLbl="revTx" presStyleIdx="4" presStyleCnt="6">
        <dgm:presLayoutVars>
          <dgm:chMax val="1"/>
          <dgm:chPref val="1"/>
        </dgm:presLayoutVars>
      </dgm:prSet>
      <dgm:spPr/>
    </dgm:pt>
    <dgm:pt modelId="{41FDFBDC-8D36-4780-9059-709F2FCFB502}" type="pres">
      <dgm:prSet presAssocID="{52E5D7F6-0921-49C9-B83F-1AD01ED0ED83}" presName="sibTrans" presStyleLbl="sibTrans2D1" presStyleIdx="0" presStyleCnt="0"/>
      <dgm:spPr/>
    </dgm:pt>
    <dgm:pt modelId="{95BA26C5-7F2B-4AB9-B938-E45B04AC0494}" type="pres">
      <dgm:prSet presAssocID="{0C287A4A-15B7-4A20-870C-70E9173B8C79}" presName="compNode" presStyleCnt="0"/>
      <dgm:spPr/>
    </dgm:pt>
    <dgm:pt modelId="{AB8984B8-872D-47EB-9F38-3BA9E0C7B1DD}" type="pres">
      <dgm:prSet presAssocID="{0C287A4A-15B7-4A20-870C-70E9173B8C79}" presName="iconBgRect" presStyleLbl="bgShp" presStyleIdx="5" presStyleCnt="6"/>
      <dgm:spPr/>
    </dgm:pt>
    <dgm:pt modelId="{17542055-019A-4C7A-8B52-6BF5B8A19DD1}" type="pres">
      <dgm:prSet presAssocID="{0C287A4A-15B7-4A20-870C-70E9173B8C79}"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Library"/>
        </a:ext>
      </dgm:extLst>
    </dgm:pt>
    <dgm:pt modelId="{F99F7454-F924-46A7-8144-0B5A45ACD97E}" type="pres">
      <dgm:prSet presAssocID="{0C287A4A-15B7-4A20-870C-70E9173B8C79}" presName="spaceRect" presStyleCnt="0"/>
      <dgm:spPr/>
    </dgm:pt>
    <dgm:pt modelId="{447449EF-7BBD-44A4-8B6C-63575C13AA17}" type="pres">
      <dgm:prSet presAssocID="{0C287A4A-15B7-4A20-870C-70E9173B8C79}" presName="textRect" presStyleLbl="revTx" presStyleIdx="5" presStyleCnt="6">
        <dgm:presLayoutVars>
          <dgm:chMax val="1"/>
          <dgm:chPref val="1"/>
        </dgm:presLayoutVars>
      </dgm:prSet>
      <dgm:spPr/>
    </dgm:pt>
  </dgm:ptLst>
  <dgm:cxnLst>
    <dgm:cxn modelId="{7FDC821E-105E-4388-8DEF-F1BE1B17E9CA}" type="presOf" srcId="{96899785-0FEE-4582-8541-A11D385BB19F}" destId="{07D52938-7162-4880-8D9A-6EBB617E7934}" srcOrd="0" destOrd="0" presId="urn:microsoft.com/office/officeart/2018/2/layout/IconCircleList"/>
    <dgm:cxn modelId="{0AA53B24-2DA5-4C9B-9C7A-0927BD424F3C}" type="presOf" srcId="{4AC8F0BD-B31F-430A-B474-E31F380C9BAF}" destId="{F7FBAA73-8481-41CA-AB53-770EE9A799B7}" srcOrd="0" destOrd="0" presId="urn:microsoft.com/office/officeart/2018/2/layout/IconCircleList"/>
    <dgm:cxn modelId="{30DE4D31-91C4-4B90-B3CA-25049F6522D9}" type="presOf" srcId="{D732DC02-048B-42C8-AAB3-5E3BBBBD016B}" destId="{1598047D-DBF4-46C1-9AEC-C02189A60D7A}" srcOrd="0" destOrd="0" presId="urn:microsoft.com/office/officeart/2018/2/layout/IconCircleList"/>
    <dgm:cxn modelId="{50269C31-0E96-45BF-8AD5-34A4D0A8630D}" srcId="{FAD27179-29F0-43FD-A076-850331D11123}" destId="{96899785-0FEE-4582-8541-A11D385BB19F}" srcOrd="3" destOrd="0" parTransId="{7DCCEC0E-7936-4DDE-A1ED-7F33AA48BC21}" sibTransId="{D732DC02-048B-42C8-AAB3-5E3BBBBD016B}"/>
    <dgm:cxn modelId="{BA1D9933-5876-4531-AF4F-3786BF25507D}" type="presOf" srcId="{C256F846-C6D8-449E-9A55-535625731549}" destId="{49ACACA5-61B5-437A-AA9A-A231DAE0F276}" srcOrd="0" destOrd="0" presId="urn:microsoft.com/office/officeart/2018/2/layout/IconCircleList"/>
    <dgm:cxn modelId="{8CE1D865-F255-4E3D-9044-31663A111D7F}" type="presOf" srcId="{FAD27179-29F0-43FD-A076-850331D11123}" destId="{25B1E931-A8A6-41AC-9DD4-6B8098141B84}" srcOrd="0" destOrd="0" presId="urn:microsoft.com/office/officeart/2018/2/layout/IconCircleList"/>
    <dgm:cxn modelId="{C54AFA76-874C-4A78-B3B9-3654C1F9C109}" type="presOf" srcId="{44C9C02E-B547-4A74-A20B-779D07C00630}" destId="{8427BC01-4CA5-4549-AC6B-0FFD84D396D4}" srcOrd="0" destOrd="0" presId="urn:microsoft.com/office/officeart/2018/2/layout/IconCircleList"/>
    <dgm:cxn modelId="{C3C38289-D273-4CBA-BCCB-9C051FA46709}" type="presOf" srcId="{52B3E6AE-BB11-47D6-8C99-9D839001471F}" destId="{AE8EC709-9964-487C-ACA8-DB8E5E059BBA}" srcOrd="0" destOrd="0" presId="urn:microsoft.com/office/officeart/2018/2/layout/IconCircleList"/>
    <dgm:cxn modelId="{86B5319E-1F9C-4D03-8EF3-BAFEE86332C5}" type="presOf" srcId="{0C287A4A-15B7-4A20-870C-70E9173B8C79}" destId="{447449EF-7BBD-44A4-8B6C-63575C13AA17}" srcOrd="0" destOrd="0" presId="urn:microsoft.com/office/officeart/2018/2/layout/IconCircleList"/>
    <dgm:cxn modelId="{840656A5-70A1-4C73-B6C2-A31C20D348CF}" srcId="{FAD27179-29F0-43FD-A076-850331D11123}" destId="{52B3E6AE-BB11-47D6-8C99-9D839001471F}" srcOrd="0" destOrd="0" parTransId="{0B139BC8-71B6-45C1-9B6B-10A660A592F6}" sibTransId="{69A201FF-D883-43D1-ABF7-0F1E69E25446}"/>
    <dgm:cxn modelId="{8665F9B1-DB39-4E89-B5BE-75BB3747BFE8}" srcId="{FAD27179-29F0-43FD-A076-850331D11123}" destId="{A99368CE-CB3D-4B41-A452-0C8D3169E508}" srcOrd="4" destOrd="0" parTransId="{92F2D8B7-B60F-4577-B664-2F13123091EC}" sibTransId="{52E5D7F6-0921-49C9-B83F-1AD01ED0ED83}"/>
    <dgm:cxn modelId="{7D1625C0-1205-4C4C-8EC0-14E65034C4E9}" type="presOf" srcId="{6224BFA7-25F7-4C32-ACDB-2A075D4CB014}" destId="{77ADA79B-2F35-4D0A-B75D-773B15879807}" srcOrd="0" destOrd="0" presId="urn:microsoft.com/office/officeart/2018/2/layout/IconCircleList"/>
    <dgm:cxn modelId="{21E02FC8-04B3-42C0-AB13-F9BE5175FDBD}" type="presOf" srcId="{69A201FF-D883-43D1-ABF7-0F1E69E25446}" destId="{167F6CD0-F82E-4A1B-B955-F3BA43597649}" srcOrd="0" destOrd="0" presId="urn:microsoft.com/office/officeart/2018/2/layout/IconCircleList"/>
    <dgm:cxn modelId="{D0819FD0-F850-46E2-9A96-F9253404D463}" type="presOf" srcId="{52E5D7F6-0921-49C9-B83F-1AD01ED0ED83}" destId="{41FDFBDC-8D36-4780-9059-709F2FCFB502}" srcOrd="0" destOrd="0" presId="urn:microsoft.com/office/officeart/2018/2/layout/IconCircleList"/>
    <dgm:cxn modelId="{B56B2AE5-130B-400B-8177-3FCC32808683}" srcId="{FAD27179-29F0-43FD-A076-850331D11123}" destId="{C256F846-C6D8-449E-9A55-535625731549}" srcOrd="1" destOrd="0" parTransId="{7A50625A-8EBC-44F3-9B8A-F02CECA1C8DC}" sibTransId="{6224BFA7-25F7-4C32-ACDB-2A075D4CB014}"/>
    <dgm:cxn modelId="{0A6559EB-9C11-4B7F-8065-ED9AD2FD2376}" type="presOf" srcId="{A99368CE-CB3D-4B41-A452-0C8D3169E508}" destId="{C025B360-A7E5-4166-8990-100AF3D55FF6}" srcOrd="0" destOrd="0" presId="urn:microsoft.com/office/officeart/2018/2/layout/IconCircleList"/>
    <dgm:cxn modelId="{C983B2F7-A734-4D70-8D5B-CE23DA1C7900}" srcId="{FAD27179-29F0-43FD-A076-850331D11123}" destId="{0C287A4A-15B7-4A20-870C-70E9173B8C79}" srcOrd="5" destOrd="0" parTransId="{2E967F38-0E85-4CD2-A571-F4CEB3ACF8E6}" sibTransId="{241AECFC-3FCD-49F8-AF01-82F339B3089F}"/>
    <dgm:cxn modelId="{8FB851FB-B444-465E-84DD-81A1103F60F9}" srcId="{FAD27179-29F0-43FD-A076-850331D11123}" destId="{44C9C02E-B547-4A74-A20B-779D07C00630}" srcOrd="2" destOrd="0" parTransId="{3CB7B549-EBDE-481E-993F-83A67E96F1DD}" sibTransId="{4AC8F0BD-B31F-430A-B474-E31F380C9BAF}"/>
    <dgm:cxn modelId="{A34DE276-F315-4500-83ED-AE3AFCE31FAA}" type="presParOf" srcId="{25B1E931-A8A6-41AC-9DD4-6B8098141B84}" destId="{2F600404-396D-4436-9570-B8F9CC45C924}" srcOrd="0" destOrd="0" presId="urn:microsoft.com/office/officeart/2018/2/layout/IconCircleList"/>
    <dgm:cxn modelId="{C2CE4064-8B54-4F8F-912C-9E0C8258379B}" type="presParOf" srcId="{2F600404-396D-4436-9570-B8F9CC45C924}" destId="{069D6952-8C96-40D4-A0A0-8EDCA099A1B0}" srcOrd="0" destOrd="0" presId="urn:microsoft.com/office/officeart/2018/2/layout/IconCircleList"/>
    <dgm:cxn modelId="{D00443A0-806A-45F3-AE39-9FC629876478}" type="presParOf" srcId="{069D6952-8C96-40D4-A0A0-8EDCA099A1B0}" destId="{FBEA5065-EB49-4C8B-A91E-F7307D8054E8}" srcOrd="0" destOrd="0" presId="urn:microsoft.com/office/officeart/2018/2/layout/IconCircleList"/>
    <dgm:cxn modelId="{4AF7BDBD-7B6B-443B-B61B-A9744E5E707A}" type="presParOf" srcId="{069D6952-8C96-40D4-A0A0-8EDCA099A1B0}" destId="{7D702CC6-E203-4427-8FAA-7B01E0EDE518}" srcOrd="1" destOrd="0" presId="urn:microsoft.com/office/officeart/2018/2/layout/IconCircleList"/>
    <dgm:cxn modelId="{509211A3-BD94-4986-966C-0628D322B384}" type="presParOf" srcId="{069D6952-8C96-40D4-A0A0-8EDCA099A1B0}" destId="{D7E8B5D7-1347-4527-853F-967513766CA9}" srcOrd="2" destOrd="0" presId="urn:microsoft.com/office/officeart/2018/2/layout/IconCircleList"/>
    <dgm:cxn modelId="{B6683A10-2455-4D25-AFF3-81426D65315B}" type="presParOf" srcId="{069D6952-8C96-40D4-A0A0-8EDCA099A1B0}" destId="{AE8EC709-9964-487C-ACA8-DB8E5E059BBA}" srcOrd="3" destOrd="0" presId="urn:microsoft.com/office/officeart/2018/2/layout/IconCircleList"/>
    <dgm:cxn modelId="{47794BB5-CB35-47D2-B8A7-F66189FFFFE5}" type="presParOf" srcId="{2F600404-396D-4436-9570-B8F9CC45C924}" destId="{167F6CD0-F82E-4A1B-B955-F3BA43597649}" srcOrd="1" destOrd="0" presId="urn:microsoft.com/office/officeart/2018/2/layout/IconCircleList"/>
    <dgm:cxn modelId="{8187063E-8FC2-43F5-9ACA-FA08891AAD35}" type="presParOf" srcId="{2F600404-396D-4436-9570-B8F9CC45C924}" destId="{0C5B7CDB-5CD0-4A9A-A327-6D24D46232B5}" srcOrd="2" destOrd="0" presId="urn:microsoft.com/office/officeart/2018/2/layout/IconCircleList"/>
    <dgm:cxn modelId="{4DE12FBC-79DE-4D63-9A79-8F0066B341A5}" type="presParOf" srcId="{0C5B7CDB-5CD0-4A9A-A327-6D24D46232B5}" destId="{F6896036-40BB-40BE-B5E9-ABAA89B4F134}" srcOrd="0" destOrd="0" presId="urn:microsoft.com/office/officeart/2018/2/layout/IconCircleList"/>
    <dgm:cxn modelId="{554E5E63-9A07-4E75-B5F9-1FFD4672DA77}" type="presParOf" srcId="{0C5B7CDB-5CD0-4A9A-A327-6D24D46232B5}" destId="{02BD515D-4BC5-45CD-BAD4-3A36A83F55F0}" srcOrd="1" destOrd="0" presId="urn:microsoft.com/office/officeart/2018/2/layout/IconCircleList"/>
    <dgm:cxn modelId="{9ECC449D-A55F-4B26-B0F8-0C71886E9C11}" type="presParOf" srcId="{0C5B7CDB-5CD0-4A9A-A327-6D24D46232B5}" destId="{6DA72B8C-650B-495B-B536-DC909C7423DB}" srcOrd="2" destOrd="0" presId="urn:microsoft.com/office/officeart/2018/2/layout/IconCircleList"/>
    <dgm:cxn modelId="{AF2AE195-D31E-4646-874C-04E52BA56B15}" type="presParOf" srcId="{0C5B7CDB-5CD0-4A9A-A327-6D24D46232B5}" destId="{49ACACA5-61B5-437A-AA9A-A231DAE0F276}" srcOrd="3" destOrd="0" presId="urn:microsoft.com/office/officeart/2018/2/layout/IconCircleList"/>
    <dgm:cxn modelId="{B8DFBA09-6785-4FB1-B138-1741AFDE01E9}" type="presParOf" srcId="{2F600404-396D-4436-9570-B8F9CC45C924}" destId="{77ADA79B-2F35-4D0A-B75D-773B15879807}" srcOrd="3" destOrd="0" presId="urn:microsoft.com/office/officeart/2018/2/layout/IconCircleList"/>
    <dgm:cxn modelId="{2B8F9DEB-390B-4F48-B66C-3BAA4AD231F7}" type="presParOf" srcId="{2F600404-396D-4436-9570-B8F9CC45C924}" destId="{748F0E36-B3DA-47C7-B9D7-730BFC77C371}" srcOrd="4" destOrd="0" presId="urn:microsoft.com/office/officeart/2018/2/layout/IconCircleList"/>
    <dgm:cxn modelId="{66F6E6BB-CF88-4A9F-987B-B7A4277455C7}" type="presParOf" srcId="{748F0E36-B3DA-47C7-B9D7-730BFC77C371}" destId="{B451A181-F34C-48E1-82DF-E606696CAFDD}" srcOrd="0" destOrd="0" presId="urn:microsoft.com/office/officeart/2018/2/layout/IconCircleList"/>
    <dgm:cxn modelId="{890D8752-89A4-493B-BB6C-8B79A73E6448}" type="presParOf" srcId="{748F0E36-B3DA-47C7-B9D7-730BFC77C371}" destId="{AA31F20C-01A4-421C-B2BF-7D3D2887B92B}" srcOrd="1" destOrd="0" presId="urn:microsoft.com/office/officeart/2018/2/layout/IconCircleList"/>
    <dgm:cxn modelId="{607B1DC8-4F57-4AB6-AF9F-A99D679A8D6A}" type="presParOf" srcId="{748F0E36-B3DA-47C7-B9D7-730BFC77C371}" destId="{5BF1EA07-7754-4F43-A935-F5DCB645B6B4}" srcOrd="2" destOrd="0" presId="urn:microsoft.com/office/officeart/2018/2/layout/IconCircleList"/>
    <dgm:cxn modelId="{A078B706-A65E-40D8-BADE-357173A55305}" type="presParOf" srcId="{748F0E36-B3DA-47C7-B9D7-730BFC77C371}" destId="{8427BC01-4CA5-4549-AC6B-0FFD84D396D4}" srcOrd="3" destOrd="0" presId="urn:microsoft.com/office/officeart/2018/2/layout/IconCircleList"/>
    <dgm:cxn modelId="{4AD7B235-6D88-43F2-97DC-663D9C73FF8F}" type="presParOf" srcId="{2F600404-396D-4436-9570-B8F9CC45C924}" destId="{F7FBAA73-8481-41CA-AB53-770EE9A799B7}" srcOrd="5" destOrd="0" presId="urn:microsoft.com/office/officeart/2018/2/layout/IconCircleList"/>
    <dgm:cxn modelId="{F808D4A7-87E3-4133-8A99-E7D6713424F9}" type="presParOf" srcId="{2F600404-396D-4436-9570-B8F9CC45C924}" destId="{F5AD5AF0-AF9C-4E5E-89DD-63A184ED0123}" srcOrd="6" destOrd="0" presId="urn:microsoft.com/office/officeart/2018/2/layout/IconCircleList"/>
    <dgm:cxn modelId="{6446FADF-A1D1-498D-B649-7A0CF244AD53}" type="presParOf" srcId="{F5AD5AF0-AF9C-4E5E-89DD-63A184ED0123}" destId="{C27E2F7F-DEC2-4EE8-BD8B-5DBF47E0FFF1}" srcOrd="0" destOrd="0" presId="urn:microsoft.com/office/officeart/2018/2/layout/IconCircleList"/>
    <dgm:cxn modelId="{EA5D6524-9A90-4AEE-B5E1-58EFBD96E4F6}" type="presParOf" srcId="{F5AD5AF0-AF9C-4E5E-89DD-63A184ED0123}" destId="{25E0388D-0F62-485F-B61B-4014E32BD338}" srcOrd="1" destOrd="0" presId="urn:microsoft.com/office/officeart/2018/2/layout/IconCircleList"/>
    <dgm:cxn modelId="{AD8E43FC-8E28-4D91-A884-BA6535BAA104}" type="presParOf" srcId="{F5AD5AF0-AF9C-4E5E-89DD-63A184ED0123}" destId="{0E9780D3-D2A8-43F6-B9C8-8A75D14F771F}" srcOrd="2" destOrd="0" presId="urn:microsoft.com/office/officeart/2018/2/layout/IconCircleList"/>
    <dgm:cxn modelId="{A353B219-D209-460E-BEEF-F9DD6898C402}" type="presParOf" srcId="{F5AD5AF0-AF9C-4E5E-89DD-63A184ED0123}" destId="{07D52938-7162-4880-8D9A-6EBB617E7934}" srcOrd="3" destOrd="0" presId="urn:microsoft.com/office/officeart/2018/2/layout/IconCircleList"/>
    <dgm:cxn modelId="{B3BD90F1-00FD-4DD4-9E8B-CBC631B165B3}" type="presParOf" srcId="{2F600404-396D-4436-9570-B8F9CC45C924}" destId="{1598047D-DBF4-46C1-9AEC-C02189A60D7A}" srcOrd="7" destOrd="0" presId="urn:microsoft.com/office/officeart/2018/2/layout/IconCircleList"/>
    <dgm:cxn modelId="{29F5A8C5-5EEC-47AF-98FA-3FA977A0ED0B}" type="presParOf" srcId="{2F600404-396D-4436-9570-B8F9CC45C924}" destId="{6C5F38AF-BC56-4A76-A94E-766B2DDC9941}" srcOrd="8" destOrd="0" presId="urn:microsoft.com/office/officeart/2018/2/layout/IconCircleList"/>
    <dgm:cxn modelId="{1F509BAF-16EC-4B39-BF28-C3065C69B7BC}" type="presParOf" srcId="{6C5F38AF-BC56-4A76-A94E-766B2DDC9941}" destId="{81052CB2-06A5-401A-BE62-1396501E8BB3}" srcOrd="0" destOrd="0" presId="urn:microsoft.com/office/officeart/2018/2/layout/IconCircleList"/>
    <dgm:cxn modelId="{72832F42-12E0-4C48-935C-D2EDB1643E0F}" type="presParOf" srcId="{6C5F38AF-BC56-4A76-A94E-766B2DDC9941}" destId="{9B7717B4-AAB0-457D-AE20-EF08832A9B1D}" srcOrd="1" destOrd="0" presId="urn:microsoft.com/office/officeart/2018/2/layout/IconCircleList"/>
    <dgm:cxn modelId="{76953724-E11B-4ED5-9710-C31DDD4C4BDB}" type="presParOf" srcId="{6C5F38AF-BC56-4A76-A94E-766B2DDC9941}" destId="{0C8369C7-EB84-4605-8769-82353D36F229}" srcOrd="2" destOrd="0" presId="urn:microsoft.com/office/officeart/2018/2/layout/IconCircleList"/>
    <dgm:cxn modelId="{2DF3B075-4CE5-46C0-8B28-97DDDE6D5C7F}" type="presParOf" srcId="{6C5F38AF-BC56-4A76-A94E-766B2DDC9941}" destId="{C025B360-A7E5-4166-8990-100AF3D55FF6}" srcOrd="3" destOrd="0" presId="urn:microsoft.com/office/officeart/2018/2/layout/IconCircleList"/>
    <dgm:cxn modelId="{C00FECD0-4791-4AE7-8706-C1D21BDF88E6}" type="presParOf" srcId="{2F600404-396D-4436-9570-B8F9CC45C924}" destId="{41FDFBDC-8D36-4780-9059-709F2FCFB502}" srcOrd="9" destOrd="0" presId="urn:microsoft.com/office/officeart/2018/2/layout/IconCircleList"/>
    <dgm:cxn modelId="{D937C167-00F1-4DB0-A855-10F12A50BAC3}" type="presParOf" srcId="{2F600404-396D-4436-9570-B8F9CC45C924}" destId="{95BA26C5-7F2B-4AB9-B938-E45B04AC0494}" srcOrd="10" destOrd="0" presId="urn:microsoft.com/office/officeart/2018/2/layout/IconCircleList"/>
    <dgm:cxn modelId="{49664669-5F16-47B6-B704-530ABE8C1E97}" type="presParOf" srcId="{95BA26C5-7F2B-4AB9-B938-E45B04AC0494}" destId="{AB8984B8-872D-47EB-9F38-3BA9E0C7B1DD}" srcOrd="0" destOrd="0" presId="urn:microsoft.com/office/officeart/2018/2/layout/IconCircleList"/>
    <dgm:cxn modelId="{8083062F-8D13-4387-B752-A4C1B4AC893B}" type="presParOf" srcId="{95BA26C5-7F2B-4AB9-B938-E45B04AC0494}" destId="{17542055-019A-4C7A-8B52-6BF5B8A19DD1}" srcOrd="1" destOrd="0" presId="urn:microsoft.com/office/officeart/2018/2/layout/IconCircleList"/>
    <dgm:cxn modelId="{6A73104C-FA48-45B8-A626-4A7B457AABAC}" type="presParOf" srcId="{95BA26C5-7F2B-4AB9-B938-E45B04AC0494}" destId="{F99F7454-F924-46A7-8144-0B5A45ACD97E}" srcOrd="2" destOrd="0" presId="urn:microsoft.com/office/officeart/2018/2/layout/IconCircleList"/>
    <dgm:cxn modelId="{81D48D76-8B13-48A7-B9CC-B38EAB43194B}" type="presParOf" srcId="{95BA26C5-7F2B-4AB9-B938-E45B04AC0494}" destId="{447449EF-7BBD-44A4-8B6C-63575C13AA17}"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85BF8A-4555-4DE0-8933-077D307FAB03}">
      <dsp:nvSpPr>
        <dsp:cNvPr id="0" name=""/>
        <dsp:cNvSpPr/>
      </dsp:nvSpPr>
      <dsp:spPr>
        <a:xfrm>
          <a:off x="983787" y="199970"/>
          <a:ext cx="1048810" cy="9551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5A43587-23BA-44D2-BCC4-9508D40966EB}">
      <dsp:nvSpPr>
        <dsp:cNvPr id="0" name=""/>
        <dsp:cNvSpPr/>
      </dsp:nvSpPr>
      <dsp:spPr>
        <a:xfrm>
          <a:off x="9891" y="1293510"/>
          <a:ext cx="2996602" cy="4093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b="1"/>
          </a:pPr>
          <a:r>
            <a:rPr lang="en-US" sz="1500" kern="1200"/>
            <a:t>“Why 311 data?” – 911 data would have been too large…</a:t>
          </a:r>
        </a:p>
      </dsp:txBody>
      <dsp:txXfrm>
        <a:off x="9891" y="1293510"/>
        <a:ext cx="2996602" cy="409358"/>
      </dsp:txXfrm>
    </dsp:sp>
    <dsp:sp modelId="{8C784A98-5F57-48D0-BD45-E46C8F900303}">
      <dsp:nvSpPr>
        <dsp:cNvPr id="0" name=""/>
        <dsp:cNvSpPr/>
      </dsp:nvSpPr>
      <dsp:spPr>
        <a:xfrm>
          <a:off x="9891" y="1767226"/>
          <a:ext cx="2996602" cy="1650647"/>
        </a:xfrm>
        <a:prstGeom prst="rect">
          <a:avLst/>
        </a:prstGeom>
        <a:noFill/>
        <a:ln>
          <a:noFill/>
        </a:ln>
        <a:effectLst/>
      </dsp:spPr>
      <dsp:style>
        <a:lnRef idx="0">
          <a:scrgbClr r="0" g="0" b="0"/>
        </a:lnRef>
        <a:fillRef idx="0">
          <a:scrgbClr r="0" g="0" b="0"/>
        </a:fillRef>
        <a:effectRef idx="0">
          <a:scrgbClr r="0" g="0" b="0"/>
        </a:effectRef>
        <a:fontRef idx="minor"/>
      </dsp:style>
    </dsp:sp>
    <dsp:sp modelId="{955339F6-A22B-4120-B2E6-74399F402039}">
      <dsp:nvSpPr>
        <dsp:cNvPr id="0" name=""/>
        <dsp:cNvSpPr/>
      </dsp:nvSpPr>
      <dsp:spPr>
        <a:xfrm>
          <a:off x="4504794" y="199970"/>
          <a:ext cx="1048810" cy="9551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5340AE1-9C5C-406C-8498-7F70B52DEE34}">
      <dsp:nvSpPr>
        <dsp:cNvPr id="0" name=""/>
        <dsp:cNvSpPr/>
      </dsp:nvSpPr>
      <dsp:spPr>
        <a:xfrm>
          <a:off x="3530898" y="1293510"/>
          <a:ext cx="2996602" cy="4093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b="1"/>
          </a:pPr>
          <a:r>
            <a:rPr lang="en-US" sz="1500" kern="1200"/>
            <a:t>Some of the questions we had</a:t>
          </a:r>
        </a:p>
      </dsp:txBody>
      <dsp:txXfrm>
        <a:off x="3530898" y="1293510"/>
        <a:ext cx="2996602" cy="409358"/>
      </dsp:txXfrm>
    </dsp:sp>
    <dsp:sp modelId="{9E292C35-AFEF-4FC9-B4D7-41AE26F7A659}">
      <dsp:nvSpPr>
        <dsp:cNvPr id="0" name=""/>
        <dsp:cNvSpPr/>
      </dsp:nvSpPr>
      <dsp:spPr>
        <a:xfrm>
          <a:off x="3530898" y="1767226"/>
          <a:ext cx="2996602" cy="1650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What is the top call in issue</a:t>
          </a:r>
        </a:p>
        <a:p>
          <a:pPr marL="0" lvl="0" indent="0" algn="ctr" defTabSz="488950">
            <a:lnSpc>
              <a:spcPct val="90000"/>
            </a:lnSpc>
            <a:spcBef>
              <a:spcPct val="0"/>
            </a:spcBef>
            <a:spcAft>
              <a:spcPct val="35000"/>
            </a:spcAft>
            <a:buNone/>
          </a:pPr>
          <a:r>
            <a:rPr lang="en-US" sz="1100" kern="1200"/>
            <a:t>Is there a particular neighborhood with a higher call-in rate</a:t>
          </a:r>
        </a:p>
        <a:p>
          <a:pPr marL="0" lvl="0" indent="0" algn="ctr" defTabSz="488950">
            <a:lnSpc>
              <a:spcPct val="90000"/>
            </a:lnSpc>
            <a:spcBef>
              <a:spcPct val="0"/>
            </a:spcBef>
            <a:spcAft>
              <a:spcPct val="35000"/>
            </a:spcAft>
            <a:buNone/>
          </a:pPr>
          <a:r>
            <a:rPr lang="en-US" sz="1100" kern="1200" dirty="0"/>
            <a:t>Are there any economical correlations(more calls for lower or vise versa)</a:t>
          </a:r>
        </a:p>
        <a:p>
          <a:pPr marL="0" lvl="0" indent="0" algn="ctr" defTabSz="488950">
            <a:lnSpc>
              <a:spcPct val="90000"/>
            </a:lnSpc>
            <a:spcBef>
              <a:spcPct val="0"/>
            </a:spcBef>
            <a:spcAft>
              <a:spcPct val="35000"/>
            </a:spcAft>
            <a:buNone/>
          </a:pPr>
          <a:r>
            <a:rPr lang="en-US" sz="1100" kern="1200" dirty="0"/>
            <a:t>Do certain neighborhoods have more repair requests</a:t>
          </a:r>
        </a:p>
        <a:p>
          <a:pPr marL="0" lvl="0" indent="0" algn="ctr" defTabSz="488950">
            <a:lnSpc>
              <a:spcPct val="90000"/>
            </a:lnSpc>
            <a:spcBef>
              <a:spcPct val="0"/>
            </a:spcBef>
            <a:spcAft>
              <a:spcPct val="35000"/>
            </a:spcAft>
            <a:buNone/>
          </a:pPr>
          <a:r>
            <a:rPr lang="en-US" sz="1100" kern="1200" dirty="0"/>
            <a:t>Do certain times of year have higher request</a:t>
          </a:r>
        </a:p>
        <a:p>
          <a:pPr marL="0" lvl="0" indent="0" algn="ctr" defTabSz="488950">
            <a:lnSpc>
              <a:spcPct val="90000"/>
            </a:lnSpc>
            <a:spcBef>
              <a:spcPct val="0"/>
            </a:spcBef>
            <a:spcAft>
              <a:spcPct val="35000"/>
            </a:spcAft>
            <a:buNone/>
          </a:pPr>
          <a:r>
            <a:rPr lang="en-US" sz="1100" kern="1200" dirty="0"/>
            <a:t>How weather events affect number of request</a:t>
          </a:r>
        </a:p>
      </dsp:txBody>
      <dsp:txXfrm>
        <a:off x="3530898" y="1767226"/>
        <a:ext cx="2996602" cy="1650647"/>
      </dsp:txXfrm>
    </dsp:sp>
    <dsp:sp modelId="{D1B91680-5866-4791-92CB-D4A360375BE1}">
      <dsp:nvSpPr>
        <dsp:cNvPr id="0" name=""/>
        <dsp:cNvSpPr/>
      </dsp:nvSpPr>
      <dsp:spPr>
        <a:xfrm>
          <a:off x="8025802" y="199970"/>
          <a:ext cx="1048810" cy="955169"/>
        </a:xfrm>
        <a:prstGeom prst="rect">
          <a:avLst/>
        </a:prstGeom>
        <a:solidFill>
          <a:schemeClr val="dk2">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D589EBE-F94A-4F30-8D32-D56236FE1DC2}">
      <dsp:nvSpPr>
        <dsp:cNvPr id="0" name=""/>
        <dsp:cNvSpPr/>
      </dsp:nvSpPr>
      <dsp:spPr>
        <a:xfrm>
          <a:off x="7051906" y="1293510"/>
          <a:ext cx="2996602" cy="4093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b="1"/>
          </a:pPr>
          <a:r>
            <a:rPr lang="en-US" sz="1500" kern="1200"/>
            <a:t>With our questions, we were off with our exploration.</a:t>
          </a:r>
        </a:p>
      </dsp:txBody>
      <dsp:txXfrm>
        <a:off x="7051906" y="1293510"/>
        <a:ext cx="2996602" cy="409358"/>
      </dsp:txXfrm>
    </dsp:sp>
    <dsp:sp modelId="{20768FA3-8D0C-4F76-A26A-2C704ACFC40B}">
      <dsp:nvSpPr>
        <dsp:cNvPr id="0" name=""/>
        <dsp:cNvSpPr/>
      </dsp:nvSpPr>
      <dsp:spPr>
        <a:xfrm>
          <a:off x="7051906" y="1767226"/>
          <a:ext cx="2996602" cy="1650647"/>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A00CD1-D5E9-4140-93C3-CE34E8EF7149}">
      <dsp:nvSpPr>
        <dsp:cNvPr id="0" name=""/>
        <dsp:cNvSpPr/>
      </dsp:nvSpPr>
      <dsp:spPr>
        <a:xfrm>
          <a:off x="0" y="865947"/>
          <a:ext cx="3143249" cy="188595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Using the </a:t>
          </a:r>
          <a:r>
            <a:rPr lang="en-US" sz="1500" kern="1200" dirty="0" err="1"/>
            <a:t>Data.Gov</a:t>
          </a:r>
          <a:r>
            <a:rPr lang="en-US" sz="1500" kern="1200" dirty="0"/>
            <a:t> site, we located a file representing 311 Data for Pittsburgh, PA(325K data set). We will be collecting census data via an API to determine social economic status based on zip code obtained from Google places API. </a:t>
          </a:r>
        </a:p>
      </dsp:txBody>
      <dsp:txXfrm>
        <a:off x="0" y="865947"/>
        <a:ext cx="3143249" cy="1885950"/>
      </dsp:txXfrm>
    </dsp:sp>
    <dsp:sp modelId="{49CA02A1-D878-4001-8543-D0A6C145B376}">
      <dsp:nvSpPr>
        <dsp:cNvPr id="0" name=""/>
        <dsp:cNvSpPr/>
      </dsp:nvSpPr>
      <dsp:spPr>
        <a:xfrm>
          <a:off x="3457575" y="865947"/>
          <a:ext cx="3143249" cy="188595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We </a:t>
          </a:r>
          <a:r>
            <a:rPr lang="en-US" sz="1500" kern="1200" dirty="0"/>
            <a:t>will be cleaning data(</a:t>
          </a:r>
          <a:r>
            <a:rPr lang="en-US" sz="1500" kern="1200" dirty="0" err="1"/>
            <a:t>NaN</a:t>
          </a:r>
          <a:r>
            <a:rPr lang="en-US" sz="1500" kern="1200" dirty="0"/>
            <a:t>), and Nulls</a:t>
          </a:r>
        </a:p>
        <a:p>
          <a:pPr marL="0" lvl="0" indent="0" algn="ctr" defTabSz="666750">
            <a:lnSpc>
              <a:spcPct val="90000"/>
            </a:lnSpc>
            <a:spcBef>
              <a:spcPct val="0"/>
            </a:spcBef>
            <a:spcAft>
              <a:spcPct val="35000"/>
            </a:spcAft>
            <a:buNone/>
          </a:pPr>
          <a:r>
            <a:rPr lang="en-US" sz="1500" kern="1200" dirty="0"/>
            <a:t>Pulling out the top 5 Neighborhoods and Call Type</a:t>
          </a:r>
        </a:p>
      </dsp:txBody>
      <dsp:txXfrm>
        <a:off x="3457575" y="865947"/>
        <a:ext cx="3143249" cy="1885950"/>
      </dsp:txXfrm>
    </dsp:sp>
    <dsp:sp modelId="{08B24988-4F0F-4729-B96E-F374DFD6E5A7}">
      <dsp:nvSpPr>
        <dsp:cNvPr id="0" name=""/>
        <dsp:cNvSpPr/>
      </dsp:nvSpPr>
      <dsp:spPr>
        <a:xfrm>
          <a:off x="6915149" y="865947"/>
          <a:ext cx="3143249" cy="188595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Merging social economic data(Columns TBD) and zip code</a:t>
          </a:r>
        </a:p>
      </dsp:txBody>
      <dsp:txXfrm>
        <a:off x="6915149" y="865947"/>
        <a:ext cx="3143249" cy="18859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EA5065-EB49-4C8B-A91E-F7307D8054E8}">
      <dsp:nvSpPr>
        <dsp:cNvPr id="0" name=""/>
        <dsp:cNvSpPr/>
      </dsp:nvSpPr>
      <dsp:spPr>
        <a:xfrm>
          <a:off x="344932" y="689272"/>
          <a:ext cx="812133" cy="81213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702CC6-E203-4427-8FAA-7B01E0EDE518}">
      <dsp:nvSpPr>
        <dsp:cNvPr id="0" name=""/>
        <dsp:cNvSpPr/>
      </dsp:nvSpPr>
      <dsp:spPr>
        <a:xfrm>
          <a:off x="515480" y="859820"/>
          <a:ext cx="471037" cy="4710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E8EC709-9964-487C-ACA8-DB8E5E059BBA}">
      <dsp:nvSpPr>
        <dsp:cNvPr id="0" name=""/>
        <dsp:cNvSpPr/>
      </dsp:nvSpPr>
      <dsp:spPr>
        <a:xfrm>
          <a:off x="1331094" y="689272"/>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a:t>Data.gov CSV file of 311 data</a:t>
          </a:r>
        </a:p>
      </dsp:txBody>
      <dsp:txXfrm>
        <a:off x="1331094" y="689272"/>
        <a:ext cx="1914313" cy="812133"/>
      </dsp:txXfrm>
    </dsp:sp>
    <dsp:sp modelId="{F6896036-40BB-40BE-B5E9-ABAA89B4F134}">
      <dsp:nvSpPr>
        <dsp:cNvPr id="0" name=""/>
        <dsp:cNvSpPr/>
      </dsp:nvSpPr>
      <dsp:spPr>
        <a:xfrm>
          <a:off x="3578962" y="689272"/>
          <a:ext cx="812133" cy="81213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BD515D-4BC5-45CD-BAD4-3A36A83F55F0}">
      <dsp:nvSpPr>
        <dsp:cNvPr id="0" name=""/>
        <dsp:cNvSpPr/>
      </dsp:nvSpPr>
      <dsp:spPr>
        <a:xfrm>
          <a:off x="3749510" y="859820"/>
          <a:ext cx="471037" cy="4710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9ACACA5-61B5-437A-AA9A-A231DAE0F276}">
      <dsp:nvSpPr>
        <dsp:cNvPr id="0" name=""/>
        <dsp:cNvSpPr/>
      </dsp:nvSpPr>
      <dsp:spPr>
        <a:xfrm>
          <a:off x="4565123" y="689272"/>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dirty="0"/>
            <a:t>Census API</a:t>
          </a:r>
        </a:p>
      </dsp:txBody>
      <dsp:txXfrm>
        <a:off x="4565123" y="689272"/>
        <a:ext cx="1914313" cy="812133"/>
      </dsp:txXfrm>
    </dsp:sp>
    <dsp:sp modelId="{B451A181-F34C-48E1-82DF-E606696CAFDD}">
      <dsp:nvSpPr>
        <dsp:cNvPr id="0" name=""/>
        <dsp:cNvSpPr/>
      </dsp:nvSpPr>
      <dsp:spPr>
        <a:xfrm>
          <a:off x="6812992" y="689272"/>
          <a:ext cx="812133" cy="812133"/>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31F20C-01A4-421C-B2BF-7D3D2887B92B}">
      <dsp:nvSpPr>
        <dsp:cNvPr id="0" name=""/>
        <dsp:cNvSpPr/>
      </dsp:nvSpPr>
      <dsp:spPr>
        <a:xfrm>
          <a:off x="6983540" y="859820"/>
          <a:ext cx="471037" cy="4710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427BC01-4CA5-4549-AC6B-0FFD84D396D4}">
      <dsp:nvSpPr>
        <dsp:cNvPr id="0" name=""/>
        <dsp:cNvSpPr/>
      </dsp:nvSpPr>
      <dsp:spPr>
        <a:xfrm>
          <a:off x="7799153" y="689272"/>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dirty="0"/>
            <a:t>Google Places API</a:t>
          </a:r>
        </a:p>
      </dsp:txBody>
      <dsp:txXfrm>
        <a:off x="7799153" y="689272"/>
        <a:ext cx="1914313" cy="812133"/>
      </dsp:txXfrm>
    </dsp:sp>
    <dsp:sp modelId="{C27E2F7F-DEC2-4EE8-BD8B-5DBF47E0FFF1}">
      <dsp:nvSpPr>
        <dsp:cNvPr id="0" name=""/>
        <dsp:cNvSpPr/>
      </dsp:nvSpPr>
      <dsp:spPr>
        <a:xfrm>
          <a:off x="344932" y="2116439"/>
          <a:ext cx="812133" cy="812133"/>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E0388D-0F62-485F-B61B-4014E32BD338}">
      <dsp:nvSpPr>
        <dsp:cNvPr id="0" name=""/>
        <dsp:cNvSpPr/>
      </dsp:nvSpPr>
      <dsp:spPr>
        <a:xfrm>
          <a:off x="515480" y="2286987"/>
          <a:ext cx="471037" cy="47103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7D52938-7162-4880-8D9A-6EBB617E7934}">
      <dsp:nvSpPr>
        <dsp:cNvPr id="0" name=""/>
        <dsp:cNvSpPr/>
      </dsp:nvSpPr>
      <dsp:spPr>
        <a:xfrm>
          <a:off x="1331094" y="2116439"/>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a:t>Pandas to create DataFrame</a:t>
          </a:r>
        </a:p>
      </dsp:txBody>
      <dsp:txXfrm>
        <a:off x="1331094" y="2116439"/>
        <a:ext cx="1914313" cy="812133"/>
      </dsp:txXfrm>
    </dsp:sp>
    <dsp:sp modelId="{81052CB2-06A5-401A-BE62-1396501E8BB3}">
      <dsp:nvSpPr>
        <dsp:cNvPr id="0" name=""/>
        <dsp:cNvSpPr/>
      </dsp:nvSpPr>
      <dsp:spPr>
        <a:xfrm>
          <a:off x="3578962" y="2116439"/>
          <a:ext cx="812133" cy="812133"/>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7717B4-AAB0-457D-AE20-EF08832A9B1D}">
      <dsp:nvSpPr>
        <dsp:cNvPr id="0" name=""/>
        <dsp:cNvSpPr/>
      </dsp:nvSpPr>
      <dsp:spPr>
        <a:xfrm>
          <a:off x="3749510" y="2286987"/>
          <a:ext cx="471037" cy="47103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025B360-A7E5-4166-8990-100AF3D55FF6}">
      <dsp:nvSpPr>
        <dsp:cNvPr id="0" name=""/>
        <dsp:cNvSpPr/>
      </dsp:nvSpPr>
      <dsp:spPr>
        <a:xfrm>
          <a:off x="4565123" y="2116439"/>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a:t>Matplolib to create charts</a:t>
          </a:r>
        </a:p>
      </dsp:txBody>
      <dsp:txXfrm>
        <a:off x="4565123" y="2116439"/>
        <a:ext cx="1914313" cy="812133"/>
      </dsp:txXfrm>
    </dsp:sp>
    <dsp:sp modelId="{AB8984B8-872D-47EB-9F38-3BA9E0C7B1DD}">
      <dsp:nvSpPr>
        <dsp:cNvPr id="0" name=""/>
        <dsp:cNvSpPr/>
      </dsp:nvSpPr>
      <dsp:spPr>
        <a:xfrm>
          <a:off x="6812992" y="2116439"/>
          <a:ext cx="812133" cy="81213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542055-019A-4C7A-8B52-6BF5B8A19DD1}">
      <dsp:nvSpPr>
        <dsp:cNvPr id="0" name=""/>
        <dsp:cNvSpPr/>
      </dsp:nvSpPr>
      <dsp:spPr>
        <a:xfrm>
          <a:off x="6983540" y="2286987"/>
          <a:ext cx="471037" cy="47103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47449EF-7BBD-44A4-8B6C-63575C13AA17}">
      <dsp:nvSpPr>
        <dsp:cNvPr id="0" name=""/>
        <dsp:cNvSpPr/>
      </dsp:nvSpPr>
      <dsp:spPr>
        <a:xfrm>
          <a:off x="7799153" y="2116439"/>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a:t>And any other Python Libraries in necessary</a:t>
          </a:r>
        </a:p>
      </dsp:txBody>
      <dsp:txXfrm>
        <a:off x="7799153" y="2116439"/>
        <a:ext cx="1914313" cy="812133"/>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1/30/2020</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1/30/2020</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1/30/2020</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1/30/2020</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30.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9.png"/><Relationship Id="rId5" Type="http://schemas.microsoft.com/office/2007/relationships/hdphoto" Target="../media/hdphoto1.wdp"/><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7"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1.png"/><Relationship Id="rId5" Type="http://schemas.microsoft.com/office/2007/relationships/hdphoto" Target="../media/hdphoto1.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07/relationships/hdphoto" Target="../media/hdphoto2.wdp"/><Relationship Id="rId7" Type="http://schemas.openxmlformats.org/officeDocument/2006/relationships/diagramColors" Target="../diagrams/colors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microsoft.com/office/2007/relationships/hdphoto" Target="../media/hdphoto2.wdp"/><Relationship Id="rId7" Type="http://schemas.openxmlformats.org/officeDocument/2006/relationships/diagramColors" Target="../diagrams/colors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8" Type="http://schemas.microsoft.com/office/2007/relationships/diagramDrawing" Target="../diagrams/drawing3.xml"/><Relationship Id="rId3" Type="http://schemas.microsoft.com/office/2007/relationships/hdphoto" Target="../media/hdphoto2.wdp"/><Relationship Id="rId7" Type="http://schemas.openxmlformats.org/officeDocument/2006/relationships/diagramColors" Target="../diagrams/colors3.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24.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3.png"/><Relationship Id="rId5" Type="http://schemas.microsoft.com/office/2007/relationships/hdphoto" Target="../media/hdphoto1.wdp"/><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27.png"/><Relationship Id="rId3" Type="http://schemas.microsoft.com/office/2007/relationships/hdphoto" Target="../media/hdphoto2.wdp"/><Relationship Id="rId7" Type="http://schemas.openxmlformats.org/officeDocument/2006/relationships/image" Target="../media/image26.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5.png"/><Relationship Id="rId5" Type="http://schemas.microsoft.com/office/2007/relationships/hdphoto" Target="../media/hdphoto1.wdp"/><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C3D25154-9EF7-4C33-9AAC-7B3BE089FE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2DB89CD4-90AC-4040-AE22-4A3D84FDBBED}"/>
              </a:ext>
            </a:extLst>
          </p:cNvPr>
          <p:cNvSpPr>
            <a:spLocks noGrp="1"/>
          </p:cNvSpPr>
          <p:nvPr>
            <p:ph type="ctrTitle"/>
          </p:nvPr>
        </p:nvSpPr>
        <p:spPr>
          <a:xfrm>
            <a:off x="1051560" y="643468"/>
            <a:ext cx="9966960" cy="3592432"/>
          </a:xfrm>
        </p:spPr>
        <p:txBody>
          <a:bodyPr>
            <a:normAutofit/>
          </a:bodyPr>
          <a:lstStyle/>
          <a:p>
            <a:r>
              <a:rPr lang="en-US" sz="4000" dirty="0"/>
              <a:t>Pittsburgh Pennsylvania</a:t>
            </a:r>
            <a:br>
              <a:rPr lang="en-US" dirty="0"/>
            </a:br>
            <a:r>
              <a:rPr lang="en-US" dirty="0"/>
              <a:t>311 Data analysis</a:t>
            </a:r>
            <a:br>
              <a:rPr lang="en-US" dirty="0"/>
            </a:br>
            <a:endParaRPr lang="en-US" dirty="0"/>
          </a:p>
        </p:txBody>
      </p:sp>
      <p:sp>
        <p:nvSpPr>
          <p:cNvPr id="17" name="Rectangle 9">
            <a:extLst>
              <a:ext uri="{FF2B5EF4-FFF2-40B4-BE49-F238E27FC236}">
                <a16:creationId xmlns:a16="http://schemas.microsoft.com/office/drawing/2014/main" id="{1604E8C0-C927-4C06-A96A-BF3323BA7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68C94688-23FE-4E0D-B78C-6A2318839231}"/>
              </a:ext>
            </a:extLst>
          </p:cNvPr>
          <p:cNvSpPr>
            <a:spLocks noGrp="1"/>
          </p:cNvSpPr>
          <p:nvPr>
            <p:ph type="subTitle" idx="1"/>
          </p:nvPr>
        </p:nvSpPr>
        <p:spPr>
          <a:xfrm>
            <a:off x="1069848" y="4913336"/>
            <a:ext cx="7891272" cy="1069848"/>
          </a:xfrm>
        </p:spPr>
        <p:txBody>
          <a:bodyPr>
            <a:normAutofit/>
          </a:bodyPr>
          <a:lstStyle/>
          <a:p>
            <a:r>
              <a:rPr lang="en-US" dirty="0">
                <a:solidFill>
                  <a:srgbClr val="000000"/>
                </a:solidFill>
              </a:rPr>
              <a:t>Alan Dalton, </a:t>
            </a:r>
            <a:r>
              <a:rPr lang="en-US" dirty="0" err="1">
                <a:solidFill>
                  <a:srgbClr val="000000"/>
                </a:solidFill>
              </a:rPr>
              <a:t>Firouz</a:t>
            </a:r>
            <a:r>
              <a:rPr lang="en-US" dirty="0">
                <a:solidFill>
                  <a:srgbClr val="000000"/>
                </a:solidFill>
              </a:rPr>
              <a:t> (Phil) </a:t>
            </a:r>
            <a:r>
              <a:rPr lang="en-US" dirty="0" err="1">
                <a:solidFill>
                  <a:srgbClr val="000000"/>
                </a:solidFill>
              </a:rPr>
              <a:t>Karimov</a:t>
            </a:r>
            <a:r>
              <a:rPr lang="en-US" dirty="0">
                <a:solidFill>
                  <a:srgbClr val="000000"/>
                </a:solidFill>
              </a:rPr>
              <a:t>, Jacqueline Williams</a:t>
            </a:r>
          </a:p>
        </p:txBody>
      </p:sp>
      <p:grpSp>
        <p:nvGrpSpPr>
          <p:cNvPr id="18" name="Group 11">
            <a:extLst>
              <a:ext uri="{FF2B5EF4-FFF2-40B4-BE49-F238E27FC236}">
                <a16:creationId xmlns:a16="http://schemas.microsoft.com/office/drawing/2014/main" id="{9DCECFD5-4C30-4892-9FF0-540E17955A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10245590" y="5111496"/>
            <a:chExt cx="1080904" cy="1080902"/>
          </a:xfrm>
        </p:grpSpPr>
        <p:sp>
          <p:nvSpPr>
            <p:cNvPr id="19" name="Oval 12">
              <a:extLst>
                <a:ext uri="{FF2B5EF4-FFF2-40B4-BE49-F238E27FC236}">
                  <a16:creationId xmlns:a16="http://schemas.microsoft.com/office/drawing/2014/main" id="{95C67F70-EAFE-425C-8422-591620A96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5590" y="5111496"/>
              <a:ext cx="1080904" cy="1080902"/>
            </a:xfrm>
            <a:prstGeom prst="ellipse">
              <a:avLst/>
            </a:prstGeom>
            <a:blipFill dpi="0" rotWithShape="1">
              <a:blip r:embed="rId3">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0" name="Oval 13">
              <a:extLst>
                <a:ext uri="{FF2B5EF4-FFF2-40B4-BE49-F238E27FC236}">
                  <a16:creationId xmlns:a16="http://schemas.microsoft.com/office/drawing/2014/main" id="{D47FA16B-C217-4D91-84EA-5B0846BDD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53681" y="5219586"/>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458411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4ED55-2B88-4981-9ED9-0833F0E050AC}"/>
              </a:ext>
            </a:extLst>
          </p:cNvPr>
          <p:cNvSpPr>
            <a:spLocks noGrp="1"/>
          </p:cNvSpPr>
          <p:nvPr>
            <p:ph type="title"/>
          </p:nvPr>
        </p:nvSpPr>
        <p:spPr>
          <a:xfrm>
            <a:off x="1069848" y="484632"/>
            <a:ext cx="10058400" cy="1609344"/>
          </a:xfrm>
        </p:spPr>
        <p:txBody>
          <a:bodyPr vert="horz" lIns="91440" tIns="45720" rIns="91440" bIns="45720" rtlCol="0" anchor="ctr">
            <a:normAutofit/>
          </a:bodyPr>
          <a:lstStyle/>
          <a:p>
            <a:r>
              <a:rPr lang="en-US" dirty="0"/>
              <a:t>Neighborhood</a:t>
            </a:r>
            <a:br>
              <a:rPr lang="en-US" dirty="0"/>
            </a:br>
            <a:r>
              <a:rPr lang="en-US" dirty="0"/>
              <a:t>income vs call</a:t>
            </a:r>
          </a:p>
        </p:txBody>
      </p:sp>
      <p:sp>
        <p:nvSpPr>
          <p:cNvPr id="6" name="TextBox 5">
            <a:extLst>
              <a:ext uri="{FF2B5EF4-FFF2-40B4-BE49-F238E27FC236}">
                <a16:creationId xmlns:a16="http://schemas.microsoft.com/office/drawing/2014/main" id="{7C06F70C-9642-4A55-B59E-276CBE3EAC5E}"/>
              </a:ext>
            </a:extLst>
          </p:cNvPr>
          <p:cNvSpPr txBox="1"/>
          <p:nvPr/>
        </p:nvSpPr>
        <p:spPr>
          <a:xfrm>
            <a:off x="1069848" y="2121408"/>
            <a:ext cx="4773168" cy="4050792"/>
          </a:xfrm>
          <a:prstGeom prst="rect">
            <a:avLst/>
          </a:prstGeom>
        </p:spPr>
        <p:txBody>
          <a:bodyPr vert="horz" lIns="91440" tIns="45720" rIns="91440" bIns="45720" rtlCol="0">
            <a:normAutofit/>
          </a:bodyPr>
          <a:lstStyle/>
          <a:p>
            <a:pPr indent="-182880" defTabSz="914400">
              <a:lnSpc>
                <a:spcPct val="90000"/>
              </a:lnSpc>
              <a:spcAft>
                <a:spcPts val="600"/>
              </a:spcAft>
              <a:buClr>
                <a:schemeClr val="accent1">
                  <a:lumMod val="75000"/>
                </a:schemeClr>
              </a:buClr>
              <a:buSzPct val="85000"/>
              <a:buFont typeface="Wingdings" pitchFamily="2" charset="2"/>
              <a:buChar char="§"/>
            </a:pPr>
            <a:r>
              <a:rPr lang="en-US" dirty="0"/>
              <a:t>Although very few data points, we can see the lower income have higher call in request</a:t>
            </a:r>
          </a:p>
          <a:p>
            <a:pPr indent="-182880" defTabSz="914400">
              <a:lnSpc>
                <a:spcPct val="90000"/>
              </a:lnSpc>
              <a:spcAft>
                <a:spcPts val="600"/>
              </a:spcAft>
              <a:buClr>
                <a:schemeClr val="accent1">
                  <a:lumMod val="75000"/>
                </a:schemeClr>
              </a:buClr>
              <a:buSzPct val="85000"/>
              <a:buFont typeface="Wingdings" pitchFamily="2" charset="2"/>
              <a:buChar char="§"/>
            </a:pPr>
            <a:endParaRPr lang="en-US" dirty="0"/>
          </a:p>
          <a:p>
            <a:pPr indent="-182880" defTabSz="914400">
              <a:lnSpc>
                <a:spcPct val="90000"/>
              </a:lnSpc>
              <a:spcAft>
                <a:spcPts val="600"/>
              </a:spcAft>
              <a:buClr>
                <a:schemeClr val="accent1">
                  <a:lumMod val="75000"/>
                </a:schemeClr>
              </a:buClr>
              <a:buSzPct val="85000"/>
              <a:buFont typeface="Wingdings" pitchFamily="2" charset="2"/>
              <a:buChar char="§"/>
            </a:pPr>
            <a:endParaRPr lang="en-US" dirty="0"/>
          </a:p>
        </p:txBody>
      </p:sp>
      <p:pic>
        <p:nvPicPr>
          <p:cNvPr id="3074" name="Picture 2">
            <a:extLst>
              <a:ext uri="{FF2B5EF4-FFF2-40B4-BE49-F238E27FC236}">
                <a16:creationId xmlns:a16="http://schemas.microsoft.com/office/drawing/2014/main" id="{65FA8EF2-345A-4CD0-94AF-A21729B688F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55080" y="2592324"/>
            <a:ext cx="4773168" cy="3182111"/>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a:extLst>
              <a:ext uri="{FF2B5EF4-FFF2-40B4-BE49-F238E27FC236}">
                <a16:creationId xmlns:a16="http://schemas.microsoft.com/office/drawing/2014/main" id="{E4095AB0-21FA-40D7-A726-676D3704B32A}"/>
              </a:ext>
            </a:extLst>
          </p:cNvPr>
          <p:cNvSpPr>
            <a:spLocks noChangeAspect="1" noChangeArrowheads="1"/>
          </p:cNvSpPr>
          <p:nvPr/>
        </p:nvSpPr>
        <p:spPr bwMode="auto">
          <a:xfrm>
            <a:off x="7256834" y="2008762"/>
            <a:ext cx="4163438" cy="416343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10626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01EBB4D-E42B-468D-B801-D16CF43EC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7FBF63C-B061-4F66-8609-FED8EFFDA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D893CC27-5C56-4F6F-9B94-413AE08B9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76D64082-5099-45DC-84A9-81EA54822B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38" name="Oval 37">
              <a:extLst>
                <a:ext uri="{FF2B5EF4-FFF2-40B4-BE49-F238E27FC236}">
                  <a16:creationId xmlns:a16="http://schemas.microsoft.com/office/drawing/2014/main" id="{A9E39E47-E101-4CE1-883E-6C6528BECE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9" name="Oval 38">
              <a:extLst>
                <a:ext uri="{FF2B5EF4-FFF2-40B4-BE49-F238E27FC236}">
                  <a16:creationId xmlns:a16="http://schemas.microsoft.com/office/drawing/2014/main" id="{2830CD01-B213-47C9-81AD-433E08F7DA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41" name="Rectangle 40">
            <a:extLst>
              <a:ext uri="{FF2B5EF4-FFF2-40B4-BE49-F238E27FC236}">
                <a16:creationId xmlns:a16="http://schemas.microsoft.com/office/drawing/2014/main" id="{79A76B16-3D94-4E0A-BDAB-469A55D47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20" y="-1"/>
            <a:ext cx="1220724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AC876968-36BB-44D5-BF11-373952A5A6A8}"/>
              </a:ext>
            </a:extLst>
          </p:cNvPr>
          <p:cNvSpPr>
            <a:spLocks noGrp="1"/>
          </p:cNvSpPr>
          <p:nvPr>
            <p:ph type="title"/>
          </p:nvPr>
        </p:nvSpPr>
        <p:spPr>
          <a:xfrm>
            <a:off x="5053263" y="4665605"/>
            <a:ext cx="6788164" cy="1292433"/>
          </a:xfrm>
        </p:spPr>
        <p:txBody>
          <a:bodyPr vert="horz" lIns="91440" tIns="45720" rIns="91440" bIns="45720" rtlCol="0" anchor="ctr">
            <a:normAutofit/>
          </a:bodyPr>
          <a:lstStyle/>
          <a:p>
            <a:pPr>
              <a:lnSpc>
                <a:spcPct val="80000"/>
              </a:lnSpc>
            </a:pPr>
            <a:r>
              <a:rPr lang="en-US" kern="1200" cap="all" baseline="0" dirty="0">
                <a:blipFill dpi="0" rotWithShape="1">
                  <a:blip r:embed="rId4"/>
                  <a:srcRect/>
                  <a:tile tx="6350" ty="-127000" sx="65000" sy="64000" flip="none" algn="tl"/>
                </a:blipFill>
                <a:latin typeface="+mj-lt"/>
                <a:ea typeface="+mj-ea"/>
                <a:cs typeface="+mj-cs"/>
              </a:rPr>
              <a:t>Economical correlations</a:t>
            </a:r>
          </a:p>
        </p:txBody>
      </p:sp>
      <p:sp>
        <p:nvSpPr>
          <p:cNvPr id="3" name="Content Placeholder 2">
            <a:extLst>
              <a:ext uri="{FF2B5EF4-FFF2-40B4-BE49-F238E27FC236}">
                <a16:creationId xmlns:a16="http://schemas.microsoft.com/office/drawing/2014/main" id="{C5DFD415-C2EB-4A14-9628-7829060C484F}"/>
              </a:ext>
            </a:extLst>
          </p:cNvPr>
          <p:cNvSpPr>
            <a:spLocks noGrp="1"/>
          </p:cNvSpPr>
          <p:nvPr>
            <p:ph idx="1"/>
          </p:nvPr>
        </p:nvSpPr>
        <p:spPr>
          <a:xfrm>
            <a:off x="5053263" y="5958038"/>
            <a:ext cx="6788164" cy="424446"/>
          </a:xfrm>
        </p:spPr>
        <p:txBody>
          <a:bodyPr vert="horz" lIns="91440" tIns="45720" rIns="91440" bIns="45720" rtlCol="0">
            <a:normAutofit/>
          </a:bodyPr>
          <a:lstStyle/>
          <a:p>
            <a:pPr marL="0" indent="0">
              <a:buNone/>
            </a:pPr>
            <a:r>
              <a:rPr lang="en-US" sz="1600"/>
              <a:t>Steps/data analysis then chart?</a:t>
            </a:r>
          </a:p>
        </p:txBody>
      </p:sp>
      <p:pic>
        <p:nvPicPr>
          <p:cNvPr id="6" name="Picture 5">
            <a:extLst>
              <a:ext uri="{FF2B5EF4-FFF2-40B4-BE49-F238E27FC236}">
                <a16:creationId xmlns:a16="http://schemas.microsoft.com/office/drawing/2014/main" id="{EAF176AB-6A99-4D5D-BCBD-75C51D0EB019}"/>
              </a:ext>
            </a:extLst>
          </p:cNvPr>
          <p:cNvPicPr>
            <a:picLocks noChangeAspect="1"/>
          </p:cNvPicPr>
          <p:nvPr/>
        </p:nvPicPr>
        <p:blipFill rotWithShape="1">
          <a:blip r:embed="rId6"/>
          <a:srcRect l="16874" r="41914" b="1"/>
          <a:stretch/>
        </p:blipFill>
        <p:spPr>
          <a:xfrm>
            <a:off x="213712" y="139184"/>
            <a:ext cx="4541990" cy="6199359"/>
          </a:xfrm>
          <a:prstGeom prst="rect">
            <a:avLst/>
          </a:prstGeom>
        </p:spPr>
      </p:pic>
      <p:pic>
        <p:nvPicPr>
          <p:cNvPr id="9" name="Picture 8">
            <a:extLst>
              <a:ext uri="{FF2B5EF4-FFF2-40B4-BE49-F238E27FC236}">
                <a16:creationId xmlns:a16="http://schemas.microsoft.com/office/drawing/2014/main" id="{EBB6F9B1-2A22-45E6-98C4-56CA1386626F}"/>
              </a:ext>
            </a:extLst>
          </p:cNvPr>
          <p:cNvPicPr>
            <a:picLocks noChangeAspect="1"/>
          </p:cNvPicPr>
          <p:nvPr/>
        </p:nvPicPr>
        <p:blipFill rotWithShape="1">
          <a:blip r:embed="rId7"/>
          <a:srcRect l="-1" t="216" r="-1" b="23133"/>
          <a:stretch/>
        </p:blipFill>
        <p:spPr>
          <a:xfrm>
            <a:off x="5136948" y="334791"/>
            <a:ext cx="6704480" cy="4075007"/>
          </a:xfrm>
          <a:prstGeom prst="rect">
            <a:avLst/>
          </a:prstGeom>
        </p:spPr>
      </p:pic>
      <p:sp>
        <p:nvSpPr>
          <p:cNvPr id="43" name="Rectangle 42">
            <a:extLst>
              <a:ext uri="{FF2B5EF4-FFF2-40B4-BE49-F238E27FC236}">
                <a16:creationId xmlns:a16="http://schemas.microsoft.com/office/drawing/2014/main" id="{97116258-44FA-4FC2-99D1-52CCB536E8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2050" y="4497360"/>
            <a:ext cx="6894576"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73DC887C-A645-4B67-AFCC-7596D232F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2050" y="6432278"/>
            <a:ext cx="6894576"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utoShape 2">
            <a:extLst>
              <a:ext uri="{FF2B5EF4-FFF2-40B4-BE49-F238E27FC236}">
                <a16:creationId xmlns:a16="http://schemas.microsoft.com/office/drawing/2014/main" id="{1ADC56EB-7E41-4817-BB70-1EC76D314A1D}"/>
              </a:ext>
            </a:extLst>
          </p:cNvPr>
          <p:cNvSpPr>
            <a:spLocks noChangeAspect="1" noChangeArrowheads="1"/>
          </p:cNvSpPr>
          <p:nvPr/>
        </p:nvSpPr>
        <p:spPr bwMode="auto">
          <a:xfrm>
            <a:off x="2642911" y="3276599"/>
            <a:ext cx="3605489" cy="360548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a:extLst>
              <a:ext uri="{FF2B5EF4-FFF2-40B4-BE49-F238E27FC236}">
                <a16:creationId xmlns:a16="http://schemas.microsoft.com/office/drawing/2014/main" id="{13342268-7433-43D1-B390-7009964C0117}"/>
              </a:ext>
            </a:extLst>
          </p:cNvPr>
          <p:cNvSpPr txBox="1"/>
          <p:nvPr/>
        </p:nvSpPr>
        <p:spPr>
          <a:xfrm>
            <a:off x="244651" y="5958038"/>
            <a:ext cx="3246120" cy="369332"/>
          </a:xfrm>
          <a:prstGeom prst="rect">
            <a:avLst/>
          </a:prstGeom>
          <a:noFill/>
        </p:spPr>
        <p:txBody>
          <a:bodyPr wrap="square" rtlCol="0">
            <a:spAutoFit/>
          </a:bodyPr>
          <a:lstStyle/>
          <a:p>
            <a:r>
              <a:rPr lang="en-US" dirty="0"/>
              <a:t>Originating Call Request</a:t>
            </a:r>
          </a:p>
        </p:txBody>
      </p:sp>
      <p:sp>
        <p:nvSpPr>
          <p:cNvPr id="11" name="TextBox 10">
            <a:extLst>
              <a:ext uri="{FF2B5EF4-FFF2-40B4-BE49-F238E27FC236}">
                <a16:creationId xmlns:a16="http://schemas.microsoft.com/office/drawing/2014/main" id="{5DDAE2B4-9A5A-41E0-B213-2827941D8F41}"/>
              </a:ext>
            </a:extLst>
          </p:cNvPr>
          <p:cNvSpPr txBox="1"/>
          <p:nvPr/>
        </p:nvSpPr>
        <p:spPr>
          <a:xfrm>
            <a:off x="5169409" y="4076325"/>
            <a:ext cx="1950406" cy="369332"/>
          </a:xfrm>
          <a:prstGeom prst="rect">
            <a:avLst/>
          </a:prstGeom>
          <a:noFill/>
        </p:spPr>
        <p:txBody>
          <a:bodyPr wrap="none" rtlCol="0">
            <a:spAutoFit/>
          </a:bodyPr>
          <a:lstStyle/>
          <a:p>
            <a:r>
              <a:rPr lang="en-US" dirty="0"/>
              <a:t>Area’s of Poverty</a:t>
            </a:r>
          </a:p>
        </p:txBody>
      </p:sp>
      <p:sp>
        <p:nvSpPr>
          <p:cNvPr id="13" name="TextBox 12">
            <a:extLst>
              <a:ext uri="{FF2B5EF4-FFF2-40B4-BE49-F238E27FC236}">
                <a16:creationId xmlns:a16="http://schemas.microsoft.com/office/drawing/2014/main" id="{99F3BBC7-5EFE-4EDF-8771-3D914926BB1D}"/>
              </a:ext>
            </a:extLst>
          </p:cNvPr>
          <p:cNvSpPr txBox="1"/>
          <p:nvPr/>
        </p:nvSpPr>
        <p:spPr>
          <a:xfrm>
            <a:off x="1031451" y="3838425"/>
            <a:ext cx="836260" cy="246221"/>
          </a:xfrm>
          <a:prstGeom prst="rect">
            <a:avLst/>
          </a:prstGeom>
          <a:solidFill>
            <a:schemeClr val="accent3">
              <a:lumMod val="20000"/>
              <a:lumOff val="80000"/>
            </a:schemeClr>
          </a:solidFill>
        </p:spPr>
        <p:txBody>
          <a:bodyPr wrap="square" rtlCol="0">
            <a:spAutoFit/>
          </a:bodyPr>
          <a:lstStyle/>
          <a:p>
            <a:r>
              <a:rPr lang="en-US" sz="1000" dirty="0">
                <a:solidFill>
                  <a:srgbClr val="FF0000"/>
                </a:solidFill>
              </a:rPr>
              <a:t>Brookline</a:t>
            </a:r>
          </a:p>
        </p:txBody>
      </p:sp>
      <p:sp>
        <p:nvSpPr>
          <p:cNvPr id="32" name="TextBox 31">
            <a:extLst>
              <a:ext uri="{FF2B5EF4-FFF2-40B4-BE49-F238E27FC236}">
                <a16:creationId xmlns:a16="http://schemas.microsoft.com/office/drawing/2014/main" id="{83E88247-CF02-4F19-8A88-8184ABEE2CEE}"/>
              </a:ext>
            </a:extLst>
          </p:cNvPr>
          <p:cNvSpPr txBox="1"/>
          <p:nvPr/>
        </p:nvSpPr>
        <p:spPr>
          <a:xfrm>
            <a:off x="3861307" y="3657128"/>
            <a:ext cx="654676" cy="246221"/>
          </a:xfrm>
          <a:prstGeom prst="rect">
            <a:avLst/>
          </a:prstGeom>
          <a:solidFill>
            <a:schemeClr val="accent3">
              <a:lumMod val="20000"/>
              <a:lumOff val="80000"/>
            </a:schemeClr>
          </a:solidFill>
        </p:spPr>
        <p:txBody>
          <a:bodyPr wrap="square" rtlCol="0">
            <a:spAutoFit/>
          </a:bodyPr>
          <a:lstStyle/>
          <a:p>
            <a:r>
              <a:rPr lang="en-US" sz="1000" dirty="0">
                <a:solidFill>
                  <a:srgbClr val="FF0000"/>
                </a:solidFill>
              </a:rPr>
              <a:t>Carrick</a:t>
            </a:r>
          </a:p>
        </p:txBody>
      </p:sp>
      <p:sp>
        <p:nvSpPr>
          <p:cNvPr id="34" name="TextBox 33">
            <a:extLst>
              <a:ext uri="{FF2B5EF4-FFF2-40B4-BE49-F238E27FC236}">
                <a16:creationId xmlns:a16="http://schemas.microsoft.com/office/drawing/2014/main" id="{2364E669-D37B-43B1-9764-4589BD1BFA95}"/>
              </a:ext>
            </a:extLst>
          </p:cNvPr>
          <p:cNvSpPr txBox="1"/>
          <p:nvPr/>
        </p:nvSpPr>
        <p:spPr>
          <a:xfrm>
            <a:off x="7308319" y="3076425"/>
            <a:ext cx="836260" cy="246221"/>
          </a:xfrm>
          <a:prstGeom prst="rect">
            <a:avLst/>
          </a:prstGeom>
          <a:solidFill>
            <a:schemeClr val="accent3">
              <a:lumMod val="20000"/>
              <a:lumOff val="80000"/>
            </a:schemeClr>
          </a:solidFill>
        </p:spPr>
        <p:txBody>
          <a:bodyPr wrap="square" rtlCol="0">
            <a:spAutoFit/>
          </a:bodyPr>
          <a:lstStyle/>
          <a:p>
            <a:r>
              <a:rPr lang="en-US" sz="1000" dirty="0"/>
              <a:t>Brookline</a:t>
            </a:r>
          </a:p>
        </p:txBody>
      </p:sp>
      <p:sp>
        <p:nvSpPr>
          <p:cNvPr id="36" name="TextBox 35">
            <a:extLst>
              <a:ext uri="{FF2B5EF4-FFF2-40B4-BE49-F238E27FC236}">
                <a16:creationId xmlns:a16="http://schemas.microsoft.com/office/drawing/2014/main" id="{20B694CB-63FA-47A8-8F6F-6C8E16C61A92}"/>
              </a:ext>
            </a:extLst>
          </p:cNvPr>
          <p:cNvSpPr txBox="1"/>
          <p:nvPr/>
        </p:nvSpPr>
        <p:spPr>
          <a:xfrm>
            <a:off x="9099225" y="3344586"/>
            <a:ext cx="706380" cy="246221"/>
          </a:xfrm>
          <a:prstGeom prst="rect">
            <a:avLst/>
          </a:prstGeom>
          <a:solidFill>
            <a:schemeClr val="accent3">
              <a:lumMod val="20000"/>
              <a:lumOff val="80000"/>
            </a:schemeClr>
          </a:solidFill>
        </p:spPr>
        <p:txBody>
          <a:bodyPr wrap="square" rtlCol="0">
            <a:spAutoFit/>
          </a:bodyPr>
          <a:lstStyle/>
          <a:p>
            <a:r>
              <a:rPr lang="en-US" sz="1000" dirty="0"/>
              <a:t>Carrick</a:t>
            </a:r>
          </a:p>
        </p:txBody>
      </p:sp>
      <p:sp>
        <p:nvSpPr>
          <p:cNvPr id="40" name="TextBox 39">
            <a:extLst>
              <a:ext uri="{FF2B5EF4-FFF2-40B4-BE49-F238E27FC236}">
                <a16:creationId xmlns:a16="http://schemas.microsoft.com/office/drawing/2014/main" id="{0ECDE8F1-F1DC-42AE-B974-D702CE7FCA85}"/>
              </a:ext>
            </a:extLst>
          </p:cNvPr>
          <p:cNvSpPr txBox="1"/>
          <p:nvPr/>
        </p:nvSpPr>
        <p:spPr>
          <a:xfrm>
            <a:off x="2711092" y="889044"/>
            <a:ext cx="1252929" cy="246221"/>
          </a:xfrm>
          <a:prstGeom prst="rect">
            <a:avLst/>
          </a:prstGeom>
          <a:solidFill>
            <a:schemeClr val="accent3">
              <a:lumMod val="20000"/>
              <a:lumOff val="80000"/>
            </a:schemeClr>
          </a:solidFill>
        </p:spPr>
        <p:txBody>
          <a:bodyPr wrap="square" rtlCol="0">
            <a:spAutoFit/>
          </a:bodyPr>
          <a:lstStyle/>
          <a:p>
            <a:r>
              <a:rPr lang="en-US" sz="1000" dirty="0">
                <a:solidFill>
                  <a:srgbClr val="FF0000"/>
                </a:solidFill>
              </a:rPr>
              <a:t>South Side Slopes</a:t>
            </a:r>
          </a:p>
        </p:txBody>
      </p:sp>
      <p:sp>
        <p:nvSpPr>
          <p:cNvPr id="42" name="TextBox 41">
            <a:extLst>
              <a:ext uri="{FF2B5EF4-FFF2-40B4-BE49-F238E27FC236}">
                <a16:creationId xmlns:a16="http://schemas.microsoft.com/office/drawing/2014/main" id="{1619712B-4E26-42DB-971F-4C532BDEA21A}"/>
              </a:ext>
            </a:extLst>
          </p:cNvPr>
          <p:cNvSpPr txBox="1"/>
          <p:nvPr/>
        </p:nvSpPr>
        <p:spPr>
          <a:xfrm>
            <a:off x="7820880" y="1484779"/>
            <a:ext cx="1252929" cy="246221"/>
          </a:xfrm>
          <a:prstGeom prst="rect">
            <a:avLst/>
          </a:prstGeom>
          <a:solidFill>
            <a:schemeClr val="accent3">
              <a:lumMod val="20000"/>
              <a:lumOff val="80000"/>
            </a:schemeClr>
          </a:solidFill>
        </p:spPr>
        <p:txBody>
          <a:bodyPr wrap="square" rtlCol="0">
            <a:spAutoFit/>
          </a:bodyPr>
          <a:lstStyle/>
          <a:p>
            <a:r>
              <a:rPr lang="en-US" sz="1000" dirty="0"/>
              <a:t>South Side Slopes</a:t>
            </a:r>
          </a:p>
        </p:txBody>
      </p:sp>
    </p:spTree>
    <p:extLst>
      <p:ext uri="{BB962C8B-B14F-4D97-AF65-F5344CB8AC3E}">
        <p14:creationId xmlns:p14="http://schemas.microsoft.com/office/powerpoint/2010/main" val="3350715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0">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FCE8F30-382A-4A5C-8444-326D62E020B9}"/>
              </a:ext>
            </a:extLst>
          </p:cNvPr>
          <p:cNvSpPr>
            <a:spLocks noGrp="1"/>
          </p:cNvSpPr>
          <p:nvPr>
            <p:ph type="title"/>
          </p:nvPr>
        </p:nvSpPr>
        <p:spPr>
          <a:xfrm>
            <a:off x="1069848" y="484632"/>
            <a:ext cx="10058400" cy="1609344"/>
          </a:xfrm>
        </p:spPr>
        <p:txBody>
          <a:bodyPr>
            <a:normAutofit/>
          </a:bodyPr>
          <a:lstStyle/>
          <a:p>
            <a:r>
              <a:rPr lang="en-US"/>
              <a:t>Discussion</a:t>
            </a:r>
          </a:p>
        </p:txBody>
      </p:sp>
      <p:sp>
        <p:nvSpPr>
          <p:cNvPr id="26" name="Content Placeholder 2">
            <a:extLst>
              <a:ext uri="{FF2B5EF4-FFF2-40B4-BE49-F238E27FC236}">
                <a16:creationId xmlns:a16="http://schemas.microsoft.com/office/drawing/2014/main" id="{D8371349-E687-47C6-86A1-34E92D79A3AB}"/>
              </a:ext>
            </a:extLst>
          </p:cNvPr>
          <p:cNvSpPr>
            <a:spLocks noGrp="1"/>
          </p:cNvSpPr>
          <p:nvPr>
            <p:ph idx="1"/>
          </p:nvPr>
        </p:nvSpPr>
        <p:spPr>
          <a:xfrm>
            <a:off x="1069848" y="2320412"/>
            <a:ext cx="10058400" cy="3851787"/>
          </a:xfrm>
        </p:spPr>
        <p:txBody>
          <a:bodyPr>
            <a:normAutofit/>
          </a:bodyPr>
          <a:lstStyle/>
          <a:p>
            <a:r>
              <a:rPr lang="en-US" dirty="0"/>
              <a:t>Did we find what we expected? Anything unexpected?</a:t>
            </a:r>
          </a:p>
          <a:p>
            <a:pPr lvl="1"/>
            <a:r>
              <a:rPr lang="en-US" dirty="0"/>
              <a:t>The original file was labeled as Philadelphia but when we were cleaning data and pulling zip codes, we realized it all was really for Pittsburgh.</a:t>
            </a:r>
          </a:p>
          <a:p>
            <a:pPr lvl="1"/>
            <a:r>
              <a:rPr lang="en-US" dirty="0"/>
              <a:t>Original file was 400K and API calls to google were taking (multiple hours).</a:t>
            </a:r>
          </a:p>
          <a:p>
            <a:pPr lvl="1"/>
            <a:endParaRPr lang="en-US" dirty="0"/>
          </a:p>
          <a:p>
            <a:r>
              <a:rPr lang="en-US" dirty="0"/>
              <a:t>Any conclusions we can pull from analysis</a:t>
            </a:r>
          </a:p>
          <a:p>
            <a:pPr lvl="1"/>
            <a:r>
              <a:rPr lang="en-US" dirty="0"/>
              <a:t>In January 2018 there was an obvious spike in Snow/Ice removal followed by an increase of Pothole calls in Feb and April of 2018 proving snow and ice do cause potholes….</a:t>
            </a:r>
          </a:p>
          <a:p>
            <a:pPr lvl="1"/>
            <a:r>
              <a:rPr lang="en-US" dirty="0"/>
              <a:t>Lower income neighborhoods are more apt to call in with issues(do they receive the same amount of service as the richer neighborhoods?)</a:t>
            </a:r>
          </a:p>
          <a:p>
            <a:pPr lvl="1"/>
            <a:r>
              <a:rPr lang="en-US" dirty="0"/>
              <a:t>With more time, past snow accumulations could be pulled in as well.</a:t>
            </a:r>
          </a:p>
        </p:txBody>
      </p:sp>
      <p:sp>
        <p:nvSpPr>
          <p:cNvPr id="27" name="Oval 26">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9" name="Oval 28">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382395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4" name="Group 13">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5" name="Oval 14">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6" name="Oval 15">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18" name="Rectangle 17">
            <a:extLst>
              <a:ext uri="{FF2B5EF4-FFF2-40B4-BE49-F238E27FC236}">
                <a16:creationId xmlns:a16="http://schemas.microsoft.com/office/drawing/2014/main" id="{E8035907-EB9C-4E11-8A9B-D25B0AD8D7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71146F8D-95B2-4525-8C55-81BDD2B3D3A0}"/>
              </a:ext>
            </a:extLst>
          </p:cNvPr>
          <p:cNvSpPr>
            <a:spLocks noGrp="1"/>
          </p:cNvSpPr>
          <p:nvPr>
            <p:ph type="title"/>
          </p:nvPr>
        </p:nvSpPr>
        <p:spPr>
          <a:xfrm>
            <a:off x="643467" y="643467"/>
            <a:ext cx="6516241" cy="5571066"/>
          </a:xfrm>
        </p:spPr>
        <p:txBody>
          <a:bodyPr vert="horz" lIns="91440" tIns="45720" rIns="91440" bIns="45720" rtlCol="0" anchor="ctr">
            <a:normAutofit/>
          </a:bodyPr>
          <a:lstStyle/>
          <a:p>
            <a:pPr algn="r">
              <a:lnSpc>
                <a:spcPct val="80000"/>
              </a:lnSpc>
            </a:pPr>
            <a:r>
              <a:rPr lang="en-US" sz="8800">
                <a:blipFill dpi="0" rotWithShape="1">
                  <a:blip r:embed="rId4"/>
                  <a:srcRect/>
                  <a:tile tx="6350" ty="-127000" sx="65000" sy="64000" flip="none" algn="tl"/>
                </a:blipFill>
              </a:rPr>
              <a:t>questions</a:t>
            </a:r>
          </a:p>
        </p:txBody>
      </p:sp>
      <p:sp>
        <p:nvSpPr>
          <p:cNvPr id="20" name="Rectangle 19">
            <a:extLst>
              <a:ext uri="{FF2B5EF4-FFF2-40B4-BE49-F238E27FC236}">
                <a16:creationId xmlns:a16="http://schemas.microsoft.com/office/drawing/2014/main" id="{D9C69FA7-0958-4ED9-A0DF-E87A0C137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02709" y="3388657"/>
            <a:ext cx="36576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22" name="Group 21">
            <a:extLst>
              <a:ext uri="{FF2B5EF4-FFF2-40B4-BE49-F238E27FC236}">
                <a16:creationId xmlns:a16="http://schemas.microsoft.com/office/drawing/2014/main" id="{FDB0A998-A5C6-45CB-ACF3-1CF6399202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33595" y="1903304"/>
            <a:ext cx="3051394" cy="3051388"/>
            <a:chOff x="7933595" y="1903304"/>
            <a:chExt cx="3051394" cy="3051388"/>
          </a:xfrm>
        </p:grpSpPr>
        <p:sp>
          <p:nvSpPr>
            <p:cNvPr id="23" name="Oval 22">
              <a:extLst>
                <a:ext uri="{FF2B5EF4-FFF2-40B4-BE49-F238E27FC236}">
                  <a16:creationId xmlns:a16="http://schemas.microsoft.com/office/drawing/2014/main" id="{4AB5B6FA-7B4F-437A-9C78-144C7DCD1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33595" y="1903304"/>
              <a:ext cx="3051394" cy="3051388"/>
            </a:xfrm>
            <a:prstGeom prst="ellipse">
              <a:avLst/>
            </a:prstGeom>
            <a:blipFill dpi="0" rotWithShape="1">
              <a:blip r:embed="rId6">
                <a:duotone>
                  <a:schemeClr val="accent1">
                    <a:shade val="45000"/>
                    <a:satMod val="135000"/>
                  </a:schemeClr>
                  <a:prstClr val="white"/>
                </a:duotone>
                <a:extLst>
                  <a:ext uri="{BEBA8EAE-BF5A-486C-A8C5-ECC9F3942E4B}">
                    <a14:imgProps xmlns:a14="http://schemas.microsoft.com/office/drawing/2010/main">
                      <a14:imgLayer r:embed="rId7">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4" name="Oval 23">
              <a:extLst>
                <a:ext uri="{FF2B5EF4-FFF2-40B4-BE49-F238E27FC236}">
                  <a16:creationId xmlns:a16="http://schemas.microsoft.com/office/drawing/2014/main" id="{A4199C21-6AE0-4F6F-AA96-6FFF97BB9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95024" y="2064730"/>
              <a:ext cx="2728540" cy="2728536"/>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 name="Content Placeholder 2">
            <a:extLst>
              <a:ext uri="{FF2B5EF4-FFF2-40B4-BE49-F238E27FC236}">
                <a16:creationId xmlns:a16="http://schemas.microsoft.com/office/drawing/2014/main" id="{AB13E2A0-BB6F-4AC4-ABE5-474DEC16E5C6}"/>
              </a:ext>
            </a:extLst>
          </p:cNvPr>
          <p:cNvSpPr>
            <a:spLocks noGrp="1"/>
          </p:cNvSpPr>
          <p:nvPr>
            <p:ph idx="1"/>
          </p:nvPr>
        </p:nvSpPr>
        <p:spPr>
          <a:xfrm>
            <a:off x="8095025" y="2064730"/>
            <a:ext cx="2728540" cy="2728536"/>
          </a:xfrm>
        </p:spPr>
        <p:txBody>
          <a:bodyPr vert="horz" lIns="91440" tIns="45720" rIns="91440" bIns="45720" rtlCol="0" anchor="ctr">
            <a:normAutofit/>
          </a:bodyPr>
          <a:lstStyle/>
          <a:p>
            <a:pPr marL="0" indent="0" algn="ctr">
              <a:buNone/>
            </a:pPr>
            <a:r>
              <a:rPr lang="en-US" sz="2200">
                <a:solidFill>
                  <a:srgbClr val="FFFFFF"/>
                </a:solidFill>
              </a:rPr>
              <a:t>?</a:t>
            </a:r>
          </a:p>
        </p:txBody>
      </p:sp>
    </p:spTree>
    <p:extLst>
      <p:ext uri="{BB962C8B-B14F-4D97-AF65-F5344CB8AC3E}">
        <p14:creationId xmlns:p14="http://schemas.microsoft.com/office/powerpoint/2010/main" val="2545526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04D1-99FA-4894-82B8-576D297A2E03}"/>
              </a:ext>
            </a:extLst>
          </p:cNvPr>
          <p:cNvSpPr>
            <a:spLocks noGrp="1"/>
          </p:cNvSpPr>
          <p:nvPr>
            <p:ph type="title"/>
          </p:nvPr>
        </p:nvSpPr>
        <p:spPr>
          <a:xfrm>
            <a:off x="1069848" y="484632"/>
            <a:ext cx="10058400" cy="1609344"/>
          </a:xfrm>
        </p:spPr>
        <p:txBody>
          <a:bodyPr>
            <a:normAutofit/>
          </a:bodyPr>
          <a:lstStyle/>
          <a:p>
            <a:r>
              <a:rPr lang="en-US"/>
              <a:t>Motivation and summary</a:t>
            </a:r>
          </a:p>
        </p:txBody>
      </p:sp>
      <p:sp>
        <p:nvSpPr>
          <p:cNvPr id="39" name="Rectangle 38">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3" name="Content Placeholder 2">
            <a:extLst>
              <a:ext uri="{FF2B5EF4-FFF2-40B4-BE49-F238E27FC236}">
                <a16:creationId xmlns:a16="http://schemas.microsoft.com/office/drawing/2014/main" id="{EEC3AD23-935B-49A4-A1E7-F56A54AC6589}"/>
              </a:ext>
            </a:extLst>
          </p:cNvPr>
          <p:cNvGraphicFramePr>
            <a:graphicFrameLocks noGrp="1"/>
          </p:cNvGraphicFramePr>
          <p:nvPr>
            <p:ph idx="1"/>
            <p:extLst>
              <p:ext uri="{D42A27DB-BD31-4B8C-83A1-F6EECF244321}">
                <p14:modId xmlns:p14="http://schemas.microsoft.com/office/powerpoint/2010/main" val="1989396049"/>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92954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16355-8BA7-49D6-8F83-B383AF5DF214}"/>
              </a:ext>
            </a:extLst>
          </p:cNvPr>
          <p:cNvSpPr>
            <a:spLocks noGrp="1"/>
          </p:cNvSpPr>
          <p:nvPr>
            <p:ph type="title"/>
          </p:nvPr>
        </p:nvSpPr>
        <p:spPr>
          <a:xfrm>
            <a:off x="1069848" y="484632"/>
            <a:ext cx="10058400" cy="1609344"/>
          </a:xfrm>
        </p:spPr>
        <p:txBody>
          <a:bodyPr>
            <a:normAutofit/>
          </a:bodyPr>
          <a:lstStyle/>
          <a:p>
            <a:r>
              <a:rPr lang="en-US"/>
              <a:t>Data Cleanup and exploration</a:t>
            </a:r>
          </a:p>
        </p:txBody>
      </p:sp>
      <p:sp>
        <p:nvSpPr>
          <p:cNvPr id="34" name="Rectangle 33">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4BCE300-2CDE-4A70-BC83-62F1A42B7958}"/>
              </a:ext>
            </a:extLst>
          </p:cNvPr>
          <p:cNvGraphicFramePr>
            <a:graphicFrameLocks noGrp="1"/>
          </p:cNvGraphicFramePr>
          <p:nvPr>
            <p:ph idx="1"/>
            <p:extLst>
              <p:ext uri="{D42A27DB-BD31-4B8C-83A1-F6EECF244321}">
                <p14:modId xmlns:p14="http://schemas.microsoft.com/office/powerpoint/2010/main" val="9516740"/>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027510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01C03-AAE8-4697-9242-2129DCE6CE4E}"/>
              </a:ext>
            </a:extLst>
          </p:cNvPr>
          <p:cNvSpPr>
            <a:spLocks noGrp="1"/>
          </p:cNvSpPr>
          <p:nvPr>
            <p:ph type="title"/>
          </p:nvPr>
        </p:nvSpPr>
        <p:spPr>
          <a:xfrm>
            <a:off x="1069848" y="484632"/>
            <a:ext cx="10058400" cy="1609344"/>
          </a:xfrm>
        </p:spPr>
        <p:txBody>
          <a:bodyPr>
            <a:normAutofit/>
          </a:bodyPr>
          <a:lstStyle/>
          <a:p>
            <a:r>
              <a:rPr lang="en-US"/>
              <a:t>Technology used</a:t>
            </a:r>
          </a:p>
        </p:txBody>
      </p:sp>
      <p:sp>
        <p:nvSpPr>
          <p:cNvPr id="19" name="Rectangle 18">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2F11D768-7763-47FA-8C3E-B9CF3E48C4B4}"/>
              </a:ext>
            </a:extLst>
          </p:cNvPr>
          <p:cNvGraphicFramePr>
            <a:graphicFrameLocks noGrp="1"/>
          </p:cNvGraphicFramePr>
          <p:nvPr>
            <p:ph idx="1"/>
            <p:extLst>
              <p:ext uri="{D42A27DB-BD31-4B8C-83A1-F6EECF244321}">
                <p14:modId xmlns:p14="http://schemas.microsoft.com/office/powerpoint/2010/main" val="501996684"/>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132762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E796F-F886-4311-AD14-9B65F12E7959}"/>
              </a:ext>
            </a:extLst>
          </p:cNvPr>
          <p:cNvSpPr>
            <a:spLocks noGrp="1"/>
          </p:cNvSpPr>
          <p:nvPr>
            <p:ph type="title"/>
          </p:nvPr>
        </p:nvSpPr>
        <p:spPr>
          <a:xfrm>
            <a:off x="1069848" y="484632"/>
            <a:ext cx="10058400" cy="1609344"/>
          </a:xfrm>
        </p:spPr>
        <p:txBody>
          <a:bodyPr>
            <a:normAutofit/>
          </a:bodyPr>
          <a:lstStyle/>
          <a:p>
            <a:r>
              <a:rPr lang="en-US" dirty="0"/>
              <a:t>Top 5 call types</a:t>
            </a:r>
          </a:p>
        </p:txBody>
      </p:sp>
      <p:sp>
        <p:nvSpPr>
          <p:cNvPr id="3" name="Content Placeholder 2">
            <a:extLst>
              <a:ext uri="{FF2B5EF4-FFF2-40B4-BE49-F238E27FC236}">
                <a16:creationId xmlns:a16="http://schemas.microsoft.com/office/drawing/2014/main" id="{A245A53C-B80F-471E-9386-8731295EF018}"/>
              </a:ext>
            </a:extLst>
          </p:cNvPr>
          <p:cNvSpPr>
            <a:spLocks noGrp="1"/>
          </p:cNvSpPr>
          <p:nvPr>
            <p:ph idx="1"/>
          </p:nvPr>
        </p:nvSpPr>
        <p:spPr>
          <a:xfrm>
            <a:off x="1069848" y="2121408"/>
            <a:ext cx="4773168" cy="4050792"/>
          </a:xfrm>
        </p:spPr>
        <p:txBody>
          <a:bodyPr>
            <a:normAutofit/>
          </a:bodyPr>
          <a:lstStyle/>
          <a:p>
            <a:pPr marL="0" indent="0">
              <a:buNone/>
            </a:pPr>
            <a:r>
              <a:rPr lang="en-US" sz="1100"/>
              <a:t>Immediately noticed Potholes and Weeds/Debris as being the largest of the top 5</a:t>
            </a:r>
          </a:p>
          <a:p>
            <a:endParaRPr lang="en-US" sz="1100"/>
          </a:p>
          <a:p>
            <a:r>
              <a:rPr lang="en-US" sz="1100" err="1"/>
              <a:t>request_top</a:t>
            </a:r>
            <a:r>
              <a:rPr lang="en-US" sz="1100"/>
              <a:t> = df['REQUEST_TYPE'].</a:t>
            </a:r>
            <a:r>
              <a:rPr lang="en-US" sz="1100" err="1"/>
              <a:t>value_counts</a:t>
            </a:r>
            <a:r>
              <a:rPr lang="en-US" sz="1100"/>
              <a:t>()[:5]</a:t>
            </a:r>
          </a:p>
          <a:p>
            <a:r>
              <a:rPr lang="en-US" sz="1100" err="1"/>
              <a:t>plt.title</a:t>
            </a:r>
            <a:r>
              <a:rPr lang="en-US" sz="1100"/>
              <a:t>("Top 5 Call Types", y=1.02);</a:t>
            </a:r>
          </a:p>
          <a:p>
            <a:r>
              <a:rPr lang="en-US" sz="1100"/>
              <a:t>colors = ['</a:t>
            </a:r>
            <a:r>
              <a:rPr lang="en-US" sz="1100" err="1"/>
              <a:t>yellowgreen</a:t>
            </a:r>
            <a:r>
              <a:rPr lang="en-US" sz="1100"/>
              <a:t>', '</a:t>
            </a:r>
            <a:r>
              <a:rPr lang="en-US" sz="1100" err="1"/>
              <a:t>lightcoral</a:t>
            </a:r>
            <a:r>
              <a:rPr lang="en-US" sz="1100"/>
              <a:t>', '</a:t>
            </a:r>
            <a:r>
              <a:rPr lang="en-US" sz="1100" err="1"/>
              <a:t>lightskyblue</a:t>
            </a:r>
            <a:r>
              <a:rPr lang="en-US" sz="1100"/>
              <a:t>', 'red', 'blue']</a:t>
            </a:r>
          </a:p>
          <a:p>
            <a:r>
              <a:rPr lang="en-US" sz="1100"/>
              <a:t>explode = (0.1, 0, 0, 0, 0)</a:t>
            </a:r>
          </a:p>
          <a:p>
            <a:r>
              <a:rPr lang="en-US" sz="1100" err="1"/>
              <a:t>plt.pie</a:t>
            </a:r>
            <a:r>
              <a:rPr lang="en-US" sz="1100"/>
              <a:t>(</a:t>
            </a:r>
            <a:r>
              <a:rPr lang="en-US" sz="1100" err="1"/>
              <a:t>request_top</a:t>
            </a:r>
            <a:r>
              <a:rPr lang="en-US" sz="1100"/>
              <a:t>, explode=explode,</a:t>
            </a:r>
          </a:p>
          <a:p>
            <a:r>
              <a:rPr lang="en-US" sz="1100"/>
              <a:t>        labels=</a:t>
            </a:r>
            <a:r>
              <a:rPr lang="en-US" sz="1100" err="1"/>
              <a:t>request_top.index</a:t>
            </a:r>
            <a:r>
              <a:rPr lang="en-US" sz="1100"/>
              <a:t>,</a:t>
            </a:r>
          </a:p>
          <a:p>
            <a:r>
              <a:rPr lang="en-US" sz="1100"/>
              <a:t>        colors=colors,</a:t>
            </a:r>
          </a:p>
          <a:p>
            <a:r>
              <a:rPr lang="en-US" sz="1100"/>
              <a:t>        </a:t>
            </a:r>
            <a:r>
              <a:rPr lang="en-US" sz="1100" err="1"/>
              <a:t>autopct</a:t>
            </a:r>
            <a:r>
              <a:rPr lang="en-US" sz="1100"/>
              <a:t>='%1.1f%%', shadow=True, </a:t>
            </a:r>
            <a:r>
              <a:rPr lang="en-US" sz="1100" err="1"/>
              <a:t>startangle</a:t>
            </a:r>
            <a:r>
              <a:rPr lang="en-US" sz="1100"/>
              <a:t>=140)</a:t>
            </a:r>
          </a:p>
          <a:p>
            <a:r>
              <a:rPr lang="en-US" sz="1100" err="1"/>
              <a:t>plt.axis</a:t>
            </a:r>
            <a:r>
              <a:rPr lang="en-US" sz="1100"/>
              <a:t>('equal')</a:t>
            </a:r>
          </a:p>
          <a:p>
            <a:r>
              <a:rPr lang="en-US" sz="1100" err="1"/>
              <a:t>plt.show</a:t>
            </a:r>
            <a:r>
              <a:rPr lang="en-US" sz="1100"/>
              <a:t>();</a:t>
            </a:r>
          </a:p>
        </p:txBody>
      </p:sp>
      <p:pic>
        <p:nvPicPr>
          <p:cNvPr id="4098" name="Picture 2" descr="A picture containing umbrella&#10;&#10;Description automatically generated">
            <a:extLst>
              <a:ext uri="{FF2B5EF4-FFF2-40B4-BE49-F238E27FC236}">
                <a16:creationId xmlns:a16="http://schemas.microsoft.com/office/drawing/2014/main" id="{3C2F6322-BA57-4E17-83C2-40FBE97E302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705" b="2"/>
          <a:stretch/>
        </p:blipFill>
        <p:spPr bwMode="auto">
          <a:xfrm>
            <a:off x="6355080" y="2350963"/>
            <a:ext cx="4773168" cy="3664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7786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4ED55-2B88-4981-9ED9-0833F0E050AC}"/>
              </a:ext>
            </a:extLst>
          </p:cNvPr>
          <p:cNvSpPr>
            <a:spLocks noGrp="1"/>
          </p:cNvSpPr>
          <p:nvPr>
            <p:ph type="title"/>
          </p:nvPr>
        </p:nvSpPr>
        <p:spPr>
          <a:xfrm>
            <a:off x="1069848" y="484632"/>
            <a:ext cx="10058400" cy="1609344"/>
          </a:xfrm>
        </p:spPr>
        <p:txBody>
          <a:bodyPr>
            <a:normAutofit/>
          </a:bodyPr>
          <a:lstStyle/>
          <a:p>
            <a:r>
              <a:rPr lang="en-US" dirty="0"/>
              <a:t>Call count by Month/year</a:t>
            </a:r>
          </a:p>
        </p:txBody>
      </p:sp>
      <p:sp>
        <p:nvSpPr>
          <p:cNvPr id="3" name="Content Placeholder 2">
            <a:extLst>
              <a:ext uri="{FF2B5EF4-FFF2-40B4-BE49-F238E27FC236}">
                <a16:creationId xmlns:a16="http://schemas.microsoft.com/office/drawing/2014/main" id="{55B425A5-F253-4085-918F-617508195BB9}"/>
              </a:ext>
            </a:extLst>
          </p:cNvPr>
          <p:cNvSpPr>
            <a:spLocks noGrp="1"/>
          </p:cNvSpPr>
          <p:nvPr>
            <p:ph idx="1"/>
          </p:nvPr>
        </p:nvSpPr>
        <p:spPr>
          <a:xfrm>
            <a:off x="300867" y="2121408"/>
            <a:ext cx="5542149" cy="4050792"/>
          </a:xfrm>
        </p:spPr>
        <p:txBody>
          <a:bodyPr>
            <a:normAutofit/>
          </a:bodyPr>
          <a:lstStyle/>
          <a:p>
            <a:r>
              <a:rPr lang="en-US" sz="1800" dirty="0"/>
              <a:t>We can see by date on Jan 2018 a large spike for Snow/Ice removal followed by Potholes and another Pothole spike in April of 2018 as winter ends. </a:t>
            </a:r>
          </a:p>
          <a:p>
            <a:endParaRPr lang="en-US" sz="1800" dirty="0"/>
          </a:p>
          <a:p>
            <a:r>
              <a:rPr lang="en-US" sz="1800" dirty="0"/>
              <a:t>df['CREATE_DATE'].</a:t>
            </a:r>
            <a:r>
              <a:rPr lang="en-US" sz="1800" dirty="0" err="1"/>
              <a:t>value_counts</a:t>
            </a:r>
            <a:r>
              <a:rPr lang="en-US" sz="1800" dirty="0"/>
              <a:t>().plot</a:t>
            </a:r>
          </a:p>
          <a:p>
            <a:pPr marL="0" indent="0">
              <a:buNone/>
            </a:pPr>
            <a:r>
              <a:rPr lang="en-US" sz="1800" dirty="0"/>
              <a:t>(kind='bar', </a:t>
            </a:r>
            <a:r>
              <a:rPr lang="en-US" sz="1800" dirty="0" err="1"/>
              <a:t>figsize</a:t>
            </a:r>
            <a:r>
              <a:rPr lang="en-US" sz="1800" dirty="0"/>
              <a:t>=(20, 18))</a:t>
            </a:r>
          </a:p>
          <a:p>
            <a:r>
              <a:rPr lang="en-US" sz="1800" dirty="0" err="1"/>
              <a:t>plt.xlabel</a:t>
            </a:r>
            <a:r>
              <a:rPr lang="en-US" sz="1800" dirty="0"/>
              <a:t>("MONTH/YEAR", </a:t>
            </a:r>
            <a:r>
              <a:rPr lang="en-US" sz="1800" dirty="0" err="1"/>
              <a:t>labelpad</a:t>
            </a:r>
            <a:r>
              <a:rPr lang="en-US" sz="1800" dirty="0"/>
              <a:t>=18)</a:t>
            </a:r>
          </a:p>
          <a:p>
            <a:r>
              <a:rPr lang="en-US" sz="1800" dirty="0" err="1"/>
              <a:t>plt.ylabel</a:t>
            </a:r>
            <a:r>
              <a:rPr lang="en-US" sz="1800" dirty="0"/>
              <a:t>("Count", </a:t>
            </a:r>
            <a:r>
              <a:rPr lang="en-US" sz="1800" dirty="0" err="1"/>
              <a:t>labelpad</a:t>
            </a:r>
            <a:r>
              <a:rPr lang="en-US" sz="1800" dirty="0"/>
              <a:t>=18)</a:t>
            </a:r>
          </a:p>
          <a:p>
            <a:r>
              <a:rPr lang="en-US" sz="1800" dirty="0" err="1"/>
              <a:t>plt.title</a:t>
            </a:r>
            <a:r>
              <a:rPr lang="en-US" sz="1800" dirty="0"/>
              <a:t>("Month/Year");</a:t>
            </a:r>
          </a:p>
        </p:txBody>
      </p:sp>
      <p:graphicFrame>
        <p:nvGraphicFramePr>
          <p:cNvPr id="20" name="Chart 19">
            <a:extLst>
              <a:ext uri="{FF2B5EF4-FFF2-40B4-BE49-F238E27FC236}">
                <a16:creationId xmlns:a16="http://schemas.microsoft.com/office/drawing/2014/main" id="{FD0AD615-4C8B-4DCA-9EDE-E8DA1D3613A5}"/>
              </a:ext>
            </a:extLst>
          </p:cNvPr>
          <p:cNvGraphicFramePr>
            <a:graphicFrameLocks/>
          </p:cNvGraphicFramePr>
          <p:nvPr>
            <p:extLst>
              <p:ext uri="{D42A27DB-BD31-4B8C-83A1-F6EECF244321}">
                <p14:modId xmlns:p14="http://schemas.microsoft.com/office/powerpoint/2010/main" val="2485787422"/>
              </p:ext>
            </p:extLst>
          </p:nvPr>
        </p:nvGraphicFramePr>
        <p:xfrm>
          <a:off x="5451005" y="1675416"/>
          <a:ext cx="6666270" cy="535071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83631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5" name="Rectangle 74">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7" name="Rectangle 76">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704ED55-2B88-4981-9ED9-0833F0E050AC}"/>
              </a:ext>
            </a:extLst>
          </p:cNvPr>
          <p:cNvSpPr>
            <a:spLocks noGrp="1"/>
          </p:cNvSpPr>
          <p:nvPr>
            <p:ph type="title"/>
          </p:nvPr>
        </p:nvSpPr>
        <p:spPr>
          <a:xfrm>
            <a:off x="1069848" y="484632"/>
            <a:ext cx="10058400" cy="1609344"/>
          </a:xfrm>
        </p:spPr>
        <p:txBody>
          <a:bodyPr>
            <a:normAutofit/>
          </a:bodyPr>
          <a:lstStyle/>
          <a:p>
            <a:r>
              <a:rPr lang="en-US" dirty="0"/>
              <a:t>Top 5 Neighborhood's</a:t>
            </a:r>
          </a:p>
        </p:txBody>
      </p:sp>
      <p:pic>
        <p:nvPicPr>
          <p:cNvPr id="2050" name="Picture 2">
            <a:extLst>
              <a:ext uri="{FF2B5EF4-FFF2-40B4-BE49-F238E27FC236}">
                <a16:creationId xmlns:a16="http://schemas.microsoft.com/office/drawing/2014/main" id="{4BB0C961-AC57-4D49-A635-09EF2017572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399" r="852" b="3"/>
          <a:stretch/>
        </p:blipFill>
        <p:spPr bwMode="auto">
          <a:xfrm>
            <a:off x="1007196" y="2265037"/>
            <a:ext cx="5088800" cy="390715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55B425A5-F253-4085-918F-617508195BB9}"/>
              </a:ext>
            </a:extLst>
          </p:cNvPr>
          <p:cNvSpPr>
            <a:spLocks noGrp="1"/>
          </p:cNvSpPr>
          <p:nvPr>
            <p:ph idx="1"/>
          </p:nvPr>
        </p:nvSpPr>
        <p:spPr>
          <a:xfrm>
            <a:off x="6496216" y="2320412"/>
            <a:ext cx="4632031" cy="3851787"/>
          </a:xfrm>
        </p:spPr>
        <p:txBody>
          <a:bodyPr anchor="ctr">
            <a:normAutofit fontScale="92500" lnSpcReduction="20000"/>
          </a:bodyPr>
          <a:lstStyle/>
          <a:p>
            <a:r>
              <a:rPr lang="en-US" sz="1600" dirty="0"/>
              <a:t>For the top 5 calls, we have Brookline and Carrick as placing the majority of the calls</a:t>
            </a:r>
          </a:p>
          <a:p>
            <a:endParaRPr lang="en-US" sz="1600" dirty="0"/>
          </a:p>
          <a:p>
            <a:r>
              <a:rPr lang="en-US" sz="1600" dirty="0" err="1"/>
              <a:t>neighbor_top</a:t>
            </a:r>
            <a:r>
              <a:rPr lang="en-US" sz="1600" dirty="0"/>
              <a:t> = df['NEIGHBORHOOD'].</a:t>
            </a:r>
            <a:r>
              <a:rPr lang="en-US" sz="1600" dirty="0" err="1"/>
              <a:t>value_counts</a:t>
            </a:r>
            <a:r>
              <a:rPr lang="en-US" sz="1600" dirty="0"/>
              <a:t>()[:5]</a:t>
            </a:r>
          </a:p>
          <a:p>
            <a:r>
              <a:rPr lang="en-US" sz="1600" dirty="0" err="1"/>
              <a:t>neighbor_top_df</a:t>
            </a:r>
            <a:r>
              <a:rPr lang="en-US" sz="1600" dirty="0"/>
              <a:t> = </a:t>
            </a:r>
            <a:r>
              <a:rPr lang="en-US" sz="1600" dirty="0" err="1"/>
              <a:t>pd.DataFrame</a:t>
            </a:r>
            <a:r>
              <a:rPr lang="en-US" sz="1600" dirty="0"/>
              <a:t>({"neighborhood":neighbor_top.index,"request":</a:t>
            </a:r>
            <a:r>
              <a:rPr lang="en-US" sz="1600" dirty="0" err="1"/>
              <a:t>neighbor_top</a:t>
            </a:r>
            <a:r>
              <a:rPr lang="en-US" sz="1600" dirty="0"/>
              <a:t>})</a:t>
            </a:r>
          </a:p>
          <a:p>
            <a:r>
              <a:rPr lang="en-US" sz="1600" dirty="0" err="1"/>
              <a:t>sns.barplot</a:t>
            </a:r>
            <a:r>
              <a:rPr lang="en-US" sz="1600" dirty="0"/>
              <a:t>(x="neighborhood", y="request", data=</a:t>
            </a:r>
            <a:r>
              <a:rPr lang="en-US" sz="1600" dirty="0" err="1"/>
              <a:t>neighbor_top_df</a:t>
            </a:r>
            <a:r>
              <a:rPr lang="en-US" sz="1600" dirty="0"/>
              <a:t>)</a:t>
            </a:r>
          </a:p>
          <a:p>
            <a:r>
              <a:rPr lang="en-US" sz="1600" dirty="0" err="1"/>
              <a:t>plt.xlabel</a:t>
            </a:r>
            <a:r>
              <a:rPr lang="en-US" sz="1600" dirty="0"/>
              <a:t>("NEIGHBORHOOD", </a:t>
            </a:r>
            <a:r>
              <a:rPr lang="en-US" sz="1600" dirty="0" err="1"/>
              <a:t>labelpad</a:t>
            </a:r>
            <a:r>
              <a:rPr lang="en-US" sz="1600" dirty="0"/>
              <a:t>=14)</a:t>
            </a:r>
          </a:p>
          <a:p>
            <a:r>
              <a:rPr lang="en-US" sz="1600" dirty="0" err="1"/>
              <a:t>plt.ylabel</a:t>
            </a:r>
            <a:r>
              <a:rPr lang="en-US" sz="1600" dirty="0"/>
              <a:t>("NUMBER OF REQUEST", </a:t>
            </a:r>
            <a:r>
              <a:rPr lang="en-US" sz="1600" dirty="0" err="1"/>
              <a:t>labelpad</a:t>
            </a:r>
            <a:r>
              <a:rPr lang="en-US" sz="1600" dirty="0"/>
              <a:t>=14)</a:t>
            </a:r>
          </a:p>
          <a:p>
            <a:r>
              <a:rPr lang="en-US" sz="1600" dirty="0" err="1"/>
              <a:t>plt.title</a:t>
            </a:r>
            <a:r>
              <a:rPr lang="en-US" sz="1600" dirty="0"/>
              <a:t>("TOP REQUEST BY NEIGHBORHOOD", y=1.02)</a:t>
            </a:r>
          </a:p>
        </p:txBody>
      </p:sp>
      <p:sp>
        <p:nvSpPr>
          <p:cNvPr id="79" name="Oval 78">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81" name="Oval 80">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248667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Rectangle 155">
            <a:extLst>
              <a:ext uri="{FF2B5EF4-FFF2-40B4-BE49-F238E27FC236}">
                <a16:creationId xmlns:a16="http://schemas.microsoft.com/office/drawing/2014/main" id="{501EBB4D-E42B-468D-B801-D16CF43EC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a:extLst>
              <a:ext uri="{FF2B5EF4-FFF2-40B4-BE49-F238E27FC236}">
                <a16:creationId xmlns:a16="http://schemas.microsoft.com/office/drawing/2014/main" id="{A7FBF63C-B061-4F66-8609-FED8EFFDA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a:extLst>
              <a:ext uri="{FF2B5EF4-FFF2-40B4-BE49-F238E27FC236}">
                <a16:creationId xmlns:a16="http://schemas.microsoft.com/office/drawing/2014/main" id="{D893CC27-5C56-4F6F-9B94-413AE08B9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2" name="Group 161">
            <a:extLst>
              <a:ext uri="{FF2B5EF4-FFF2-40B4-BE49-F238E27FC236}">
                <a16:creationId xmlns:a16="http://schemas.microsoft.com/office/drawing/2014/main" id="{76D64082-5099-45DC-84A9-81EA54822B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63" name="Oval 162">
              <a:extLst>
                <a:ext uri="{FF2B5EF4-FFF2-40B4-BE49-F238E27FC236}">
                  <a16:creationId xmlns:a16="http://schemas.microsoft.com/office/drawing/2014/main" id="{A9E39E47-E101-4CE1-883E-6C6528BECE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64" name="Oval 163">
              <a:extLst>
                <a:ext uri="{FF2B5EF4-FFF2-40B4-BE49-F238E27FC236}">
                  <a16:creationId xmlns:a16="http://schemas.microsoft.com/office/drawing/2014/main" id="{2830CD01-B213-47C9-81AD-433E08F7DA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66" name="Rectangle 165">
            <a:extLst>
              <a:ext uri="{FF2B5EF4-FFF2-40B4-BE49-F238E27FC236}">
                <a16:creationId xmlns:a16="http://schemas.microsoft.com/office/drawing/2014/main" id="{D3942243-EB87-47B0-A725-FB513F644A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20" y="-1"/>
            <a:ext cx="1220724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026" name="Picture 2">
            <a:extLst>
              <a:ext uri="{FF2B5EF4-FFF2-40B4-BE49-F238E27FC236}">
                <a16:creationId xmlns:a16="http://schemas.microsoft.com/office/drawing/2014/main" id="{C827EDE0-2725-4214-982B-B961D6EEC4DB}"/>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758" r="20530" b="2"/>
          <a:stretch/>
        </p:blipFill>
        <p:spPr bwMode="auto">
          <a:xfrm>
            <a:off x="20" y="1"/>
            <a:ext cx="6015547" cy="4257366"/>
          </a:xfrm>
          <a:prstGeom prst="rect">
            <a:avLst/>
          </a:prstGeom>
          <a:noFill/>
          <a:extLst>
            <a:ext uri="{909E8E84-426E-40DD-AFC4-6F175D3DCCD1}">
              <a14:hiddenFill xmlns:a14="http://schemas.microsoft.com/office/drawing/2010/main">
                <a:solidFill>
                  <a:srgbClr val="FFFFFF"/>
                </a:solidFill>
              </a14:hiddenFill>
            </a:ext>
          </a:extLst>
        </p:spPr>
      </p:pic>
      <p:sp>
        <p:nvSpPr>
          <p:cNvPr id="168" name="Rectangle 167">
            <a:extLst>
              <a:ext uri="{FF2B5EF4-FFF2-40B4-BE49-F238E27FC236}">
                <a16:creationId xmlns:a16="http://schemas.microsoft.com/office/drawing/2014/main" id="{51EA2B2F-0614-4D69-B22A-E70BCFCAD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57367"/>
            <a:ext cx="12192000" cy="261046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04ED55-2B88-4981-9ED9-0833F0E050AC}"/>
              </a:ext>
            </a:extLst>
          </p:cNvPr>
          <p:cNvSpPr>
            <a:spLocks noGrp="1"/>
          </p:cNvSpPr>
          <p:nvPr>
            <p:ph type="title"/>
          </p:nvPr>
        </p:nvSpPr>
        <p:spPr>
          <a:xfrm>
            <a:off x="1051560" y="4355692"/>
            <a:ext cx="9085940" cy="1472224"/>
          </a:xfrm>
        </p:spPr>
        <p:txBody>
          <a:bodyPr vert="horz" lIns="91440" tIns="45720" rIns="91440" bIns="45720" rtlCol="0" anchor="b">
            <a:normAutofit/>
          </a:bodyPr>
          <a:lstStyle/>
          <a:p>
            <a:pPr>
              <a:lnSpc>
                <a:spcPct val="80000"/>
              </a:lnSpc>
            </a:pPr>
            <a:r>
              <a:rPr lang="en-US" sz="6700" kern="1200" cap="all" baseline="0">
                <a:blipFill dpi="0" rotWithShape="1">
                  <a:blip r:embed="rId4"/>
                  <a:srcRect/>
                  <a:tile tx="6350" ty="-127000" sx="65000" sy="64000" flip="none" algn="tl"/>
                </a:blipFill>
                <a:latin typeface="+mj-lt"/>
                <a:ea typeface="+mj-ea"/>
                <a:cs typeface="+mj-cs"/>
              </a:rPr>
              <a:t>Call count by Month/year</a:t>
            </a:r>
          </a:p>
        </p:txBody>
      </p:sp>
      <p:pic>
        <p:nvPicPr>
          <p:cNvPr id="1028" name="Picture 4">
            <a:extLst>
              <a:ext uri="{FF2B5EF4-FFF2-40B4-BE49-F238E27FC236}">
                <a16:creationId xmlns:a16="http://schemas.microsoft.com/office/drawing/2014/main" id="{8CD5ECC9-56C8-480A-8A89-EBD3CC918C85}"/>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5021" r="16980"/>
          <a:stretch/>
        </p:blipFill>
        <p:spPr bwMode="auto">
          <a:xfrm>
            <a:off x="6176433" y="-2"/>
            <a:ext cx="6015567" cy="4261104"/>
          </a:xfrm>
          <a:prstGeom prst="rect">
            <a:avLst/>
          </a:prstGeom>
          <a:noFill/>
          <a:extLst>
            <a:ext uri="{909E8E84-426E-40DD-AFC4-6F175D3DCCD1}">
              <a14:hiddenFill xmlns:a14="http://schemas.microsoft.com/office/drawing/2010/main">
                <a:solidFill>
                  <a:srgbClr val="FFFFFF"/>
                </a:solidFill>
              </a14:hiddenFill>
            </a:ext>
          </a:extLst>
        </p:spPr>
      </p:pic>
      <p:grpSp>
        <p:nvGrpSpPr>
          <p:cNvPr id="170" name="Group 169">
            <a:extLst>
              <a:ext uri="{FF2B5EF4-FFF2-40B4-BE49-F238E27FC236}">
                <a16:creationId xmlns:a16="http://schemas.microsoft.com/office/drawing/2014/main" id="{74F14128-2B23-48F2-BD56-EA0849FACCD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9685338" y="4460675"/>
            <a:chExt cx="1080904" cy="1080902"/>
          </a:xfrm>
        </p:grpSpPr>
        <p:sp>
          <p:nvSpPr>
            <p:cNvPr id="171" name="Oval 170">
              <a:extLst>
                <a:ext uri="{FF2B5EF4-FFF2-40B4-BE49-F238E27FC236}">
                  <a16:creationId xmlns:a16="http://schemas.microsoft.com/office/drawing/2014/main" id="{1E646914-1486-4A28-BF54-E138E8A7A2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72" name="Oval 171">
              <a:extLst>
                <a:ext uri="{FF2B5EF4-FFF2-40B4-BE49-F238E27FC236}">
                  <a16:creationId xmlns:a16="http://schemas.microsoft.com/office/drawing/2014/main" id="{DD627D15-B201-4E06-B8F9-73B6A6D1E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5" name="AutoShape 2">
            <a:extLst>
              <a:ext uri="{FF2B5EF4-FFF2-40B4-BE49-F238E27FC236}">
                <a16:creationId xmlns:a16="http://schemas.microsoft.com/office/drawing/2014/main" id="{E4095AB0-21FA-40D7-A726-676D3704B32A}"/>
              </a:ext>
            </a:extLst>
          </p:cNvPr>
          <p:cNvSpPr>
            <a:spLocks noChangeAspect="1" noChangeArrowheads="1"/>
          </p:cNvSpPr>
          <p:nvPr/>
        </p:nvSpPr>
        <p:spPr bwMode="auto">
          <a:xfrm>
            <a:off x="7256834" y="2008762"/>
            <a:ext cx="4163438" cy="416343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98281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40" name="Rectangle 158">
            <a:extLst>
              <a:ext uri="{FF2B5EF4-FFF2-40B4-BE49-F238E27FC236}">
                <a16:creationId xmlns:a16="http://schemas.microsoft.com/office/drawing/2014/main" id="{D57A997F-57D3-4F47-B77A-14DE76B507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1" name="Rectangle 160">
            <a:extLst>
              <a:ext uri="{FF2B5EF4-FFF2-40B4-BE49-F238E27FC236}">
                <a16:creationId xmlns:a16="http://schemas.microsoft.com/office/drawing/2014/main" id="{5B304EBC-E1F0-4042-84B1-65AD44AB17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2" name="Rectangle 162">
            <a:extLst>
              <a:ext uri="{FF2B5EF4-FFF2-40B4-BE49-F238E27FC236}">
                <a16:creationId xmlns:a16="http://schemas.microsoft.com/office/drawing/2014/main" id="{30F5971A-100F-43B9-AF60-FD95A592D2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43" name="Group 164">
            <a:extLst>
              <a:ext uri="{FF2B5EF4-FFF2-40B4-BE49-F238E27FC236}">
                <a16:creationId xmlns:a16="http://schemas.microsoft.com/office/drawing/2014/main" id="{B34AA403-A228-4305-AE48-0FF5690E3E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2144" name="Oval 165">
              <a:extLst>
                <a:ext uri="{FF2B5EF4-FFF2-40B4-BE49-F238E27FC236}">
                  <a16:creationId xmlns:a16="http://schemas.microsoft.com/office/drawing/2014/main" id="{CC81A8F5-59C9-487C-91CC-79BB6660B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145" name="Oval 166">
              <a:extLst>
                <a:ext uri="{FF2B5EF4-FFF2-40B4-BE49-F238E27FC236}">
                  <a16:creationId xmlns:a16="http://schemas.microsoft.com/office/drawing/2014/main" id="{782DF6B4-81CE-4086-A1B1-BE48BA8E24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useBgFill="1">
        <p:nvSpPr>
          <p:cNvPr id="2146" name="Rectangle 168">
            <a:extLst>
              <a:ext uri="{FF2B5EF4-FFF2-40B4-BE49-F238E27FC236}">
                <a16:creationId xmlns:a16="http://schemas.microsoft.com/office/drawing/2014/main" id="{4F89592C-293C-4B0D-BEFA-961C99F88B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47" name="Rectangle 170">
            <a:extLst>
              <a:ext uri="{FF2B5EF4-FFF2-40B4-BE49-F238E27FC236}">
                <a16:creationId xmlns:a16="http://schemas.microsoft.com/office/drawing/2014/main" id="{97DFD6BF-06C6-46CB-92F8-914A50D20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57366"/>
            <a:ext cx="12192000" cy="2610465"/>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04ED55-2B88-4981-9ED9-0833F0E050AC}"/>
              </a:ext>
            </a:extLst>
          </p:cNvPr>
          <p:cNvSpPr>
            <a:spLocks noGrp="1"/>
          </p:cNvSpPr>
          <p:nvPr>
            <p:ph type="title"/>
          </p:nvPr>
        </p:nvSpPr>
        <p:spPr>
          <a:xfrm>
            <a:off x="764931" y="4355692"/>
            <a:ext cx="9372569" cy="1472224"/>
          </a:xfrm>
        </p:spPr>
        <p:txBody>
          <a:bodyPr vert="horz" lIns="91440" tIns="45720" rIns="91440" bIns="45720" rtlCol="0" anchor="b">
            <a:normAutofit/>
          </a:bodyPr>
          <a:lstStyle/>
          <a:p>
            <a:pPr>
              <a:lnSpc>
                <a:spcPct val="80000"/>
              </a:lnSpc>
            </a:pPr>
            <a:r>
              <a:rPr lang="en-US" sz="6600" kern="1200" cap="all" baseline="0">
                <a:blipFill dpi="0" rotWithShape="1">
                  <a:blip r:embed="rId4"/>
                  <a:srcRect/>
                  <a:tile tx="6350" ty="-127000" sx="65000" sy="64000" flip="none" algn="tl"/>
                </a:blipFill>
                <a:latin typeface="+mj-lt"/>
                <a:ea typeface="+mj-ea"/>
                <a:cs typeface="+mj-cs"/>
              </a:rPr>
              <a:t>Call count by Month/year</a:t>
            </a:r>
          </a:p>
        </p:txBody>
      </p:sp>
      <p:pic>
        <p:nvPicPr>
          <p:cNvPr id="3" name="Picture 8">
            <a:extLst>
              <a:ext uri="{FF2B5EF4-FFF2-40B4-BE49-F238E27FC236}">
                <a16:creationId xmlns:a16="http://schemas.microsoft.com/office/drawing/2014/main" id="{B631A2B0-9D14-4B23-84E5-744B0B8A37F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4887" r="28355" b="-1"/>
          <a:stretch/>
        </p:blipFill>
        <p:spPr bwMode="auto">
          <a:xfrm>
            <a:off x="484633" y="484632"/>
            <a:ext cx="3534611" cy="347193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10">
            <a:extLst>
              <a:ext uri="{FF2B5EF4-FFF2-40B4-BE49-F238E27FC236}">
                <a16:creationId xmlns:a16="http://schemas.microsoft.com/office/drawing/2014/main" id="{3DFD1E31-7023-4F99-96CF-417A810F951A}"/>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7879" r="25825" b="-1"/>
          <a:stretch/>
        </p:blipFill>
        <p:spPr bwMode="auto">
          <a:xfrm>
            <a:off x="4333312" y="484632"/>
            <a:ext cx="3537658" cy="347193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ED1B7E11-2572-4697-840C-B63C956CD67A}"/>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4498" r="29498" b="-1"/>
          <a:stretch/>
        </p:blipFill>
        <p:spPr bwMode="auto">
          <a:xfrm>
            <a:off x="8185038" y="484632"/>
            <a:ext cx="3519281" cy="3471937"/>
          </a:xfrm>
          <a:prstGeom prst="rect">
            <a:avLst/>
          </a:prstGeom>
          <a:noFill/>
          <a:extLst>
            <a:ext uri="{909E8E84-426E-40DD-AFC4-6F175D3DCCD1}">
              <a14:hiddenFill xmlns:a14="http://schemas.microsoft.com/office/drawing/2010/main">
                <a:solidFill>
                  <a:srgbClr val="FFFFFF"/>
                </a:solidFill>
              </a14:hiddenFill>
            </a:ext>
          </a:extLst>
        </p:spPr>
      </p:pic>
      <p:grpSp>
        <p:nvGrpSpPr>
          <p:cNvPr id="2148" name="Group 172">
            <a:extLst>
              <a:ext uri="{FF2B5EF4-FFF2-40B4-BE49-F238E27FC236}">
                <a16:creationId xmlns:a16="http://schemas.microsoft.com/office/drawing/2014/main" id="{E0E2BE6F-9BFB-4B18-840B-40BF0BD5C0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9685338" y="4460675"/>
            <a:chExt cx="1080904" cy="1080902"/>
          </a:xfrm>
        </p:grpSpPr>
        <p:sp>
          <p:nvSpPr>
            <p:cNvPr id="2149" name="Oval 173">
              <a:extLst>
                <a:ext uri="{FF2B5EF4-FFF2-40B4-BE49-F238E27FC236}">
                  <a16:creationId xmlns:a16="http://schemas.microsoft.com/office/drawing/2014/main" id="{5C9F8B2B-2B2A-491E-AA25-75099E92F7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150" name="Oval 174">
              <a:extLst>
                <a:ext uri="{FF2B5EF4-FFF2-40B4-BE49-F238E27FC236}">
                  <a16:creationId xmlns:a16="http://schemas.microsoft.com/office/drawing/2014/main" id="{B9CA9C39-5272-4D07-A5D8-4F6DB11E2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5" name="AutoShape 2">
            <a:extLst>
              <a:ext uri="{FF2B5EF4-FFF2-40B4-BE49-F238E27FC236}">
                <a16:creationId xmlns:a16="http://schemas.microsoft.com/office/drawing/2014/main" id="{E4095AB0-21FA-40D7-A726-676D3704B32A}"/>
              </a:ext>
            </a:extLst>
          </p:cNvPr>
          <p:cNvSpPr>
            <a:spLocks noChangeAspect="1" noChangeArrowheads="1"/>
          </p:cNvSpPr>
          <p:nvPr/>
        </p:nvSpPr>
        <p:spPr bwMode="auto">
          <a:xfrm>
            <a:off x="7256834" y="2008762"/>
            <a:ext cx="4163438" cy="416343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1640034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otalTime>12</TotalTime>
  <Words>741</Words>
  <Application>Microsoft Office PowerPoint</Application>
  <PresentationFormat>Widescreen</PresentationFormat>
  <Paragraphs>80</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Rockwell</vt:lpstr>
      <vt:lpstr>Rockwell Condensed</vt:lpstr>
      <vt:lpstr>Rockwell Extra Bold</vt:lpstr>
      <vt:lpstr>Wingdings</vt:lpstr>
      <vt:lpstr>Wood Type</vt:lpstr>
      <vt:lpstr>Pittsburgh Pennsylvania 311 Data analysis </vt:lpstr>
      <vt:lpstr>Motivation and summary</vt:lpstr>
      <vt:lpstr>Data Cleanup and exploration</vt:lpstr>
      <vt:lpstr>Technology used</vt:lpstr>
      <vt:lpstr>Top 5 call types</vt:lpstr>
      <vt:lpstr>Call count by Month/year</vt:lpstr>
      <vt:lpstr>Top 5 Neighborhood's</vt:lpstr>
      <vt:lpstr>Call count by Month/year</vt:lpstr>
      <vt:lpstr>Call count by Month/year</vt:lpstr>
      <vt:lpstr>Neighborhood income vs call</vt:lpstr>
      <vt:lpstr>Economical correlations</vt:lpstr>
      <vt:lpstr>Discussion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Pittsburgh Pennsylvania 311 Data analysis</dc:title>
  <dc:creator>jackie williams</dc:creator>
  <cp:lastModifiedBy>jackie williams</cp:lastModifiedBy>
  <cp:revision>2</cp:revision>
  <dcterms:created xsi:type="dcterms:W3CDTF">2020-01-31T02:18:28Z</dcterms:created>
  <dcterms:modified xsi:type="dcterms:W3CDTF">2020-01-31T02:30:35Z</dcterms:modified>
</cp:coreProperties>
</file>