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24" r:id="rId2"/>
  </p:sldMasterIdLst>
  <p:notesMasterIdLst>
    <p:notesMasterId r:id="rId27"/>
  </p:notesMasterIdLst>
  <p:handoutMasterIdLst>
    <p:handoutMasterId r:id="rId28"/>
  </p:handoutMasterIdLst>
  <p:sldIdLst>
    <p:sldId id="268" r:id="rId3"/>
    <p:sldId id="269" r:id="rId4"/>
    <p:sldId id="289" r:id="rId5"/>
    <p:sldId id="294" r:id="rId6"/>
    <p:sldId id="270" r:id="rId7"/>
    <p:sldId id="273" r:id="rId8"/>
    <p:sldId id="271" r:id="rId9"/>
    <p:sldId id="290" r:id="rId10"/>
    <p:sldId id="293" r:id="rId11"/>
    <p:sldId id="292" r:id="rId12"/>
    <p:sldId id="291" r:id="rId13"/>
    <p:sldId id="274" r:id="rId14"/>
    <p:sldId id="282" r:id="rId15"/>
    <p:sldId id="280" r:id="rId16"/>
    <p:sldId id="272" r:id="rId17"/>
    <p:sldId id="281" r:id="rId18"/>
    <p:sldId id="275" r:id="rId19"/>
    <p:sldId id="279" r:id="rId20"/>
    <p:sldId id="283" r:id="rId21"/>
    <p:sldId id="285" r:id="rId22"/>
    <p:sldId id="286" r:id="rId23"/>
    <p:sldId id="284" r:id="rId24"/>
    <p:sldId id="287" r:id="rId25"/>
    <p:sldId id="28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482"/>
    <a:srgbClr val="7EE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>
      <p:cViewPr varScale="1">
        <p:scale>
          <a:sx n="86" d="100"/>
          <a:sy n="86" d="100"/>
        </p:scale>
        <p:origin x="594" y="9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7/29/2017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7/29/2017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Things to point out: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Nesting</a:t>
            </a:r>
          </a:p>
          <a:p>
            <a:r>
              <a:rPr lang="en-US" dirty="0"/>
              <a:t>Field numbering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2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7/29/2017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t>7/29/2017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2876" y="5638800"/>
            <a:ext cx="91435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docs/proto3#updat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nopb/nanopb" TargetMode="External"/><Relationship Id="rId2" Type="http://schemas.openxmlformats.org/officeDocument/2006/relationships/hyperlink" Target="https://github.com/google/protobu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rchen/PyOhioProtobu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PyOhio</a:t>
            </a:r>
            <a:r>
              <a:rPr lang="en-US" dirty="0"/>
              <a:t> 2017| Paul </a:t>
            </a:r>
            <a:r>
              <a:rPr lang="en-US" dirty="0" err="1"/>
              <a:t>Kerchen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Serializing Data with Google Protocol Buffers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aper">
            <a:extLst>
              <a:ext uri="{FF2B5EF4-FFF2-40B4-BE49-F238E27FC236}">
                <a16:creationId xmlns:a16="http://schemas.microsoft.com/office/drawing/2014/main" id="{ACE90576-FD02-4163-A277-22EC4C5D5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343" y="2294105"/>
            <a:ext cx="1676400" cy="1676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21086CE6-8E5B-4666-AA51-89CAD58ED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599" y="2446505"/>
            <a:ext cx="1371600" cy="13716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53486587-881B-4CAB-9FDB-9DFCADB55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9212" y="2286000"/>
            <a:ext cx="1676400" cy="16764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FAB829-5D7D-463D-AC1F-AA5B53E2EEB2}"/>
              </a:ext>
            </a:extLst>
          </p:cNvPr>
          <p:cNvSpPr/>
          <p:nvPr/>
        </p:nvSpPr>
        <p:spPr>
          <a:xfrm>
            <a:off x="3124743" y="2751305"/>
            <a:ext cx="76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B37C0-2155-4931-8BDD-796CDC3E5821}"/>
              </a:ext>
            </a:extLst>
          </p:cNvPr>
          <p:cNvSpPr txBox="1"/>
          <p:nvPr/>
        </p:nvSpPr>
        <p:spPr>
          <a:xfrm>
            <a:off x="1733891" y="3785839"/>
            <a:ext cx="1105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foo.proto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9DA007-0EB4-4CF7-9DEF-810920EF18C7}"/>
              </a:ext>
            </a:extLst>
          </p:cNvPr>
          <p:cNvSpPr/>
          <p:nvPr/>
        </p:nvSpPr>
        <p:spPr>
          <a:xfrm>
            <a:off x="5563143" y="2751305"/>
            <a:ext cx="76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3005-B685-4C97-B401-B4E40940E2A3}"/>
              </a:ext>
            </a:extLst>
          </p:cNvPr>
          <p:cNvSpPr txBox="1"/>
          <p:nvPr/>
        </p:nvSpPr>
        <p:spPr>
          <a:xfrm>
            <a:off x="6611086" y="3785168"/>
            <a:ext cx="12526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foo_pb2.py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62FAC-1862-4998-948A-257C92DAE14D}"/>
              </a:ext>
            </a:extLst>
          </p:cNvPr>
          <p:cNvSpPr txBox="1"/>
          <p:nvPr/>
        </p:nvSpPr>
        <p:spPr>
          <a:xfrm>
            <a:off x="4191866" y="3785168"/>
            <a:ext cx="799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protoc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aper">
            <a:extLst>
              <a:ext uri="{FF2B5EF4-FFF2-40B4-BE49-F238E27FC236}">
                <a16:creationId xmlns:a16="http://schemas.microsoft.com/office/drawing/2014/main" id="{ACE90576-FD02-4163-A277-22EC4C5D5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343" y="2294105"/>
            <a:ext cx="1676400" cy="1676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21086CE6-8E5B-4666-AA51-89CAD58ED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599" y="2446505"/>
            <a:ext cx="1371600" cy="1371600"/>
          </a:xfrm>
          <a:prstGeom prst="rect">
            <a:avLst/>
          </a:prstGeom>
        </p:spPr>
      </p:pic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53486587-881B-4CAB-9FDB-9DFCADB55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9212" y="2286000"/>
            <a:ext cx="1676400" cy="16764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FAB829-5D7D-463D-AC1F-AA5B53E2EEB2}"/>
              </a:ext>
            </a:extLst>
          </p:cNvPr>
          <p:cNvSpPr/>
          <p:nvPr/>
        </p:nvSpPr>
        <p:spPr>
          <a:xfrm>
            <a:off x="3124743" y="2751305"/>
            <a:ext cx="76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B37C0-2155-4931-8BDD-796CDC3E5821}"/>
              </a:ext>
            </a:extLst>
          </p:cNvPr>
          <p:cNvSpPr txBox="1"/>
          <p:nvPr/>
        </p:nvSpPr>
        <p:spPr>
          <a:xfrm>
            <a:off x="1733891" y="3785839"/>
            <a:ext cx="1105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foo.proto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9DA007-0EB4-4CF7-9DEF-810920EF18C7}"/>
              </a:ext>
            </a:extLst>
          </p:cNvPr>
          <p:cNvSpPr/>
          <p:nvPr/>
        </p:nvSpPr>
        <p:spPr>
          <a:xfrm>
            <a:off x="5563143" y="2751305"/>
            <a:ext cx="76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3005-B685-4C97-B401-B4E40940E2A3}"/>
              </a:ext>
            </a:extLst>
          </p:cNvPr>
          <p:cNvSpPr txBox="1"/>
          <p:nvPr/>
        </p:nvSpPr>
        <p:spPr>
          <a:xfrm>
            <a:off x="6611086" y="3785168"/>
            <a:ext cx="12526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foo_pb2.py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62FAC-1862-4998-948A-257C92DAE14D}"/>
              </a:ext>
            </a:extLst>
          </p:cNvPr>
          <p:cNvSpPr txBox="1"/>
          <p:nvPr/>
        </p:nvSpPr>
        <p:spPr>
          <a:xfrm>
            <a:off x="4191866" y="3785168"/>
            <a:ext cx="799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protoc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DE4627-CB89-4099-BE98-7DEB2D420CB5}"/>
              </a:ext>
            </a:extLst>
          </p:cNvPr>
          <p:cNvSpPr/>
          <p:nvPr/>
        </p:nvSpPr>
        <p:spPr>
          <a:xfrm>
            <a:off x="8149681" y="2751305"/>
            <a:ext cx="76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AFB6B306-85FD-441B-B9F0-A67251D05D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52567" y="2286000"/>
            <a:ext cx="1676400" cy="1676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D224E8-8B75-4A41-9036-6BB8769853F5}"/>
              </a:ext>
            </a:extLst>
          </p:cNvPr>
          <p:cNvSpPr txBox="1"/>
          <p:nvPr/>
        </p:nvSpPr>
        <p:spPr>
          <a:xfrm>
            <a:off x="9164441" y="3785168"/>
            <a:ext cx="13556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your_app.py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FF9B1-4C6D-46C4-B397-486CCC194299}"/>
              </a:ext>
            </a:extLst>
          </p:cNvPr>
          <p:cNvSpPr txBox="1"/>
          <p:nvPr/>
        </p:nvSpPr>
        <p:spPr>
          <a:xfrm>
            <a:off x="9197625" y="2922953"/>
            <a:ext cx="123299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import foo_pb2.py</a:t>
            </a:r>
          </a:p>
        </p:txBody>
      </p:sp>
    </p:spTree>
    <p:extLst>
      <p:ext uri="{BB962C8B-B14F-4D97-AF65-F5344CB8AC3E}">
        <p14:creationId xmlns:p14="http://schemas.microsoft.com/office/powerpoint/2010/main" val="621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types: </a:t>
            </a:r>
            <a:r>
              <a:rPr lang="en-US" b="1" dirty="0"/>
              <a:t>double</a:t>
            </a:r>
            <a:r>
              <a:rPr lang="en-US" dirty="0"/>
              <a:t>, </a:t>
            </a:r>
            <a:r>
              <a:rPr lang="en-US" b="1" dirty="0"/>
              <a:t>float</a:t>
            </a:r>
            <a:r>
              <a:rPr lang="en-US" dirty="0"/>
              <a:t>, various 32- and 64-bit integers</a:t>
            </a:r>
          </a:p>
          <a:p>
            <a:r>
              <a:rPr lang="en-US" b="1" dirty="0"/>
              <a:t>string</a:t>
            </a:r>
            <a:r>
              <a:rPr lang="en-US" dirty="0"/>
              <a:t>: UTF-8 or 7-bit ASCII; some Unicode support with Python</a:t>
            </a:r>
          </a:p>
          <a:p>
            <a:r>
              <a:rPr lang="en-US" b="1" dirty="0"/>
              <a:t>bool:</a:t>
            </a:r>
            <a:r>
              <a:rPr lang="en-US" dirty="0"/>
              <a:t> uh, you know, a Boolean value</a:t>
            </a:r>
            <a:endParaRPr lang="en-US" b="1" dirty="0"/>
          </a:p>
          <a:p>
            <a:r>
              <a:rPr lang="en-US" b="1" dirty="0"/>
              <a:t>bytes</a:t>
            </a:r>
            <a:r>
              <a:rPr lang="en-US" dirty="0"/>
              <a:t>: an arbitrary sequence of bytes</a:t>
            </a:r>
          </a:p>
          <a:p>
            <a:r>
              <a:rPr lang="en-US" b="1" dirty="0" err="1"/>
              <a:t>enum</a:t>
            </a:r>
            <a:r>
              <a:rPr lang="en-US" dirty="0"/>
              <a:t>: a predefined list of values</a:t>
            </a:r>
          </a:p>
          <a:p>
            <a:r>
              <a:rPr lang="en-US" b="1" dirty="0"/>
              <a:t>any</a:t>
            </a:r>
            <a:r>
              <a:rPr lang="en-US" dirty="0"/>
              <a:t>: like </a:t>
            </a:r>
            <a:r>
              <a:rPr lang="en-US" b="1" dirty="0"/>
              <a:t>bytes</a:t>
            </a:r>
            <a:r>
              <a:rPr lang="en-US" dirty="0"/>
              <a:t> + URL to resolve type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 Types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have variable-length encoding</a:t>
            </a:r>
          </a:p>
          <a:p>
            <a:r>
              <a:rPr lang="en-US" dirty="0"/>
              <a:t>Choice of type depends on expected data values</a:t>
            </a:r>
          </a:p>
          <a:p>
            <a:pPr lvl="1"/>
            <a:r>
              <a:rPr lang="en-US" dirty="0"/>
              <a:t>For example, </a:t>
            </a:r>
            <a:r>
              <a:rPr lang="en-US" b="1" dirty="0"/>
              <a:t>int32</a:t>
            </a:r>
            <a:r>
              <a:rPr lang="en-US" dirty="0"/>
              <a:t> is best for positive values; </a:t>
            </a:r>
            <a:r>
              <a:rPr lang="en-US" b="1" dirty="0"/>
              <a:t>sint32</a:t>
            </a:r>
            <a:r>
              <a:rPr lang="en-US" dirty="0"/>
              <a:t> is better for negative values</a:t>
            </a:r>
          </a:p>
          <a:p>
            <a:r>
              <a:rPr lang="en-US" dirty="0"/>
              <a:t>Consider scaling float/double values to </a:t>
            </a:r>
            <a:r>
              <a:rPr lang="en-US" dirty="0" err="1"/>
              <a:t>int</a:t>
            </a:r>
            <a:r>
              <a:rPr lang="en-US" dirty="0"/>
              <a:t> types for more compact encoding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</a:t>
            </a:r>
            <a:r>
              <a:rPr lang="en-US" b="1" dirty="0" err="1"/>
              <a:t>int</a:t>
            </a:r>
            <a:r>
              <a:rPr lang="en-US" dirty="0" err="1"/>
              <a:t>s</a:t>
            </a:r>
            <a:r>
              <a:rPr lang="en-US" dirty="0"/>
              <a:t> for Different Uses</a:t>
            </a:r>
          </a:p>
        </p:txBody>
      </p:sp>
    </p:spTree>
    <p:extLst>
      <p:ext uri="{BB962C8B-B14F-4D97-AF65-F5344CB8AC3E}">
        <p14:creationId xmlns:p14="http://schemas.microsoft.com/office/powerpoint/2010/main" val="272346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can be nested</a:t>
            </a:r>
          </a:p>
          <a:p>
            <a:r>
              <a:rPr lang="en-US" dirty="0"/>
              <a:t>Messages can be used as fields in other messages</a:t>
            </a:r>
          </a:p>
          <a:p>
            <a:r>
              <a:rPr lang="en-US" dirty="0"/>
              <a:t>Associative maps (keys can be any integral or string type)</a:t>
            </a:r>
          </a:p>
          <a:p>
            <a:r>
              <a:rPr lang="en-US" dirty="0"/>
              <a:t>Messages can be encoded to, and decoded from, JSON</a:t>
            </a:r>
          </a:p>
          <a:p>
            <a:r>
              <a:rPr lang="en-US" dirty="0"/>
              <a:t>Message definitions can be imported from other .proto files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Features</a:t>
            </a:r>
          </a:p>
        </p:txBody>
      </p:sp>
    </p:spTree>
    <p:extLst>
      <p:ext uri="{BB962C8B-B14F-4D97-AF65-F5344CB8AC3E}">
        <p14:creationId xmlns:p14="http://schemas.microsoft.com/office/powerpoint/2010/main" val="16521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message </a:t>
            </a:r>
            <a:r>
              <a:rPr lang="en-US" dirty="0" err="1">
                <a:latin typeface="Consolas" panose="020B0609020204030204" pitchFamily="49" charset="0"/>
              </a:rPr>
              <a:t>SensorData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float temperature         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uint32 humidity               = 2; // Relative humidity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Units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IMPERIAL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REBEL    =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</a:t>
            </a:r>
            <a:r>
              <a:rPr lang="en-US" dirty="0" err="1">
                <a:latin typeface="Consolas" panose="020B0609020204030204" pitchFamily="49" charset="0"/>
              </a:rPr>
              <a:t>units</a:t>
            </a:r>
            <a:r>
              <a:rPr lang="en-US" dirty="0">
                <a:latin typeface="Consolas" panose="020B0609020204030204" pitchFamily="49" charset="0"/>
              </a:rPr>
              <a:t>                   = 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.proto File</a:t>
            </a:r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3697465"/>
          </a:xfrm>
        </p:spPr>
        <p:txBody>
          <a:bodyPr>
            <a:normAutofit/>
          </a:bodyPr>
          <a:lstStyle/>
          <a:p>
            <a:r>
              <a:rPr lang="en-US" dirty="0"/>
              <a:t>Code generated from .proto files via proto compiler (</a:t>
            </a:r>
            <a:r>
              <a:rPr lang="en-US" b="1" dirty="0" err="1"/>
              <a:t>protoc</a:t>
            </a:r>
            <a:r>
              <a:rPr lang="en-US" dirty="0"/>
              <a:t>) </a:t>
            </a:r>
          </a:p>
          <a:p>
            <a:r>
              <a:rPr lang="en-US" dirty="0"/>
              <a:t>Typical invocation for Python:</a:t>
            </a:r>
          </a:p>
          <a:p>
            <a:pPr marL="27432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protoc</a:t>
            </a:r>
            <a:r>
              <a:rPr lang="en-US" sz="1600" dirty="0">
                <a:latin typeface="Consolas" panose="020B0609020204030204" pitchFamily="49" charset="0"/>
              </a:rPr>
              <a:t> –I path/to/.proto-</a:t>
            </a:r>
            <a:r>
              <a:rPr lang="en-US" sz="1600" dirty="0" err="1">
                <a:latin typeface="Consolas" panose="020B0609020204030204" pitchFamily="49" charset="0"/>
              </a:rPr>
              <a:t>dir</a:t>
            </a:r>
            <a:r>
              <a:rPr lang="en-US" sz="1600" dirty="0">
                <a:latin typeface="Consolas" panose="020B0609020204030204" pitchFamily="49" charset="0"/>
              </a:rPr>
              <a:t> --</a:t>
            </a:r>
            <a:r>
              <a:rPr lang="en-US" sz="1600" dirty="0" err="1">
                <a:latin typeface="Consolas" panose="020B0609020204030204" pitchFamily="49" charset="0"/>
              </a:rPr>
              <a:t>python_out</a:t>
            </a:r>
            <a:r>
              <a:rPr lang="en-US" sz="1600" dirty="0">
                <a:latin typeface="Consolas" panose="020B0609020204030204" pitchFamily="49" charset="0"/>
              </a:rPr>
              <a:t>=DST_DIR path/to/</a:t>
            </a:r>
            <a:r>
              <a:rPr lang="en-US" sz="1600" dirty="0" err="1">
                <a:latin typeface="Consolas" panose="020B0609020204030204" pitchFamily="49" charset="0"/>
              </a:rPr>
              <a:t>file.proto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Invoke</a:t>
            </a:r>
            <a:r>
              <a:rPr lang="en-US" sz="2000" dirty="0"/>
              <a:t> </a:t>
            </a:r>
            <a:r>
              <a:rPr lang="en-US" sz="2000" dirty="0" err="1">
                <a:latin typeface="Consolas" panose="020B0609020204030204" pitchFamily="49" charset="0"/>
              </a:rPr>
              <a:t>protoc</a:t>
            </a:r>
            <a:r>
              <a:rPr lang="en-US" sz="2000" dirty="0">
                <a:latin typeface="Consolas" panose="020B0609020204030204" pitchFamily="49" charset="0"/>
              </a:rPr>
              <a:t> --help </a:t>
            </a:r>
            <a:r>
              <a:rPr lang="en-US" dirty="0"/>
              <a:t>for full listing of options</a:t>
            </a:r>
          </a:p>
          <a:p>
            <a:r>
              <a:rPr lang="en-US" dirty="0"/>
              <a:t>Output: a module with a static descriptor of each message type, which is used with a </a:t>
            </a:r>
            <a:r>
              <a:rPr lang="en-US" dirty="0" err="1"/>
              <a:t>metaclass</a:t>
            </a:r>
            <a:r>
              <a:rPr lang="en-US" dirty="0"/>
              <a:t> to create the necessary Python data access class at runtime</a:t>
            </a:r>
          </a:p>
          <a:p>
            <a:pPr marL="27432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Python Code</a:t>
            </a:r>
          </a:p>
        </p:txBody>
      </p:sp>
    </p:spTree>
    <p:extLst>
      <p:ext uri="{BB962C8B-B14F-4D97-AF65-F5344CB8AC3E}">
        <p14:creationId xmlns:p14="http://schemas.microsoft.com/office/powerpoint/2010/main" val="29282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serialize(t, h):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r>
              <a:rPr lang="en-US" dirty="0">
                <a:latin typeface="Consolas" panose="020B0609020204030204" pitchFamily="49" charset="0"/>
              </a:rPr>
              <a:t> = 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r>
              <a:rPr lang="en-US" dirty="0">
                <a:latin typeface="Consolas" panose="020B0609020204030204" pitchFamily="49" charset="0"/>
              </a:rPr>
              <a:t> = 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r>
              <a:rPr lang="en-US" dirty="0">
                <a:latin typeface="Consolas" panose="020B0609020204030204" pitchFamily="49" charset="0"/>
              </a:rPr>
              <a:t> = simple_pb2.SensorData.REBEL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msg.SerializeToString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Serializing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deserialize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</a:t>
            </a:r>
            <a:r>
              <a:rPr lang="en-US" dirty="0">
                <a:latin typeface="Consolas" panose="020B0609020204030204" pitchFamily="49" charset="0"/>
              </a:rPr>
              <a:t> = simple_pb2.SensorData()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msg.ParseFromString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serialized_data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t = </a:t>
            </a:r>
            <a:r>
              <a:rPr lang="en-US" dirty="0" err="1">
                <a:latin typeface="Consolas" panose="020B0609020204030204" pitchFamily="49" charset="0"/>
              </a:rPr>
              <a:t>msg.temperature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h = </a:t>
            </a:r>
            <a:r>
              <a:rPr lang="en-US" dirty="0" err="1">
                <a:latin typeface="Consolas" panose="020B0609020204030204" pitchFamily="49" charset="0"/>
              </a:rPr>
              <a:t>msg.humidity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units = </a:t>
            </a:r>
            <a:r>
              <a:rPr lang="en-US" dirty="0" err="1">
                <a:latin typeface="Consolas" panose="020B0609020204030204" pitchFamily="49" charset="0"/>
              </a:rPr>
              <a:t>msg.units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units == simple_pb2.SensorData.IMPERIAL: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t = (t - 32) * 5.0 / 9.0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(t, 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Compiled Code: </a:t>
            </a:r>
            <a:r>
              <a:rPr lang="en-US" dirty="0" err="1"/>
              <a:t>Deserialize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A26C15-9E35-415D-8D27-B7EF0E7623C7}"/>
              </a:ext>
            </a:extLst>
          </p:cNvPr>
          <p:cNvSpPr txBox="1"/>
          <p:nvPr/>
        </p:nvSpPr>
        <p:spPr>
          <a:xfrm>
            <a:off x="4532312" y="5334000"/>
            <a:ext cx="3124200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https://xkcd.com/149/</a:t>
            </a:r>
          </a:p>
        </p:txBody>
      </p:sp>
    </p:spTree>
    <p:extLst>
      <p:ext uri="{BB962C8B-B14F-4D97-AF65-F5344CB8AC3E}">
        <p14:creationId xmlns:p14="http://schemas.microsoft.com/office/powerpoint/2010/main" val="350787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600A2D-9685-41A9-AA92-AE6BCC4B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tags cannot change once deployed; rename field or use </a:t>
            </a:r>
            <a:r>
              <a:rPr lang="en-US" b="1" dirty="0"/>
              <a:t>reserved</a:t>
            </a:r>
            <a:r>
              <a:rPr lang="en-US" dirty="0"/>
              <a:t> keyword</a:t>
            </a:r>
          </a:p>
          <a:p>
            <a:r>
              <a:rPr lang="en-US" dirty="0"/>
              <a:t>Added fields are ignored by clients still using “old” format</a:t>
            </a:r>
          </a:p>
          <a:p>
            <a:r>
              <a:rPr lang="en-US" dirty="0"/>
              <a:t>Removed fields sent by “old” format clients are ignored by “new” clients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700" dirty="0"/>
              <a:t>See </a:t>
            </a:r>
            <a:r>
              <a:rPr lang="en-US" sz="1700" dirty="0">
                <a:hlinkClick r:id="rId2"/>
              </a:rPr>
              <a:t>https://developers.google.com/protocol-buffers/docs/proto3#updating</a:t>
            </a:r>
            <a:r>
              <a:rPr lang="en-US" sz="1700" dirty="0"/>
              <a:t> for more details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93586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integers: </a:t>
            </a:r>
            <a:r>
              <a:rPr lang="en-US" b="1" dirty="0" err="1"/>
              <a:t>varints</a:t>
            </a:r>
            <a:r>
              <a:rPr lang="en-US" dirty="0"/>
              <a:t> and </a:t>
            </a:r>
            <a:r>
              <a:rPr lang="en-US" dirty="0" err="1"/>
              <a:t>ZigZag</a:t>
            </a:r>
            <a:r>
              <a:rPr lang="en-US" dirty="0"/>
              <a:t> encoding</a:t>
            </a:r>
          </a:p>
          <a:p>
            <a:pPr lvl="1"/>
            <a:r>
              <a:rPr lang="en-US" dirty="0"/>
              <a:t>Smaller values -&gt; shorter encoding</a:t>
            </a:r>
          </a:p>
          <a:p>
            <a:r>
              <a:rPr lang="en-US" dirty="0"/>
              <a:t>Select data type based on expected value ranges</a:t>
            </a:r>
          </a:p>
          <a:p>
            <a:pPr lvl="1"/>
            <a:r>
              <a:rPr lang="en-US" dirty="0"/>
              <a:t>Using int32 or int64 for negative values is very inefficient—10 bytes each!</a:t>
            </a:r>
          </a:p>
          <a:p>
            <a:pPr lvl="1"/>
            <a:r>
              <a:rPr lang="en-US" dirty="0"/>
              <a:t>double &amp; fixed64 always 8 bytes; float &amp; fixed32 always 4 bytes</a:t>
            </a:r>
          </a:p>
          <a:p>
            <a:r>
              <a:rPr lang="en-US" dirty="0"/>
              <a:t>Frequently-used fields should have lower tags (magic numbers: 15, 2047)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Efficiency</a:t>
            </a:r>
          </a:p>
        </p:txBody>
      </p:sp>
    </p:spTree>
    <p:extLst>
      <p:ext uri="{BB962C8B-B14F-4D97-AF65-F5344CB8AC3E}">
        <p14:creationId xmlns:p14="http://schemas.microsoft.com/office/powerpoint/2010/main" val="18431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Interlude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1AA85A-88AE-4A20-97E2-189C6A0B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005012"/>
            <a:ext cx="3429000" cy="2847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388A0-34A7-45DC-B5CF-067B0C422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1657350"/>
            <a:ext cx="6350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6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2E9DF9-EA6B-454A-A2C3-876ACEDB20B5}"/>
              </a:ext>
            </a:extLst>
          </p:cNvPr>
          <p:cNvSpPr/>
          <p:nvPr/>
        </p:nvSpPr>
        <p:spPr>
          <a:xfrm>
            <a:off x="3694112" y="1876768"/>
            <a:ext cx="2667000" cy="2667000"/>
          </a:xfrm>
          <a:prstGeom prst="ellipse">
            <a:avLst/>
          </a:prstGeom>
          <a:solidFill>
            <a:srgbClr val="FFC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E74306-C872-4285-9479-6E82205013FB}"/>
              </a:ext>
            </a:extLst>
          </p:cNvPr>
          <p:cNvSpPr/>
          <p:nvPr/>
        </p:nvSpPr>
        <p:spPr>
          <a:xfrm>
            <a:off x="4989512" y="1810631"/>
            <a:ext cx="2743200" cy="2743200"/>
          </a:xfrm>
          <a:prstGeom prst="ellipse">
            <a:avLst/>
          </a:prstGeom>
          <a:solidFill>
            <a:schemeClr val="accent2">
              <a:lumMod val="75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42222" y="2812899"/>
            <a:ext cx="13656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What I Said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2E9DF9-EA6B-454A-A2C3-876ACEDB20B5}"/>
              </a:ext>
            </a:extLst>
          </p:cNvPr>
          <p:cNvSpPr/>
          <p:nvPr/>
        </p:nvSpPr>
        <p:spPr>
          <a:xfrm>
            <a:off x="4336365" y="2868743"/>
            <a:ext cx="2667000" cy="2667000"/>
          </a:xfrm>
          <a:prstGeom prst="ellipse">
            <a:avLst/>
          </a:prstGeom>
          <a:solidFill>
            <a:srgbClr val="7030A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62116" y="4712458"/>
            <a:ext cx="18263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What I Meant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66462" y="2552053"/>
            <a:ext cx="154194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What You Learned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09556" y="4097197"/>
            <a:ext cx="14905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Clairvoyance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4874" y="3789759"/>
            <a:ext cx="103556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Packet Dropped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1436" y="2312455"/>
            <a:ext cx="116981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502 Bad Gateway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7082" y="3295025"/>
            <a:ext cx="14905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Aww Yeah!</a:t>
            </a:r>
          </a:p>
        </p:txBody>
      </p:sp>
    </p:spTree>
    <p:extLst>
      <p:ext uri="{BB962C8B-B14F-4D97-AF65-F5344CB8AC3E}">
        <p14:creationId xmlns:p14="http://schemas.microsoft.com/office/powerpoint/2010/main" val="222082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Protobuf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github.com/google/protobuf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nanopb</a:t>
            </a:r>
            <a:r>
              <a:rPr lang="en-US" dirty="0"/>
              <a:t> (embedded C generator): </a:t>
            </a:r>
            <a:r>
              <a:rPr lang="en-US" dirty="0">
                <a:hlinkClick r:id="rId3"/>
              </a:rPr>
              <a:t>github.com/nanopb/nanopb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Presentation Materials: </a:t>
            </a:r>
            <a:r>
              <a:rPr lang="en-US" dirty="0">
                <a:hlinkClick r:id="rId4"/>
              </a:rPr>
              <a:t>github.com/kerchen/PyOhioProtobuf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Contact Me: paul@whirlingchair.com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0246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mechanism for serializing structured data that is:</a:t>
            </a:r>
          </a:p>
          <a:p>
            <a:pPr lvl="1"/>
            <a:r>
              <a:rPr lang="en-US" dirty="0"/>
              <a:t>Extensible with versioning and backward compatibility</a:t>
            </a:r>
          </a:p>
          <a:p>
            <a:pPr lvl="1"/>
            <a:r>
              <a:rPr lang="en-US" dirty="0"/>
              <a:t>Language- and platform-neutral</a:t>
            </a:r>
          </a:p>
          <a:p>
            <a:pPr lvl="1"/>
            <a:r>
              <a:rPr lang="en-US" dirty="0"/>
              <a:t>An efficient alternative to text-based structured data (e.g. XML)</a:t>
            </a:r>
          </a:p>
          <a:p>
            <a:r>
              <a:rPr lang="en-US" dirty="0"/>
              <a:t>Well-tested: Used extensively within Google since 2001</a:t>
            </a:r>
          </a:p>
          <a:p>
            <a:r>
              <a:rPr lang="en-US" dirty="0"/>
              <a:t>Open Source and patent-free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Protocol Buffers?</a:t>
            </a:r>
          </a:p>
        </p:txBody>
      </p:sp>
    </p:spTree>
    <p:extLst>
      <p:ext uri="{BB962C8B-B14F-4D97-AF65-F5344CB8AC3E}">
        <p14:creationId xmlns:p14="http://schemas.microsoft.com/office/powerpoint/2010/main" val="9955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compatibility is easy to achieve</a:t>
            </a:r>
          </a:p>
          <a:p>
            <a:r>
              <a:rPr lang="en-US" dirty="0"/>
              <a:t>Efficient encoding</a:t>
            </a:r>
          </a:p>
          <a:p>
            <a:r>
              <a:rPr lang="en-US" dirty="0"/>
              <a:t>Automatically-generated parsing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Benefits</a:t>
            </a:r>
          </a:p>
        </p:txBody>
      </p:sp>
    </p:spTree>
    <p:extLst>
      <p:ext uri="{BB962C8B-B14F-4D97-AF65-F5344CB8AC3E}">
        <p14:creationId xmlns:p14="http://schemas.microsoft.com/office/powerpoint/2010/main" val="30574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efficient: 3-10x smaller, 20-100x faster than XML</a:t>
            </a:r>
          </a:p>
          <a:p>
            <a:r>
              <a:rPr lang="en-US" dirty="0"/>
              <a:t>Simpler: data accessors automatically generated</a:t>
            </a:r>
          </a:p>
          <a:p>
            <a:r>
              <a:rPr lang="en-US" dirty="0"/>
              <a:t>Well-suited for devices with limited bandwidth/RAM/storage/CPU or large-scale applications</a:t>
            </a:r>
          </a:p>
          <a:p>
            <a:r>
              <a:rPr lang="en-US" dirty="0"/>
              <a:t>Not designed for large (&gt; 1MB) data sets</a:t>
            </a:r>
          </a:p>
          <a:p>
            <a:r>
              <a:rPr lang="en-US" dirty="0"/>
              <a:t>Binary: not human-readable or human-editable; cannot easily interleave structure with text (e.g., HTML)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vs. XML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Proto3 first stable release on July 2016</a:t>
            </a:r>
          </a:p>
          <a:p>
            <a:pPr lvl="1"/>
            <a:r>
              <a:rPr lang="en-US" dirty="0"/>
              <a:t>Recommended for new code</a:t>
            </a:r>
          </a:p>
          <a:p>
            <a:pPr lvl="1"/>
            <a:r>
              <a:rPr lang="en-US" dirty="0"/>
              <a:t>Language simplified for ease-of-use and to support a wider range of languages</a:t>
            </a:r>
          </a:p>
          <a:p>
            <a:pPr lvl="1"/>
            <a:r>
              <a:rPr lang="en-US" dirty="0"/>
              <a:t>Many other improvements and changes</a:t>
            </a:r>
          </a:p>
          <a:p>
            <a:r>
              <a:rPr lang="en-US" dirty="0"/>
              <a:t>Proto2 support to continue “for a long time”</a:t>
            </a:r>
          </a:p>
          <a:p>
            <a:pPr lvl="1"/>
            <a:r>
              <a:rPr lang="en-US" dirty="0"/>
              <a:t>Don’t use it, even though a lot of the docs still have examples in it!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Proto2 vs. Proto3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Protobuf</a:t>
            </a:r>
            <a:r>
              <a:rPr lang="en-US" dirty="0"/>
              <a:t> messages defined in plain text .proto files</a:t>
            </a:r>
          </a:p>
          <a:p>
            <a:r>
              <a:rPr lang="en-US" dirty="0"/>
              <a:t>.proto file compiled (using </a:t>
            </a:r>
            <a:r>
              <a:rPr lang="en-US" b="1" dirty="0" err="1"/>
              <a:t>protoc</a:t>
            </a:r>
            <a:r>
              <a:rPr lang="en-US" dirty="0"/>
              <a:t>) to generate data access classes</a:t>
            </a:r>
          </a:p>
          <a:p>
            <a:pPr lvl="1"/>
            <a:r>
              <a:rPr lang="en-US" dirty="0"/>
              <a:t>Supported languages: Python (2.x and 3.x), Java, C++, C#, Ruby, Go, Objective-C, JavaScript, PHP, and several more via third-party extensions</a:t>
            </a:r>
          </a:p>
          <a:p>
            <a:pPr lvl="1"/>
            <a:r>
              <a:rPr lang="en-US" dirty="0"/>
              <a:t>Pre-built </a:t>
            </a:r>
            <a:r>
              <a:rPr lang="en-US" b="1" dirty="0" err="1"/>
              <a:t>protoc</a:t>
            </a:r>
            <a:r>
              <a:rPr lang="en-US" dirty="0"/>
              <a:t> binaries available for OSX, Linux, Win32</a:t>
            </a:r>
          </a:p>
          <a:p>
            <a:r>
              <a:rPr lang="en-US" dirty="0"/>
              <a:t>Data access classes provide:</a:t>
            </a:r>
          </a:p>
          <a:p>
            <a:pPr lvl="1"/>
            <a:r>
              <a:rPr lang="en-US" dirty="0"/>
              <a:t>Simple accessors to read/write fields</a:t>
            </a:r>
          </a:p>
          <a:p>
            <a:pPr lvl="1"/>
            <a:r>
              <a:rPr lang="en-US" dirty="0"/>
              <a:t>Methods to serialize/parse structures to/from raw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aper">
            <a:extLst>
              <a:ext uri="{FF2B5EF4-FFF2-40B4-BE49-F238E27FC236}">
                <a16:creationId xmlns:a16="http://schemas.microsoft.com/office/drawing/2014/main" id="{ACE90576-FD02-4163-A277-22EC4C5D5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343" y="2294105"/>
            <a:ext cx="1676400" cy="1676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B37C0-2155-4931-8BDD-796CDC3E5821}"/>
              </a:ext>
            </a:extLst>
          </p:cNvPr>
          <p:cNvSpPr txBox="1"/>
          <p:nvPr/>
        </p:nvSpPr>
        <p:spPr>
          <a:xfrm>
            <a:off x="1733891" y="3785839"/>
            <a:ext cx="1105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foo.proto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2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Paper">
            <a:extLst>
              <a:ext uri="{FF2B5EF4-FFF2-40B4-BE49-F238E27FC236}">
                <a16:creationId xmlns:a16="http://schemas.microsoft.com/office/drawing/2014/main" id="{ACE90576-FD02-4163-A277-22EC4C5D5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343" y="2294105"/>
            <a:ext cx="1676400" cy="1676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21086CE6-8E5B-4666-AA51-89CAD58ED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5599" y="2446505"/>
            <a:ext cx="1371600" cy="13716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FAB829-5D7D-463D-AC1F-AA5B53E2EEB2}"/>
              </a:ext>
            </a:extLst>
          </p:cNvPr>
          <p:cNvSpPr/>
          <p:nvPr/>
        </p:nvSpPr>
        <p:spPr>
          <a:xfrm>
            <a:off x="3124743" y="2751305"/>
            <a:ext cx="762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B37C0-2155-4931-8BDD-796CDC3E5821}"/>
              </a:ext>
            </a:extLst>
          </p:cNvPr>
          <p:cNvSpPr txBox="1"/>
          <p:nvPr/>
        </p:nvSpPr>
        <p:spPr>
          <a:xfrm>
            <a:off x="1733891" y="3785839"/>
            <a:ext cx="11053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foo.proto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62FAC-1862-4998-948A-257C92DAE14D}"/>
              </a:ext>
            </a:extLst>
          </p:cNvPr>
          <p:cNvSpPr txBox="1"/>
          <p:nvPr/>
        </p:nvSpPr>
        <p:spPr>
          <a:xfrm>
            <a:off x="4191866" y="3785168"/>
            <a:ext cx="7990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err="1"/>
              <a:t>protoc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0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 planning overview presentation" id="{11734F26-DC3E-4DB1-A7CA-E8974573DED9}" vid="{CE64C202-BC92-45CD-95CB-8071B13D3EF8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0</TotalTime>
  <Words>963</Words>
  <Application>Microsoft Office PowerPoint</Application>
  <PresentationFormat>Custom</PresentationFormat>
  <Paragraphs>137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Project planning overview presentation</vt:lpstr>
      <vt:lpstr>Serializing Data with Google Protocol Buffers</vt:lpstr>
      <vt:lpstr>Introduction</vt:lpstr>
      <vt:lpstr>What are Protocol Buffers?</vt:lpstr>
      <vt:lpstr>Top 3 Benefits</vt:lpstr>
      <vt:lpstr>Protobuf vs. XML</vt:lpstr>
      <vt:lpstr>Proto2 vs. Proto3</vt:lpstr>
      <vt:lpstr>Basic Workflow</vt:lpstr>
      <vt:lpstr>Basic Workflow</vt:lpstr>
      <vt:lpstr>Basic Workflow</vt:lpstr>
      <vt:lpstr>Basic Workflow</vt:lpstr>
      <vt:lpstr>Basic Workflow</vt:lpstr>
      <vt:lpstr>Supported Data Types</vt:lpstr>
      <vt:lpstr>Different ints for Different Uses</vt:lpstr>
      <vt:lpstr>Other Notable Features</vt:lpstr>
      <vt:lpstr>A Simple .proto File</vt:lpstr>
      <vt:lpstr>Generating Python Code</vt:lpstr>
      <vt:lpstr>Using the Compiled Code: Serializing</vt:lpstr>
      <vt:lpstr>Using the Compiled Code: Deserialize</vt:lpstr>
      <vt:lpstr>Command Line Interlude</vt:lpstr>
      <vt:lpstr>Backward Compatibility</vt:lpstr>
      <vt:lpstr>Encoding Efficiency</vt:lpstr>
      <vt:lpstr>Command Line Interlude</vt:lpstr>
      <vt:lpstr>Questions?</vt:lpstr>
      <vt:lpstr>Links &amp;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2017-07-22T15:35:47Z</dcterms:created>
  <dcterms:modified xsi:type="dcterms:W3CDTF">2017-07-30T14:46:45Z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