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20"/>
  </p:notesMasterIdLst>
  <p:handoutMasterIdLst>
    <p:handoutMasterId r:id="rId21"/>
  </p:handoutMasterIdLst>
  <p:sldIdLst>
    <p:sldId id="268" r:id="rId3"/>
    <p:sldId id="269" r:id="rId4"/>
    <p:sldId id="270" r:id="rId5"/>
    <p:sldId id="273" r:id="rId6"/>
    <p:sldId id="271" r:id="rId7"/>
    <p:sldId id="274" r:id="rId8"/>
    <p:sldId id="282" r:id="rId9"/>
    <p:sldId id="280" r:id="rId10"/>
    <p:sldId id="272" r:id="rId11"/>
    <p:sldId id="281" r:id="rId12"/>
    <p:sldId id="275" r:id="rId13"/>
    <p:sldId id="279" r:id="rId14"/>
    <p:sldId id="283" r:id="rId15"/>
    <p:sldId id="285" r:id="rId16"/>
    <p:sldId id="286" r:id="rId17"/>
    <p:sldId id="284" r:id="rId18"/>
    <p:sldId id="28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82"/>
    <a:srgbClr val="7EE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>
      <p:cViewPr varScale="1">
        <p:scale>
          <a:sx n="103" d="100"/>
          <a:sy n="103" d="100"/>
        </p:scale>
        <p:origin x="150" y="1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point out: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Field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Code generated from .proto files via proto compiler (</a:t>
            </a:r>
            <a:r>
              <a:rPr lang="en-US" b="1" dirty="0" err="1"/>
              <a:t>protoc</a:t>
            </a:r>
            <a:r>
              <a:rPr lang="en-US" dirty="0"/>
              <a:t>) </a:t>
            </a:r>
          </a:p>
          <a:p>
            <a:r>
              <a:rPr lang="en-US" dirty="0"/>
              <a:t>Typical invocation for Python:</a:t>
            </a:r>
          </a:p>
          <a:p>
            <a:pPr marL="27432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protoc</a:t>
            </a:r>
            <a:r>
              <a:rPr lang="en-US" sz="1600" dirty="0">
                <a:latin typeface="Consolas" panose="020B0609020204030204" pitchFamily="49" charset="0"/>
              </a:rPr>
              <a:t> –I path/to/.proto --</a:t>
            </a:r>
            <a:r>
              <a:rPr lang="en-US" sz="1600" dirty="0" err="1">
                <a:latin typeface="Consolas" panose="020B0609020204030204" pitchFamily="49" charset="0"/>
              </a:rPr>
              <a:t>python_out</a:t>
            </a:r>
            <a:r>
              <a:rPr lang="en-US" sz="1600" dirty="0">
                <a:latin typeface="Consolas" panose="020B0609020204030204" pitchFamily="49" charset="0"/>
              </a:rPr>
              <a:t>=DST_DIR path/to/</a:t>
            </a:r>
            <a:r>
              <a:rPr lang="en-US" sz="1600" dirty="0" err="1">
                <a:latin typeface="Consolas" panose="020B0609020204030204" pitchFamily="49" charset="0"/>
              </a:rPr>
              <a:t>file.proto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Invoke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protoc</a:t>
            </a:r>
            <a:r>
              <a:rPr lang="en-US" sz="2000" dirty="0">
                <a:latin typeface="Consolas" panose="020B0609020204030204" pitchFamily="49" charset="0"/>
              </a:rPr>
              <a:t> --help </a:t>
            </a:r>
            <a:r>
              <a:rPr lang="en-US" dirty="0"/>
              <a:t>for full listing of options</a:t>
            </a:r>
          </a:p>
          <a:p>
            <a:r>
              <a:rPr lang="en-US" dirty="0"/>
              <a:t>Output: a module with a static descriptor of each message type, which is used with a </a:t>
            </a:r>
            <a:r>
              <a:rPr lang="en-US" dirty="0" err="1"/>
              <a:t>metaclass</a:t>
            </a:r>
            <a:r>
              <a:rPr lang="en-US" dirty="0"/>
              <a:t> to create the necessary Python data access class at runtime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29282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6C15-9E35-415D-8D27-B7EF0E7623C7}"/>
              </a:ext>
            </a:extLst>
          </p:cNvPr>
          <p:cNvSpPr txBox="1"/>
          <p:nvPr/>
        </p:nvSpPr>
        <p:spPr>
          <a:xfrm>
            <a:off x="4532312" y="5334000"/>
            <a:ext cx="31242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507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9358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843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388A0-34A7-45DC-B5CF-067B0C42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657350"/>
            <a:ext cx="635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E9DF9-EA6B-454A-A2C3-876ACEDB20B5}"/>
              </a:ext>
            </a:extLst>
          </p:cNvPr>
          <p:cNvSpPr/>
          <p:nvPr/>
        </p:nvSpPr>
        <p:spPr>
          <a:xfrm>
            <a:off x="3579812" y="2420232"/>
            <a:ext cx="2667000" cy="2667000"/>
          </a:xfrm>
          <a:prstGeom prst="ellipse">
            <a:avLst/>
          </a:prstGeom>
          <a:solidFill>
            <a:srgbClr val="E2E48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E74306-C872-4285-9479-6E82205013FB}"/>
              </a:ext>
            </a:extLst>
          </p:cNvPr>
          <p:cNvSpPr/>
          <p:nvPr/>
        </p:nvSpPr>
        <p:spPr>
          <a:xfrm>
            <a:off x="5256212" y="2344032"/>
            <a:ext cx="2743200" cy="2743200"/>
          </a:xfrm>
          <a:prstGeom prst="ellipse">
            <a:avLst/>
          </a:prstGeom>
          <a:solidFill>
            <a:srgbClr val="7EE8A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r>
              <a:rPr lang="en-US" dirty="0"/>
              <a:t>Well-suited for devices with limited bandwidth/RAM/storage/CPU or large-scale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pPr lvl="1"/>
            <a:r>
              <a:rPr lang="en-US" dirty="0"/>
              <a:t>Presentation examples use proto3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Used in demo code due to dependence on </a:t>
            </a:r>
            <a:r>
              <a:rPr lang="en-US" b="1" dirty="0" err="1"/>
              <a:t>nanopb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(using </a:t>
            </a:r>
            <a:r>
              <a:rPr lang="en-US" b="1" dirty="0" err="1"/>
              <a:t>protoc</a:t>
            </a:r>
            <a:r>
              <a:rPr lang="en-US" dirty="0"/>
              <a:t>) to generate data access classes</a:t>
            </a:r>
          </a:p>
          <a:p>
            <a:pPr lvl="1"/>
            <a:r>
              <a:rPr lang="en-US" dirty="0"/>
              <a:t>Supported languages: Python, Java, C++, C#, Ruby, Go, Objective-C, JavaScript, PHP, and several more via third-party extensions</a:t>
            </a:r>
          </a:p>
          <a:p>
            <a:pPr lvl="1"/>
            <a:r>
              <a:rPr lang="en-US" dirty="0"/>
              <a:t>Pre-built </a:t>
            </a:r>
            <a:r>
              <a:rPr lang="en-US" b="1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 and 64-bit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ASCII; some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uh, you know, a Boolean value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Most have variable-length encoding</a:t>
            </a:r>
          </a:p>
          <a:p>
            <a:r>
              <a:rPr lang="en-US" dirty="0"/>
              <a:t>Choice of type depends on expected data values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int32</a:t>
            </a:r>
            <a:r>
              <a:rPr lang="en-US" dirty="0"/>
              <a:t> is best for positive values; </a:t>
            </a:r>
            <a:r>
              <a:rPr lang="en-US" b="1" dirty="0"/>
              <a:t>sint32</a:t>
            </a:r>
            <a:r>
              <a:rPr lang="en-US" dirty="0"/>
              <a:t> is better for negative values</a:t>
            </a:r>
          </a:p>
          <a:p>
            <a:r>
              <a:rPr lang="en-US" dirty="0"/>
              <a:t>Consider scaling float/double values to </a:t>
            </a:r>
            <a:r>
              <a:rPr lang="en-US" dirty="0" err="1"/>
              <a:t>int</a:t>
            </a:r>
            <a:r>
              <a:rPr lang="en-US" dirty="0"/>
              <a:t> types for more compact encoding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for Different Uses</a:t>
            </a:r>
          </a:p>
        </p:txBody>
      </p:sp>
    </p:spTree>
    <p:extLst>
      <p:ext uri="{BB962C8B-B14F-4D97-AF65-F5344CB8AC3E}">
        <p14:creationId xmlns:p14="http://schemas.microsoft.com/office/powerpoint/2010/main" val="272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can be nested</a:t>
            </a:r>
          </a:p>
          <a:p>
            <a:r>
              <a:rPr lang="en-US" dirty="0"/>
              <a:t>Messages can be used as fields in other messages</a:t>
            </a:r>
          </a:p>
          <a:p>
            <a:r>
              <a:rPr lang="en-US" dirty="0"/>
              <a:t>Associative maps (keys can be any integral or string type)</a:t>
            </a:r>
          </a:p>
          <a:p>
            <a:r>
              <a:rPr lang="en-US" dirty="0"/>
              <a:t>Messages can be encoded to, and decoded from, JSON</a:t>
            </a:r>
          </a:p>
          <a:p>
            <a:r>
              <a:rPr lang="en-US" dirty="0"/>
              <a:t>Message definitions can be imported from other .proto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1652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699</Words>
  <Application>Microsoft Office PowerPoint</Application>
  <PresentationFormat>Custom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What are Protocol Buffers?</vt:lpstr>
      <vt:lpstr>Protobuf vs. XML</vt:lpstr>
      <vt:lpstr>Proto2 vs. Proto3</vt:lpstr>
      <vt:lpstr>Basic Concepts</vt:lpstr>
      <vt:lpstr>Supported Data Types</vt:lpstr>
      <vt:lpstr>Different ints for Different Uses</vt:lpstr>
      <vt:lpstr>Other Notable Features</vt:lpstr>
      <vt:lpstr>A Simple .proto File</vt:lpstr>
      <vt:lpstr>Generating Python Code</vt:lpstr>
      <vt:lpstr>Using the Compiled Code: Serializing</vt:lpstr>
      <vt:lpstr>Using the Compiled Code: Deserialize</vt:lpstr>
      <vt:lpstr>Command Line Interlude</vt:lpstr>
      <vt:lpstr>Backward Compatibility</vt:lpstr>
      <vt:lpstr>Encoding Efficiency</vt:lpstr>
      <vt:lpstr>Command Line Interlude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2017-07-23T15:58:21Z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