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2"/>
  </p:sldMasterIdLst>
  <p:notesMasterIdLst>
    <p:notesMasterId r:id="rId12"/>
  </p:notesMasterIdLst>
  <p:handoutMasterIdLst>
    <p:handoutMasterId r:id="rId13"/>
  </p:handoutMasterIdLst>
  <p:sldIdLst>
    <p:sldId id="268" r:id="rId3"/>
    <p:sldId id="269" r:id="rId4"/>
    <p:sldId id="270" r:id="rId5"/>
    <p:sldId id="271" r:id="rId6"/>
    <p:sldId id="273" r:id="rId7"/>
    <p:sldId id="274" r:id="rId8"/>
    <p:sldId id="272" r:id="rId9"/>
    <p:sldId id="275" r:id="rId10"/>
    <p:sldId id="279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>
      <p:cViewPr varScale="1">
        <p:scale>
          <a:sx n="103" d="100"/>
          <a:sy n="103" d="100"/>
        </p:scale>
        <p:origin x="150" y="30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7/22/2017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7/22/2017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7/22/2017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t>7/22/2017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PyOhio</a:t>
            </a:r>
            <a:r>
              <a:rPr lang="en-US" dirty="0"/>
              <a:t> 2017| Paul </a:t>
            </a:r>
            <a:r>
              <a:rPr lang="en-US" dirty="0" err="1"/>
              <a:t>Kerchen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Serializing Data with Google Protocol Buffers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mechanism for serializing structured data that is:</a:t>
            </a:r>
          </a:p>
          <a:p>
            <a:pPr lvl="1"/>
            <a:r>
              <a:rPr lang="en-US" dirty="0"/>
              <a:t>Extensible with versioning and backward compatibility</a:t>
            </a:r>
          </a:p>
          <a:p>
            <a:pPr lvl="1"/>
            <a:r>
              <a:rPr lang="en-US" dirty="0"/>
              <a:t>Language- and platform-neutral</a:t>
            </a:r>
          </a:p>
          <a:p>
            <a:pPr lvl="1"/>
            <a:r>
              <a:rPr lang="en-US" dirty="0"/>
              <a:t>An efficient alternative to text-based structured data (e.g. XML)</a:t>
            </a:r>
          </a:p>
          <a:p>
            <a:r>
              <a:rPr lang="en-US" dirty="0"/>
              <a:t>Well-tested: Used extensively within Google since 2001</a:t>
            </a:r>
          </a:p>
          <a:p>
            <a:r>
              <a:rPr lang="en-US" dirty="0"/>
              <a:t>Open Source and patent-free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Protocol Buffers?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efficient: 3-10x smaller, 20-100x faster than XML</a:t>
            </a:r>
          </a:p>
          <a:p>
            <a:r>
              <a:rPr lang="en-US" dirty="0"/>
              <a:t>Simpler: data accessors automatically generated</a:t>
            </a:r>
          </a:p>
          <a:p>
            <a:r>
              <a:rPr lang="en-US" dirty="0"/>
              <a:t>Binary: not human-readable or human-editable; cannot easily interleave structure with text (e.g., HTML)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r>
              <a:rPr lang="en-US" dirty="0"/>
              <a:t> vs. XML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r>
              <a:rPr lang="en-US" dirty="0"/>
              <a:t> messages defined in plain text .proto files</a:t>
            </a:r>
          </a:p>
          <a:p>
            <a:r>
              <a:rPr lang="en-US" dirty="0"/>
              <a:t>.proto file compiled to generate data access classes</a:t>
            </a:r>
          </a:p>
          <a:p>
            <a:pPr lvl="1"/>
            <a:r>
              <a:rPr lang="en-US" dirty="0"/>
              <a:t>Supported languages: Python, Java, C++, C#, Ruby, Go, Objective-C, JavaScript, PHP, and more</a:t>
            </a:r>
          </a:p>
          <a:p>
            <a:pPr lvl="1"/>
            <a:r>
              <a:rPr lang="en-US" dirty="0"/>
              <a:t>Pre-built </a:t>
            </a:r>
            <a:r>
              <a:rPr lang="en-US" dirty="0" err="1"/>
              <a:t>protoc</a:t>
            </a:r>
            <a:r>
              <a:rPr lang="en-US" dirty="0"/>
              <a:t> binaries available for OSX, Linux, Win32</a:t>
            </a:r>
          </a:p>
          <a:p>
            <a:r>
              <a:rPr lang="en-US" dirty="0"/>
              <a:t>Data access classes provide:</a:t>
            </a:r>
          </a:p>
          <a:p>
            <a:pPr lvl="1"/>
            <a:r>
              <a:rPr lang="en-US" dirty="0"/>
              <a:t>Simple accessors to read/write fields</a:t>
            </a:r>
          </a:p>
          <a:p>
            <a:pPr lvl="1"/>
            <a:r>
              <a:rPr lang="en-US" dirty="0"/>
              <a:t>Methods to serialize/parse structures to/from raw bytes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Proto3 first stable release on July 2016</a:t>
            </a:r>
          </a:p>
          <a:p>
            <a:pPr lvl="1"/>
            <a:r>
              <a:rPr lang="en-US" dirty="0"/>
              <a:t>Recommended for new code</a:t>
            </a:r>
          </a:p>
          <a:p>
            <a:pPr lvl="1"/>
            <a:r>
              <a:rPr lang="en-US" dirty="0"/>
              <a:t>Language simplified for ease-of-use and to support a wider range of languages</a:t>
            </a:r>
          </a:p>
          <a:p>
            <a:pPr lvl="1"/>
            <a:r>
              <a:rPr lang="en-US" dirty="0"/>
              <a:t>Introduction of JSON encoding as alternative to binary encoding</a:t>
            </a:r>
          </a:p>
          <a:p>
            <a:pPr lvl="1"/>
            <a:r>
              <a:rPr lang="en-US" dirty="0"/>
              <a:t>Many other improvements and changes</a:t>
            </a:r>
          </a:p>
          <a:p>
            <a:r>
              <a:rPr lang="en-US" dirty="0"/>
              <a:t>Proto2 support to continue “for a long time”</a:t>
            </a:r>
          </a:p>
          <a:p>
            <a:pPr lvl="1"/>
            <a:r>
              <a:rPr lang="en-US" dirty="0"/>
              <a:t>Used in demo code due to dependence on </a:t>
            </a:r>
            <a:r>
              <a:rPr lang="en-US" b="1" dirty="0" err="1"/>
              <a:t>nanopb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Proto2 vs. Proto3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 types: </a:t>
            </a:r>
            <a:r>
              <a:rPr lang="en-US" b="1" dirty="0"/>
              <a:t>double</a:t>
            </a:r>
            <a:r>
              <a:rPr lang="en-US" dirty="0"/>
              <a:t>, </a:t>
            </a:r>
            <a:r>
              <a:rPr lang="en-US" b="1" dirty="0"/>
              <a:t>float</a:t>
            </a:r>
            <a:r>
              <a:rPr lang="en-US" dirty="0"/>
              <a:t>, various 32-bit integers</a:t>
            </a:r>
          </a:p>
          <a:p>
            <a:r>
              <a:rPr lang="en-US" b="1" dirty="0"/>
              <a:t>string</a:t>
            </a:r>
            <a:r>
              <a:rPr lang="en-US" dirty="0"/>
              <a:t>: UTF-8 or 7-bit ASCII, but Unicode support with Python</a:t>
            </a:r>
          </a:p>
          <a:p>
            <a:r>
              <a:rPr lang="en-US" b="1" dirty="0"/>
              <a:t>bool:</a:t>
            </a:r>
            <a:r>
              <a:rPr lang="en-US" dirty="0"/>
              <a:t> you know, a Boolean value.</a:t>
            </a:r>
            <a:endParaRPr lang="en-US" b="1" dirty="0"/>
          </a:p>
          <a:p>
            <a:r>
              <a:rPr lang="en-US" b="1" dirty="0"/>
              <a:t>bytes</a:t>
            </a:r>
            <a:r>
              <a:rPr lang="en-US" dirty="0"/>
              <a:t>: an arbitrary sequence of bytes</a:t>
            </a:r>
          </a:p>
          <a:p>
            <a:r>
              <a:rPr lang="en-US" b="1" dirty="0" err="1"/>
              <a:t>enum</a:t>
            </a:r>
            <a:r>
              <a:rPr lang="en-US" dirty="0"/>
              <a:t>: a predefined list of values</a:t>
            </a:r>
          </a:p>
          <a:p>
            <a:r>
              <a:rPr lang="en-US" b="1" dirty="0"/>
              <a:t>any</a:t>
            </a:r>
            <a:r>
              <a:rPr lang="en-US" dirty="0"/>
              <a:t>: like </a:t>
            </a:r>
            <a:r>
              <a:rPr lang="en-US" b="1" dirty="0"/>
              <a:t>bytes</a:t>
            </a:r>
            <a:r>
              <a:rPr lang="en-US" dirty="0"/>
              <a:t> + URL to resolve type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Data Types</a:t>
            </a:r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message </a:t>
            </a:r>
            <a:r>
              <a:rPr lang="en-US" dirty="0" err="1">
                <a:latin typeface="Consolas" panose="020B0609020204030204" pitchFamily="49" charset="0"/>
              </a:rPr>
              <a:t>SensorData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float temperature             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uint32 humidity               = 2; // Relative humidity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Units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IMPERIAL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REBEL    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Units </a:t>
            </a:r>
            <a:r>
              <a:rPr lang="en-US" dirty="0" err="1">
                <a:latin typeface="Consolas" panose="020B0609020204030204" pitchFamily="49" charset="0"/>
              </a:rPr>
              <a:t>units</a:t>
            </a:r>
            <a:r>
              <a:rPr lang="en-US" dirty="0">
                <a:latin typeface="Consolas" panose="020B0609020204030204" pitchFamily="49" charset="0"/>
              </a:rPr>
              <a:t>                   = 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.proto File</a:t>
            </a:r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import simple_pb2  # </a:t>
            </a:r>
            <a:r>
              <a:rPr lang="en-US" dirty="0" err="1">
                <a:latin typeface="Consolas" panose="020B0609020204030204" pitchFamily="49" charset="0"/>
              </a:rPr>
              <a:t>protoc</a:t>
            </a:r>
            <a:r>
              <a:rPr lang="en-US" dirty="0">
                <a:latin typeface="Consolas" panose="020B0609020204030204" pitchFamily="49" charset="0"/>
              </a:rPr>
              <a:t> appends _pb2, even if proto3!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serialize(t, h):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</a:rPr>
              <a:t> = simple_pb2.SensorData()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msg.temperature</a:t>
            </a:r>
            <a:r>
              <a:rPr lang="en-US" dirty="0">
                <a:latin typeface="Consolas" panose="020B0609020204030204" pitchFamily="49" charset="0"/>
              </a:rPr>
              <a:t> = 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msg.humidity</a:t>
            </a:r>
            <a:r>
              <a:rPr lang="en-US" dirty="0">
                <a:latin typeface="Consolas" panose="020B0609020204030204" pitchFamily="49" charset="0"/>
              </a:rPr>
              <a:t> = 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msg.units</a:t>
            </a:r>
            <a:r>
              <a:rPr lang="en-US" dirty="0">
                <a:latin typeface="Consolas" panose="020B0609020204030204" pitchFamily="49" charset="0"/>
              </a:rPr>
              <a:t> = simple_pb2.SensorData.REBEL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msg.SerializeToString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Compiled Code: Serializing</a:t>
            </a:r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deserialize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serialized_data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</a:rPr>
              <a:t> = simple_pb2.SensorData()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msg.ParseFromString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serialized_data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t = </a:t>
            </a:r>
            <a:r>
              <a:rPr lang="en-US" dirty="0" err="1">
                <a:latin typeface="Consolas" panose="020B0609020204030204" pitchFamily="49" charset="0"/>
              </a:rPr>
              <a:t>msg.temperature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h = </a:t>
            </a:r>
            <a:r>
              <a:rPr lang="en-US" dirty="0" err="1">
                <a:latin typeface="Consolas" panose="020B0609020204030204" pitchFamily="49" charset="0"/>
              </a:rPr>
              <a:t>msg.humidity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units = </a:t>
            </a:r>
            <a:r>
              <a:rPr lang="en-US" dirty="0" err="1">
                <a:latin typeface="Consolas" panose="020B0609020204030204" pitchFamily="49" charset="0"/>
              </a:rPr>
              <a:t>msg.units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units == simple_pb2.SensorData.IMPERIAL: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t = (t - 32) * 5.0 / 9.0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(t, h)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Compiled Code: </a:t>
            </a:r>
            <a:r>
              <a:rPr lang="en-US" dirty="0" err="1"/>
              <a:t>Deserialize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2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 planning overview presentation" id="{11734F26-DC3E-4DB1-A7CA-E8974573DED9}" vid="{CE64C202-BC92-45CD-95CB-8071B13D3EF8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0</TotalTime>
  <Words>486</Words>
  <Application>Microsoft Office PowerPoint</Application>
  <PresentationFormat>Custom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Wingdings</vt:lpstr>
      <vt:lpstr>Project planning overview presentation</vt:lpstr>
      <vt:lpstr>Serializing Data with Google Protocol Buffers</vt:lpstr>
      <vt:lpstr>What are Protocol Buffers?</vt:lpstr>
      <vt:lpstr>Protobuf vs. XML</vt:lpstr>
      <vt:lpstr>Basic Concepts</vt:lpstr>
      <vt:lpstr>Proto2 vs. Proto3</vt:lpstr>
      <vt:lpstr>Supported Data Types</vt:lpstr>
      <vt:lpstr>A Simple .proto File</vt:lpstr>
      <vt:lpstr>Using the Compiled Code: Serializing</vt:lpstr>
      <vt:lpstr>Using the Compiled Code: Deserialize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2017-07-22T15:35:47Z</dcterms:created>
  <dcterms:modified xsi:type="dcterms:W3CDTF">2017-07-22T18:47:30Z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