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notesMasterIdLst>
    <p:notesMasterId r:id="rId29"/>
  </p:notesMasterIdLst>
  <p:sldIdLst>
    <p:sldId id="256" r:id="rId2"/>
    <p:sldId id="257" r:id="rId3"/>
    <p:sldId id="259" r:id="rId4"/>
    <p:sldId id="258" r:id="rId5"/>
    <p:sldId id="277" r:id="rId6"/>
    <p:sldId id="278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70" r:id="rId16"/>
    <p:sldId id="268" r:id="rId17"/>
    <p:sldId id="271" r:id="rId18"/>
    <p:sldId id="282" r:id="rId19"/>
    <p:sldId id="272" r:id="rId20"/>
    <p:sldId id="284" r:id="rId21"/>
    <p:sldId id="273" r:id="rId22"/>
    <p:sldId id="274" r:id="rId23"/>
    <p:sldId id="276" r:id="rId24"/>
    <p:sldId id="281" r:id="rId25"/>
    <p:sldId id="269" r:id="rId26"/>
    <p:sldId id="280" r:id="rId27"/>
    <p:sldId id="275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C7C9798-040F-4552-9FD4-BFF069CE30E8}">
          <p14:sldIdLst>
            <p14:sldId id="256"/>
            <p14:sldId id="257"/>
            <p14:sldId id="259"/>
            <p14:sldId id="258"/>
            <p14:sldId id="277"/>
            <p14:sldId id="278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70"/>
            <p14:sldId id="268"/>
            <p14:sldId id="271"/>
            <p14:sldId id="282"/>
            <p14:sldId id="272"/>
            <p14:sldId id="284"/>
            <p14:sldId id="273"/>
            <p14:sldId id="274"/>
            <p14:sldId id="276"/>
            <p14:sldId id="281"/>
            <p14:sldId id="269"/>
            <p14:sldId id="280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rem Can Özcan" initials="KCÖ" lastIdx="2" clrIdx="0">
    <p:extLst>
      <p:ext uri="{19B8F6BF-5375-455C-9EA6-DF929625EA0E}">
        <p15:presenceInfo xmlns:p15="http://schemas.microsoft.com/office/powerpoint/2012/main" userId="S-1-12-1-1056600786-1314737512-1620329145-321135242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96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6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682D5A-970C-4646-BD13-DAE8DA231FA0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D3E2B7-B8CA-4D5E-A9E7-F8D1F25EF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786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D3E2B7-B8CA-4D5E-A9E7-F8D1F25EF3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450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D3E2B7-B8CA-4D5E-A9E7-F8D1F25EF3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659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C3692-7662-46AB-A75A-CC80105D1B9A}" type="datetime1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A3227-204C-4E44-8539-C9AA433BE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084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77F16-1353-4296-9647-0C4AFCE8913D}" type="datetime1">
              <a:rPr lang="en-US" smtClean="0"/>
              <a:t>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A3227-204C-4E44-8539-C9AA433BE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775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294EA-4E4F-4A05-8716-5AC76121E660}" type="datetime1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A3227-204C-4E44-8539-C9AA433BE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1247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9C2C3-90DC-498D-8878-87E9F035D1F2}" type="datetime1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A3227-204C-4E44-8539-C9AA433BE28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855768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F88E6-690D-482E-87E1-46BF8120F6C0}" type="datetime1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A3227-204C-4E44-8539-C9AA433BE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3085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8E1F-8E3B-4903-A541-A3165E107491}" type="datetime1">
              <a:rPr lang="en-US" smtClean="0"/>
              <a:t>1/14/2019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A3227-204C-4E44-8539-C9AA433BE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3212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C4F0C-397B-40A8-87FD-3101530713CD}" type="datetime1">
              <a:rPr lang="en-US" smtClean="0"/>
              <a:t>1/14/2019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A3227-204C-4E44-8539-C9AA433BE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9529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675B-E215-4CE2-9A8E-3506D9C78F3F}" type="datetime1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A3227-204C-4E44-8539-C9AA433BE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5461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7079F-7718-42F0-936C-66A16C3CCF74}" type="datetime1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A3227-204C-4E44-8539-C9AA433BE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030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2F067-74D2-4E4D-8EF2-068657B1371A}" type="datetime1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A3227-204C-4E44-8539-C9AA433BE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946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5970A-FD6B-4C33-A43A-9CBC06162219}" type="datetime1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A3227-204C-4E44-8539-C9AA433BE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215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64730-6BED-497C-9E0F-4906F60FA522}" type="datetime1">
              <a:rPr lang="en-US" smtClean="0"/>
              <a:t>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A3227-204C-4E44-8539-C9AA433BE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60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CC4EE-8D15-464E-83E4-6017E724663C}" type="datetime1">
              <a:rPr lang="en-US" smtClean="0"/>
              <a:t>1/14/2019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A3227-204C-4E44-8539-C9AA433BE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466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D9688-F26F-4955-B368-2648AFC3A2E0}" type="datetime1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A3227-204C-4E44-8539-C9AA433BE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313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D16AB-927B-4A24-B42A-01A917C18E7F}" type="datetime1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A3227-204C-4E44-8539-C9AA433BE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77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8DA0-4027-4C6D-9FAE-32B9B8145802}" type="datetime1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A3227-204C-4E44-8539-C9AA433BE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482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3C72D-22D7-45D9-8431-DF5F8455D4AA}" type="datetime1">
              <a:rPr lang="en-US" smtClean="0"/>
              <a:t>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A3227-204C-4E44-8539-C9AA433BE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310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C8E6ECF-A160-40E2-AC0F-1EB176C9D27F}" type="datetime1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A3227-204C-4E44-8539-C9AA433BE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6761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608E5-4DB3-4B93-A9BD-4E2C9317EB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790073"/>
            <a:ext cx="8825658" cy="3329581"/>
          </a:xfrm>
        </p:spPr>
        <p:txBody>
          <a:bodyPr/>
          <a:lstStyle/>
          <a:p>
            <a:r>
              <a:rPr lang="en-US" i="1" dirty="0"/>
              <a:t>							KILL BILL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4F893A-46E0-43AB-B2E6-DF1EF635BB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2660" y="4119654"/>
            <a:ext cx="8825658" cy="2080620"/>
          </a:xfrm>
        </p:spPr>
        <p:txBody>
          <a:bodyPr>
            <a:normAutofit fontScale="85000" lnSpcReduction="20000"/>
          </a:bodyPr>
          <a:lstStyle/>
          <a:p>
            <a:r>
              <a:rPr lang="en-US" i="1" dirty="0"/>
              <a:t>Advisor: 	senem KUMOVA metİn</a:t>
            </a:r>
          </a:p>
          <a:p>
            <a:r>
              <a:rPr lang="en-US" i="1" dirty="0"/>
              <a:t>Project by: 	barış erenler</a:t>
            </a:r>
          </a:p>
          <a:p>
            <a:r>
              <a:rPr lang="en-US" i="1" dirty="0"/>
              <a:t>		    	Kerem can Özcan</a:t>
            </a:r>
          </a:p>
          <a:p>
            <a:r>
              <a:rPr lang="en-US" i="1" dirty="0"/>
              <a:t>                       Mehmet algül</a:t>
            </a:r>
          </a:p>
          <a:p>
            <a:r>
              <a:rPr lang="en-US" i="1" dirty="0"/>
              <a:t>                       Metİn akin</a:t>
            </a:r>
          </a:p>
          <a:p>
            <a:r>
              <a:rPr lang="en-US" i="1" dirty="0"/>
              <a:t>			Utku aksakallı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2457AD-9620-42E5-A102-7E1FBB3E4E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621" y="-723900"/>
            <a:ext cx="6006757" cy="40005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AAA2B0-1B76-429F-BA43-21AF2EFCE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A3227-204C-4E44-8539-C9AA433BE28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701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C91E5-08F2-4E9D-B139-07A5553E3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KILL BILL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278E8-6EBC-461B-9FFA-27F6E36FA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1782" y="1531755"/>
            <a:ext cx="2885364" cy="642985"/>
          </a:xfrm>
        </p:spPr>
        <p:txBody>
          <a:bodyPr/>
          <a:lstStyle/>
          <a:p>
            <a:r>
              <a:rPr lang="en-US" dirty="0"/>
              <a:t>ELECTRICITY METER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3BBB3B-B195-4760-B5D4-F037A7C6D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A3227-204C-4E44-8539-C9AA433BE286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BB49B6-392F-434F-A831-8E8953089E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3355" y="2179992"/>
            <a:ext cx="4225290" cy="422529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1C7C8A8-6B7C-4039-B31B-F13DF712BB41}"/>
              </a:ext>
            </a:extLst>
          </p:cNvPr>
          <p:cNvSpPr/>
          <p:nvPr/>
        </p:nvSpPr>
        <p:spPr>
          <a:xfrm>
            <a:off x="5153890" y="2568633"/>
            <a:ext cx="1417043" cy="452388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295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C41A5-A223-4487-BBAB-403215194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KILL BILL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5373C-7AA7-41EA-99AB-D580776A6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710018"/>
            <a:ext cx="8946541" cy="673953"/>
          </a:xfrm>
        </p:spPr>
        <p:txBody>
          <a:bodyPr/>
          <a:lstStyle/>
          <a:p>
            <a:r>
              <a:rPr lang="en-US" dirty="0"/>
              <a:t>MATHEMATICAL FORMULATION OF ELECTRICITY BILL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D844DF-3E25-42D5-BDA1-B89823909518}"/>
              </a:ext>
            </a:extLst>
          </p:cNvPr>
          <p:cNvSpPr txBox="1"/>
          <p:nvPr/>
        </p:nvSpPr>
        <p:spPr>
          <a:xfrm>
            <a:off x="199505" y="2696429"/>
            <a:ext cx="1177082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Energy Unit Price	 X	kWh		=Energy Cost (A)</a:t>
            </a:r>
          </a:p>
          <a:p>
            <a:r>
              <a:rPr lang="en-US" dirty="0"/>
              <a:t>Distribution Unit Price X	kWh		=Distribution Cost (D)</a:t>
            </a:r>
          </a:p>
          <a:p>
            <a:r>
              <a:rPr lang="en-US" dirty="0"/>
              <a:t>Energy Cost (A)          X	%1			=Energy Fund Cost (F)</a:t>
            </a:r>
          </a:p>
          <a:p>
            <a:r>
              <a:rPr lang="en-US" dirty="0"/>
              <a:t>Energy Cost (A)          X	%5			=Electricity Consumption Tax (T)</a:t>
            </a:r>
          </a:p>
          <a:p>
            <a:r>
              <a:rPr lang="en-US" dirty="0"/>
              <a:t>Energy Cost (A)          X	%2			=TRT Fee (R)</a:t>
            </a:r>
          </a:p>
          <a:p>
            <a:endParaRPr lang="en-US" dirty="0"/>
          </a:p>
          <a:p>
            <a:pPr marL="342900" indent="-342900">
              <a:buAutoNum type="alphaUcParenBoth"/>
            </a:pPr>
            <a:r>
              <a:rPr lang="en-US" dirty="0"/>
              <a:t>+ (D) + (F) + (T) + (R)	=	Billing Price except VAT</a:t>
            </a:r>
          </a:p>
          <a:p>
            <a:pPr marL="342900" indent="-342900">
              <a:buAutoNum type="alphaUcParenBoth"/>
            </a:pPr>
            <a:endParaRPr lang="en-US" dirty="0"/>
          </a:p>
          <a:p>
            <a:endParaRPr lang="en-US" dirty="0"/>
          </a:p>
          <a:p>
            <a:r>
              <a:rPr lang="en-US" sz="3000" dirty="0"/>
              <a:t>Billing Price except VAT x (1 + %18) = Total Billing Price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596D2E-725D-437E-846B-97D002B91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A3227-204C-4E44-8539-C9AA433BE28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540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DBE76-483E-4CCF-B255-903D04D15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KILL BILL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2E9C699-0C84-4599-B3B1-B3B4BDF18D3F}"/>
              </a:ext>
            </a:extLst>
          </p:cNvPr>
          <p:cNvSpPr txBox="1">
            <a:spLocks/>
          </p:cNvSpPr>
          <p:nvPr/>
        </p:nvSpPr>
        <p:spPr>
          <a:xfrm>
            <a:off x="1104293" y="1516271"/>
            <a:ext cx="8946541" cy="6739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NATURAL GAS METER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2DF02B-D38E-4F3A-AC97-B87BE9720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A3227-204C-4E44-8539-C9AA433BE286}" type="slidenum">
              <a:rPr lang="en-US" smtClean="0"/>
              <a:t>12</a:t>
            </a:fld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F192D32-73A1-4B1F-AEFB-46E7D7208F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641" y="2439605"/>
            <a:ext cx="4147843" cy="3567141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ECF32E5-1AE7-473E-A864-94F8723D611C}"/>
              </a:ext>
            </a:extLst>
          </p:cNvPr>
          <p:cNvSpPr/>
          <p:nvPr/>
        </p:nvSpPr>
        <p:spPr>
          <a:xfrm>
            <a:off x="4921134" y="3354185"/>
            <a:ext cx="1115567" cy="356791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686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853F9-BE57-45A0-A2B4-E86AA5717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KILL BILL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9F009-30AF-4041-9DCB-46603C2DC4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483614"/>
            <a:ext cx="8946541" cy="739268"/>
          </a:xfrm>
        </p:spPr>
        <p:txBody>
          <a:bodyPr/>
          <a:lstStyle/>
          <a:p>
            <a:r>
              <a:rPr lang="en-US" dirty="0"/>
              <a:t>MATHEMATICAL FORMULATION OF NATURAL GAS BILL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DF1A8D-6838-48D3-9A65-798F3F97AE0E}"/>
              </a:ext>
            </a:extLst>
          </p:cNvPr>
          <p:cNvSpPr txBox="1"/>
          <p:nvPr/>
        </p:nvSpPr>
        <p:spPr>
          <a:xfrm>
            <a:off x="0" y="2094312"/>
            <a:ext cx="1219200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Measured Volume(m3) = Last Index - First Index,</a:t>
            </a:r>
          </a:p>
          <a:p>
            <a:r>
              <a:rPr lang="en-US" dirty="0"/>
              <a:t>				  Fixed Usage(m3) = Measured Volume(m3) x Correction Factor (K)</a:t>
            </a:r>
          </a:p>
          <a:p>
            <a:endParaRPr lang="en-US" dirty="0"/>
          </a:p>
          <a:p>
            <a:r>
              <a:rPr lang="en-US" dirty="0"/>
              <a:t>Usage (kWh) = Fixed Usage (m3) x invoicing period upper thermal value (kcal/m3) </a:t>
            </a:r>
          </a:p>
          <a:p>
            <a:r>
              <a:rPr lang="en-US" dirty="0"/>
              <a:t>								860,42 (kcal/kWh)</a:t>
            </a:r>
          </a:p>
          <a:p>
            <a:endParaRPr lang="en-US" dirty="0"/>
          </a:p>
          <a:p>
            <a:r>
              <a:rPr lang="en-US" dirty="0"/>
              <a:t>Consumption Cost (TL) = Usage(kWh) x Average Price (TL/kWh)</a:t>
            </a:r>
          </a:p>
          <a:p>
            <a:endParaRPr lang="en-US" dirty="0"/>
          </a:p>
          <a:p>
            <a:r>
              <a:rPr lang="en-US" dirty="0"/>
              <a:t>System Usage Fee (TL) = Usage (kWh) x System Usage Fee Unit Price (TL/kWh)</a:t>
            </a:r>
          </a:p>
          <a:p>
            <a:endParaRPr lang="en-US" dirty="0"/>
          </a:p>
          <a:p>
            <a:r>
              <a:rPr lang="en-US" dirty="0"/>
              <a:t>VAT = Usage Price (System Usage Fee included) x 0,18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3000" dirty="0"/>
              <a:t>Billing Price  = Usage Price + System Usage Fee + VAT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636F59-2808-4FE8-BFCC-E25B80BB8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A3227-204C-4E44-8539-C9AA433BE286}" type="slidenum">
              <a:rPr lang="en-US" smtClean="0"/>
              <a:t>13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5353742-A23D-41BF-982A-DAE6F1213A6E}"/>
              </a:ext>
            </a:extLst>
          </p:cNvPr>
          <p:cNvCxnSpPr/>
          <p:nvPr/>
        </p:nvCxnSpPr>
        <p:spPr>
          <a:xfrm>
            <a:off x="1704109" y="3524596"/>
            <a:ext cx="74814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3890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D45F8-E872-459B-91C6-2696ED75B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KILL BILL: </a:t>
            </a:r>
            <a:r>
              <a:rPr lang="en-US" sz="2800" dirty="0"/>
              <a:t>Possible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3E871-7EAE-4D50-BEAE-009C5DF61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2368637"/>
            <a:ext cx="8946541" cy="4195481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Digital meters and timing of digital meters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Reflection of the flash light from the glass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Character types of different meters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changing characters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Other possible problems with image processing part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Problems due to hardware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67452B-9E2A-4FD9-AF5E-00A021E13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A3227-204C-4E44-8539-C9AA433BE28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5474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0DB67-D941-41E4-B198-F4EF33140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011" y="452718"/>
            <a:ext cx="9651823" cy="1400530"/>
          </a:xfrm>
        </p:spPr>
        <p:txBody>
          <a:bodyPr/>
          <a:lstStyle/>
          <a:p>
            <a:r>
              <a:rPr lang="en-US" dirty="0"/>
              <a:t>KILL BILL: </a:t>
            </a:r>
            <a:r>
              <a:rPr lang="en-US" sz="2800" dirty="0"/>
              <a:t>Digital meters and timing of digital meters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18A71B-ED2E-4A2D-8A9C-6730AC4286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33" y="2143667"/>
            <a:ext cx="4918357" cy="3760494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DC02B3-7B87-482D-9803-A859680FB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A3227-204C-4E44-8539-C9AA433BE286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48FF3E-9C30-4A65-98A3-3FC40350E9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00312"/>
            <a:ext cx="4398364" cy="3760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6856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D45B1-1E1F-4B52-9F7D-4FB333F9D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586856" cy="1400530"/>
          </a:xfrm>
        </p:spPr>
        <p:txBody>
          <a:bodyPr/>
          <a:lstStyle/>
          <a:p>
            <a:r>
              <a:rPr lang="en-US" dirty="0"/>
              <a:t>KILL BILL: </a:t>
            </a:r>
            <a:r>
              <a:rPr lang="en-US" sz="2800" dirty="0"/>
              <a:t>Reflection of the flash light from the glass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18E760-1D8A-4AED-AE9F-714962F414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0835" y="2157567"/>
            <a:ext cx="6410330" cy="436381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0B47BC-5635-4F81-823D-1B0269F2A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A3227-204C-4E44-8539-C9AA433BE28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482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77430-226B-471D-908E-DD7FF0B0C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KILL BILL: </a:t>
            </a:r>
            <a:r>
              <a:rPr lang="en-US" sz="2800" dirty="0"/>
              <a:t>Character types of different meters</a:t>
            </a:r>
            <a:br>
              <a:rPr lang="en-US" dirty="0"/>
            </a:b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775A8D-D484-401C-AB1E-26828B510C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501" y="2406128"/>
            <a:ext cx="2912090" cy="11597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B07E49C-540C-4033-BFF8-3D9EEFCC4F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9516" y="2411541"/>
            <a:ext cx="2912089" cy="115437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8C5CFFF-FACF-4365-AF6F-F6835AE62E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501" y="4682739"/>
            <a:ext cx="2912090" cy="115979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745C9CB-92A7-44E8-AFCE-E394D3146C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9516" y="4686392"/>
            <a:ext cx="2912088" cy="115979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8D1799-09C9-4F42-804E-B5E41B394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A3227-204C-4E44-8539-C9AA433BE28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282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58B5A-F2FB-4324-BAB8-CF8FF6340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69896"/>
          </a:xfrm>
        </p:spPr>
        <p:txBody>
          <a:bodyPr/>
          <a:lstStyle/>
          <a:p>
            <a:r>
              <a:rPr lang="en-US" dirty="0"/>
              <a:t>KILL BILL: </a:t>
            </a:r>
            <a:r>
              <a:rPr lang="en-US" sz="2800" dirty="0"/>
              <a:t>Changing characters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E7FD12-FDE2-4FCB-9D4D-FACE3BEADC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086" y="1722724"/>
            <a:ext cx="5760697" cy="4763077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24B60E-9127-4CA2-89A8-B86E693AD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A3227-204C-4E44-8539-C9AA433BE286}" type="slidenum">
              <a:rPr lang="en-US" smtClean="0"/>
              <a:t>18</a:t>
            </a:fld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8BE7443-62BD-4652-BC10-2A20D119D69D}"/>
              </a:ext>
            </a:extLst>
          </p:cNvPr>
          <p:cNvCxnSpPr>
            <a:cxnSpLocks/>
          </p:cNvCxnSpPr>
          <p:nvPr/>
        </p:nvCxnSpPr>
        <p:spPr>
          <a:xfrm>
            <a:off x="5552902" y="3325092"/>
            <a:ext cx="21945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61526A7-AD5F-4929-88E5-E59A1D9773F4}"/>
              </a:ext>
            </a:extLst>
          </p:cNvPr>
          <p:cNvCxnSpPr>
            <a:cxnSpLocks/>
          </p:cNvCxnSpPr>
          <p:nvPr/>
        </p:nvCxnSpPr>
        <p:spPr>
          <a:xfrm flipH="1" flipV="1">
            <a:off x="5552902" y="2111433"/>
            <a:ext cx="1" cy="12136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58803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595CF-7F16-4287-9FCA-859AB07CB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KILL BILL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39CF8-A125-458C-A258-C558C1FA2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465090"/>
            <a:ext cx="8946541" cy="52699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Other possible problems with image processing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C39AB3-B19D-4927-BBEE-F6CC71CF29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405" y="2601317"/>
            <a:ext cx="4488973" cy="302526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AFC2EB-8383-4386-B579-5FD806A49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A3227-204C-4E44-8539-C9AA433BE286}" type="slidenum">
              <a:rPr lang="en-US" smtClean="0"/>
              <a:t>19</a:t>
            </a:fld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619C4AF-98E5-4D66-877B-F4C53A808C7F}"/>
              </a:ext>
            </a:extLst>
          </p:cNvPr>
          <p:cNvSpPr/>
          <p:nvPr/>
        </p:nvSpPr>
        <p:spPr>
          <a:xfrm>
            <a:off x="5059647" y="3874110"/>
            <a:ext cx="1779813" cy="484632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1AFC885-8FAE-4D0A-866B-67975AE628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973" y="2601317"/>
            <a:ext cx="4488973" cy="302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81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51E9E-EBFE-47F8-B02D-349D892BB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12A0F-B776-489F-8FE9-375A59B0F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Introduction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Project Definition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Project Purpose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Raspberry Pi System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Plan B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Mobile Application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Comparison with other similar applications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Conclusion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0FAC37-6321-4FAE-AC17-7D199736B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A3227-204C-4E44-8539-C9AA433BE28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7053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051F2-F344-4667-8135-21A8FA6E3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KILL BILL: </a:t>
            </a:r>
            <a:r>
              <a:rPr lang="en-US" sz="2800" dirty="0"/>
              <a:t>Problem due to hardware system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E1847E2-BDC5-4366-B279-6B6F953061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283" y="2370791"/>
            <a:ext cx="5711434" cy="38007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64F94F-34D2-403F-ACB6-8E67B6DEB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A3227-204C-4E44-8539-C9AA433BE28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3234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3465C-CF9B-43FE-8E3B-BD7B8D965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KILL BILL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15933-B840-42F9-A13E-94DD07006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3471" y="1668617"/>
            <a:ext cx="8946541" cy="137608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Mobile</a:t>
            </a:r>
            <a:r>
              <a:rPr lang="tr-TR" dirty="0"/>
              <a:t> application part is the answer to question how the users will use the Kill</a:t>
            </a:r>
            <a:r>
              <a:rPr lang="en-US" dirty="0"/>
              <a:t> </a:t>
            </a:r>
            <a:r>
              <a:rPr lang="tr-TR" dirty="0"/>
              <a:t>Bill.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7DBA49-092C-4F4A-B1AA-7BAFD52B3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A3227-204C-4E44-8539-C9AA433BE286}" type="slidenum">
              <a:rPr lang="en-US" smtClean="0"/>
              <a:t>21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9B6DC4-0A8A-451D-92B4-6DF05C4EA4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950" y="2734077"/>
            <a:ext cx="3349582" cy="3929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3117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6.png">
            <a:extLst>
              <a:ext uri="{FF2B5EF4-FFF2-40B4-BE49-F238E27FC236}">
                <a16:creationId xmlns:a16="http://schemas.microsoft.com/office/drawing/2014/main" id="{DCB2B0B3-D23E-4B45-9DB1-E10F4CC51A1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404257" y="930126"/>
            <a:ext cx="3543301" cy="5474553"/>
          </a:xfrm>
          <a:prstGeom prst="rect">
            <a:avLst/>
          </a:prstGeom>
          <a:ln/>
        </p:spPr>
      </p:pic>
      <p:pic>
        <p:nvPicPr>
          <p:cNvPr id="5" name="image8.png">
            <a:extLst>
              <a:ext uri="{FF2B5EF4-FFF2-40B4-BE49-F238E27FC236}">
                <a16:creationId xmlns:a16="http://schemas.microsoft.com/office/drawing/2014/main" id="{59188365-2C66-4551-A0FE-43C07073C0D2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375934" y="930125"/>
            <a:ext cx="3976606" cy="5474553"/>
          </a:xfrm>
          <a:prstGeom prst="rect">
            <a:avLst/>
          </a:prstGeom>
          <a:ln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876A7A7-70CE-4F97-8883-2ECAFACB06C7}"/>
              </a:ext>
            </a:extLst>
          </p:cNvPr>
          <p:cNvSpPr txBox="1"/>
          <p:nvPr/>
        </p:nvSpPr>
        <p:spPr>
          <a:xfrm>
            <a:off x="1404257" y="191462"/>
            <a:ext cx="57639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/>
              <a:t>KILL BILL: </a:t>
            </a:r>
            <a:r>
              <a:rPr lang="en-US" sz="2800" dirty="0"/>
              <a:t>Mock-Ups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5705BA-0D39-4529-9A52-E4059E18E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A3227-204C-4E44-8539-C9AA433BE286}" type="slidenum">
              <a:rPr lang="en-US" smtClean="0"/>
              <a:t>22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A219DB-CA56-4D2F-8D4E-E7C226952F97}"/>
              </a:ext>
            </a:extLst>
          </p:cNvPr>
          <p:cNvSpPr txBox="1"/>
          <p:nvPr/>
        </p:nvSpPr>
        <p:spPr>
          <a:xfrm>
            <a:off x="1466305" y="6404678"/>
            <a:ext cx="3419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Login Interface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0F9DE8-A83F-4100-A155-24567186A5B1}"/>
              </a:ext>
            </a:extLst>
          </p:cNvPr>
          <p:cNvSpPr txBox="1"/>
          <p:nvPr/>
        </p:nvSpPr>
        <p:spPr>
          <a:xfrm>
            <a:off x="6654635" y="6419986"/>
            <a:ext cx="3419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Register Interface</a:t>
            </a:r>
          </a:p>
        </p:txBody>
      </p:sp>
    </p:spTree>
    <p:extLst>
      <p:ext uri="{BB962C8B-B14F-4D97-AF65-F5344CB8AC3E}">
        <p14:creationId xmlns:p14="http://schemas.microsoft.com/office/powerpoint/2010/main" val="29660659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6.png">
            <a:extLst>
              <a:ext uri="{FF2B5EF4-FFF2-40B4-BE49-F238E27FC236}">
                <a16:creationId xmlns:a16="http://schemas.microsoft.com/office/drawing/2014/main" id="{45A0465F-5FEC-44C5-A1B9-8205F1E611D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143000" y="1063416"/>
            <a:ext cx="3755570" cy="5196968"/>
          </a:xfrm>
          <a:prstGeom prst="rect">
            <a:avLst/>
          </a:prstGeom>
          <a:ln/>
        </p:spPr>
      </p:pic>
      <p:pic>
        <p:nvPicPr>
          <p:cNvPr id="5" name="image15.png">
            <a:extLst>
              <a:ext uri="{FF2B5EF4-FFF2-40B4-BE49-F238E27FC236}">
                <a16:creationId xmlns:a16="http://schemas.microsoft.com/office/drawing/2014/main" id="{13629DA2-6163-46D8-A114-83D1A4A3CAB5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096000" y="1063416"/>
            <a:ext cx="4101791" cy="5196968"/>
          </a:xfrm>
          <a:prstGeom prst="rect">
            <a:avLst/>
          </a:prstGeom>
          <a:ln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285A28B-9177-4F88-B82C-06058C6B4D53}"/>
              </a:ext>
            </a:extLst>
          </p:cNvPr>
          <p:cNvSpPr txBox="1"/>
          <p:nvPr/>
        </p:nvSpPr>
        <p:spPr>
          <a:xfrm>
            <a:off x="1143000" y="195943"/>
            <a:ext cx="4953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/>
              <a:t>KILL BILL: </a:t>
            </a:r>
            <a:r>
              <a:rPr lang="en-US" sz="2800" dirty="0"/>
              <a:t>Mock-Ups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503BC33-1E9A-4B2E-BBC5-2566AC2D0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A3227-204C-4E44-8539-C9AA433BE286}" type="slidenum">
              <a:rPr lang="en-US" smtClean="0"/>
              <a:t>23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0C9956-E34D-45A0-81C4-F0EAA32599DE}"/>
              </a:ext>
            </a:extLst>
          </p:cNvPr>
          <p:cNvSpPr txBox="1"/>
          <p:nvPr/>
        </p:nvSpPr>
        <p:spPr>
          <a:xfrm>
            <a:off x="1311183" y="6389193"/>
            <a:ext cx="3419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Screen Interface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A88858-B725-46D0-A407-5D0154EB9CB8}"/>
              </a:ext>
            </a:extLst>
          </p:cNvPr>
          <p:cNvSpPr txBox="1"/>
          <p:nvPr/>
        </p:nvSpPr>
        <p:spPr>
          <a:xfrm>
            <a:off x="6176010" y="6389193"/>
            <a:ext cx="3760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Device Identification Interface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B3F565D-2B10-4FAC-A1D9-47AFF06400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7639" y="2091690"/>
            <a:ext cx="1909763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0079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71A61-ADAC-476E-BB4C-4A6A7CDD1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KILL BILL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87F5F-0357-4D66-8A6E-F6BDA874D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536" y="1568479"/>
            <a:ext cx="10195078" cy="33273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/>
              <a:t>Kill</a:t>
            </a:r>
            <a:r>
              <a:rPr lang="en-US" dirty="0"/>
              <a:t> </a:t>
            </a:r>
            <a:r>
              <a:rPr lang="tr-TR" dirty="0"/>
              <a:t>Bill </a:t>
            </a:r>
            <a:r>
              <a:rPr lang="en-US" dirty="0"/>
              <a:t>stores 2 different types of information;</a:t>
            </a:r>
            <a:endParaRPr lang="tr-TR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	USER INFORMATION						</a:t>
            </a:r>
          </a:p>
          <a:p>
            <a:pPr lvl="1"/>
            <a:r>
              <a:rPr lang="tr-TR" sz="2000" dirty="0"/>
              <a:t>User registration</a:t>
            </a:r>
          </a:p>
          <a:p>
            <a:pPr lvl="1"/>
            <a:r>
              <a:rPr lang="tr-TR" sz="2000" dirty="0"/>
              <a:t>Authentication System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D7E7A9-929C-425C-99B1-D4C63ACFD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A3227-204C-4E44-8539-C9AA433BE286}" type="slidenum">
              <a:rPr lang="en-US" smtClean="0"/>
              <a:t>24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1016710-165A-491D-94DC-50FEAE38EBE6}"/>
              </a:ext>
            </a:extLst>
          </p:cNvPr>
          <p:cNvSpPr txBox="1">
            <a:spLocks/>
          </p:cNvSpPr>
          <p:nvPr/>
        </p:nvSpPr>
        <p:spPr>
          <a:xfrm>
            <a:off x="1622729" y="4895871"/>
            <a:ext cx="8946541" cy="19621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tr-TR" dirty="0"/>
              <a:t>DEVICE INFORMATION</a:t>
            </a:r>
          </a:p>
          <a:p>
            <a:r>
              <a:rPr lang="tr-TR" dirty="0"/>
              <a:t>Device Ids</a:t>
            </a:r>
          </a:p>
          <a:p>
            <a:r>
              <a:rPr lang="tr-TR" dirty="0"/>
              <a:t>String values which were taken from meters	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7912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955A9-7674-4777-95B4-9B0ADFF6E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KILL BILL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6E536-89D9-413C-9E04-30A01F8C6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 we have in our application, What do others have?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BD0DF30-C626-42A0-9B7B-D467E5FBF6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697555"/>
              </p:ext>
            </p:extLst>
          </p:nvPr>
        </p:nvGraphicFramePr>
        <p:xfrm>
          <a:off x="590204" y="2934393"/>
          <a:ext cx="10817931" cy="268438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738529">
                  <a:extLst>
                    <a:ext uri="{9D8B030D-6E8A-4147-A177-3AD203B41FA5}">
                      <a16:colId xmlns:a16="http://schemas.microsoft.com/office/drawing/2014/main" val="950473566"/>
                    </a:ext>
                  </a:extLst>
                </a:gridCol>
                <a:gridCol w="1433525">
                  <a:extLst>
                    <a:ext uri="{9D8B030D-6E8A-4147-A177-3AD203B41FA5}">
                      <a16:colId xmlns:a16="http://schemas.microsoft.com/office/drawing/2014/main" val="397360450"/>
                    </a:ext>
                  </a:extLst>
                </a:gridCol>
                <a:gridCol w="1250521">
                  <a:extLst>
                    <a:ext uri="{9D8B030D-6E8A-4147-A177-3AD203B41FA5}">
                      <a16:colId xmlns:a16="http://schemas.microsoft.com/office/drawing/2014/main" val="3007117532"/>
                    </a:ext>
                  </a:extLst>
                </a:gridCol>
                <a:gridCol w="1508417">
                  <a:extLst>
                    <a:ext uri="{9D8B030D-6E8A-4147-A177-3AD203B41FA5}">
                      <a16:colId xmlns:a16="http://schemas.microsoft.com/office/drawing/2014/main" val="3572976778"/>
                    </a:ext>
                  </a:extLst>
                </a:gridCol>
                <a:gridCol w="1523808">
                  <a:extLst>
                    <a:ext uri="{9D8B030D-6E8A-4147-A177-3AD203B41FA5}">
                      <a16:colId xmlns:a16="http://schemas.microsoft.com/office/drawing/2014/main" val="2883993224"/>
                    </a:ext>
                  </a:extLst>
                </a:gridCol>
                <a:gridCol w="810839">
                  <a:extLst>
                    <a:ext uri="{9D8B030D-6E8A-4147-A177-3AD203B41FA5}">
                      <a16:colId xmlns:a16="http://schemas.microsoft.com/office/drawing/2014/main" val="446214755"/>
                    </a:ext>
                  </a:extLst>
                </a:gridCol>
                <a:gridCol w="1113331">
                  <a:extLst>
                    <a:ext uri="{9D8B030D-6E8A-4147-A177-3AD203B41FA5}">
                      <a16:colId xmlns:a16="http://schemas.microsoft.com/office/drawing/2014/main" val="3799946047"/>
                    </a:ext>
                  </a:extLst>
                </a:gridCol>
                <a:gridCol w="1438961">
                  <a:extLst>
                    <a:ext uri="{9D8B030D-6E8A-4147-A177-3AD203B41FA5}">
                      <a16:colId xmlns:a16="http://schemas.microsoft.com/office/drawing/2014/main" val="1792727572"/>
                    </a:ext>
                  </a:extLst>
                </a:gridCol>
              </a:tblGrid>
              <a:tr h="92036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Online Payment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Usage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View bill prices momently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Hardware Connection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 </a:t>
                      </a:r>
                    </a:p>
                    <a:p>
                      <a:r>
                        <a:rPr lang="en-US" dirty="0"/>
                        <a:t>As Free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IOS Market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Android Market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263026"/>
                  </a:ext>
                </a:extLst>
              </a:tr>
              <a:tr h="64425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KILL BILL (Proposed)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9094141"/>
                  </a:ext>
                </a:extLst>
              </a:tr>
              <a:tr h="3732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PayTM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984655"/>
                  </a:ext>
                </a:extLst>
              </a:tr>
              <a:tr h="3732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Mahavitaran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839986"/>
                  </a:ext>
                </a:extLst>
              </a:tr>
              <a:tr h="3732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PhonePE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  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602775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9C2063-E2AE-4E98-9D7E-C2383438A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A3227-204C-4E44-8539-C9AA433BE28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9596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F99D7-4F8D-4E86-ADD4-B341C6B44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KILL BILL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2320B-2E0D-49FE-8513-6EA3656A8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022" y="2439838"/>
            <a:ext cx="11915955" cy="4277708"/>
          </a:xfrm>
        </p:spPr>
        <p:txBody>
          <a:bodyPr/>
          <a:lstStyle/>
          <a:p>
            <a:r>
              <a:rPr lang="tr-TR" dirty="0"/>
              <a:t>How </a:t>
            </a:r>
            <a:r>
              <a:rPr lang="en-US" dirty="0"/>
              <a:t>will</a:t>
            </a:r>
            <a:r>
              <a:rPr lang="tr-TR" dirty="0"/>
              <a:t> the developing this project improve our skills?</a:t>
            </a:r>
            <a:endParaRPr lang="en-US" dirty="0"/>
          </a:p>
          <a:p>
            <a:r>
              <a:rPr lang="en-US" dirty="0"/>
              <a:t>We are not electric and electrical engineering students</a:t>
            </a:r>
          </a:p>
          <a:p>
            <a:r>
              <a:rPr lang="en-US" dirty="0"/>
              <a:t>We do not know how to use Raspberry Pi system</a:t>
            </a:r>
          </a:p>
          <a:p>
            <a:r>
              <a:rPr lang="en-US" dirty="0"/>
              <a:t>We gain more experience about software systems</a:t>
            </a:r>
          </a:p>
          <a:p>
            <a:r>
              <a:rPr lang="en-US" dirty="0"/>
              <a:t>We gain experienced that hardware and software systems could be work together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A85482-916C-4678-BA2E-7BE836B53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A3227-204C-4E44-8539-C9AA433BE28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9755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4B167-7BF0-46F3-BE3B-479D004E6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KILL BILL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C08DFF-4B7B-4333-AB00-4A507A092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A3227-204C-4E44-8539-C9AA433BE286}" type="slidenum">
              <a:rPr lang="en-US" smtClean="0"/>
              <a:t>27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57C8780-C40A-43DB-A603-2DA8B843EE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424" y="1853248"/>
            <a:ext cx="7633946" cy="4296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852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FAAE8-F594-4C95-ABBE-C2D2A9DD8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7" y="452718"/>
            <a:ext cx="9635198" cy="1400530"/>
          </a:xfrm>
        </p:spPr>
        <p:txBody>
          <a:bodyPr/>
          <a:lstStyle/>
          <a:p>
            <a:r>
              <a:rPr lang="en-US" dirty="0"/>
              <a:t>KILL BILL: </a:t>
            </a:r>
            <a:r>
              <a:rPr lang="en-US" sz="2800" dirty="0"/>
              <a:t>Project Members and Responsibilities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8E034-1E8E-4274-8593-FC5B5BADA4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3674" y="4311071"/>
            <a:ext cx="3376323" cy="19141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    Development Team 1</a:t>
            </a:r>
          </a:p>
          <a:p>
            <a:r>
              <a:rPr lang="en-US" dirty="0"/>
              <a:t>Kerem Can Özcan</a:t>
            </a:r>
          </a:p>
          <a:p>
            <a:r>
              <a:rPr lang="en-US" dirty="0"/>
              <a:t>Metin Akın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038DED9-37E4-4CD9-B6C7-943286E88836}"/>
              </a:ext>
            </a:extLst>
          </p:cNvPr>
          <p:cNvSpPr txBox="1">
            <a:spLocks/>
          </p:cNvSpPr>
          <p:nvPr/>
        </p:nvSpPr>
        <p:spPr>
          <a:xfrm>
            <a:off x="7832003" y="4311071"/>
            <a:ext cx="3376323" cy="2274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    Development Team 2</a:t>
            </a:r>
          </a:p>
          <a:p>
            <a:r>
              <a:rPr lang="en-US" dirty="0"/>
              <a:t>Barış Erenler</a:t>
            </a:r>
          </a:p>
          <a:p>
            <a:r>
              <a:rPr lang="en-US" dirty="0"/>
              <a:t>Mehmet Algül</a:t>
            </a:r>
          </a:p>
          <a:p>
            <a:r>
              <a:rPr lang="en-US" dirty="0"/>
              <a:t>Utku Aksakallı</a:t>
            </a: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30A2357-716C-40B2-9016-C0FB9082E98F}"/>
              </a:ext>
            </a:extLst>
          </p:cNvPr>
          <p:cNvSpPr txBox="1">
            <a:spLocks/>
          </p:cNvSpPr>
          <p:nvPr/>
        </p:nvSpPr>
        <p:spPr>
          <a:xfrm>
            <a:off x="4843607" y="1756742"/>
            <a:ext cx="3376323" cy="13254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Project Manager</a:t>
            </a:r>
          </a:p>
          <a:p>
            <a:r>
              <a:rPr lang="en-US" dirty="0"/>
              <a:t>Metin Akın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1A6CA52-A572-44C3-8046-9DEFD2A53BC6}"/>
              </a:ext>
            </a:extLst>
          </p:cNvPr>
          <p:cNvSpPr txBox="1">
            <a:spLocks/>
          </p:cNvSpPr>
          <p:nvPr/>
        </p:nvSpPr>
        <p:spPr>
          <a:xfrm>
            <a:off x="4843606" y="2985654"/>
            <a:ext cx="3376323" cy="13254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UI Designer</a:t>
            </a:r>
          </a:p>
          <a:p>
            <a:r>
              <a:rPr lang="en-US" dirty="0"/>
              <a:t>Mehmet Algül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FD2FC2-FC48-443C-8037-6B680D6AD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A3227-204C-4E44-8539-C9AA433BE28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481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68403-36BC-4BFB-B206-F74F49AE8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KILL BILL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0C464-36B0-40B1-91FE-DBDC05D5B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405" y="1487414"/>
            <a:ext cx="5104833" cy="1624798"/>
          </a:xfrm>
        </p:spPr>
        <p:txBody>
          <a:bodyPr>
            <a:normAutofit fontScale="92500" lnSpcReduction="20000"/>
          </a:bodyPr>
          <a:lstStyle/>
          <a:p>
            <a:pPr fontAlgn="base"/>
            <a:r>
              <a:rPr lang="en-US" dirty="0"/>
              <a:t>Kill Bill is the project which is planned to develop for that users can track their bills group by water, electricity and natural gas costs instantly by mobile phone.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BC6FEF-3646-4600-BCC6-3077E0BD0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A3227-204C-4E44-8539-C9AA433BE286}" type="slidenum">
              <a:rPr lang="en-US" smtClean="0"/>
              <a:t>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09E83A1-044C-4857-AFC0-34054DD75A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326" y="1233226"/>
            <a:ext cx="3095527" cy="55222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5F90962-29D3-4256-9902-CC971CEC06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386" y="3112212"/>
            <a:ext cx="4498870" cy="364322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9686FE0-F28A-4B6B-AA5E-84A49A3C7770}"/>
              </a:ext>
            </a:extLst>
          </p:cNvPr>
          <p:cNvSpPr txBox="1"/>
          <p:nvPr/>
        </p:nvSpPr>
        <p:spPr>
          <a:xfrm>
            <a:off x="5720672" y="2828835"/>
            <a:ext cx="24300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Households</a:t>
            </a:r>
          </a:p>
          <a:p>
            <a:r>
              <a:rPr lang="en-US" dirty="0"/>
              <a:t>Industrial Comp.</a:t>
            </a:r>
          </a:p>
          <a:p>
            <a:r>
              <a:rPr lang="en-US" dirty="0"/>
              <a:t>Public Ins.</a:t>
            </a:r>
          </a:p>
          <a:p>
            <a:r>
              <a:rPr lang="en-US" dirty="0"/>
              <a:t>Construction Comp.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49B70D-9104-407C-91BE-FB22EA00A9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048" y="4367123"/>
            <a:ext cx="3393278" cy="2316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087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53920-6E8E-4250-A41C-EE0ABDC27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KILL BILL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7505A-6150-4C2A-B319-E787C4F54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321771"/>
            <a:ext cx="8946541" cy="575982"/>
          </a:xfrm>
        </p:spPr>
        <p:txBody>
          <a:bodyPr/>
          <a:lstStyle/>
          <a:p>
            <a:r>
              <a:rPr lang="en-US" dirty="0"/>
              <a:t>How works KILL BILL?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DF8BC4-A2E7-426E-9D77-D4DFE0A569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603" y="2186734"/>
            <a:ext cx="3367251" cy="3367251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FE54F755-2654-400E-BB68-F767709D95F3}"/>
              </a:ext>
            </a:extLst>
          </p:cNvPr>
          <p:cNvSpPr/>
          <p:nvPr/>
        </p:nvSpPr>
        <p:spPr>
          <a:xfrm>
            <a:off x="4347284" y="3610286"/>
            <a:ext cx="2004530" cy="484632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F408E1B-800B-40BD-94D0-806B2E3F5F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638" y="2168977"/>
            <a:ext cx="5049991" cy="336725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FB4690-9873-4D9A-A1FE-6484E58EF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A3227-204C-4E44-8539-C9AA433BE28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736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2C894-DB80-4901-8B1C-232350C16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KILL BILL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5934E45-1C2C-4D94-BCEE-F3E84D519E68}"/>
              </a:ext>
            </a:extLst>
          </p:cNvPr>
          <p:cNvSpPr/>
          <p:nvPr/>
        </p:nvSpPr>
        <p:spPr>
          <a:xfrm>
            <a:off x="5348472" y="3558877"/>
            <a:ext cx="1779813" cy="484632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3EF7EC8-6BBE-4F1A-AA4E-4DEE9480E0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449" y="2127089"/>
            <a:ext cx="4615777" cy="334820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7006F8-D392-4A1E-AC3B-F7130FCEB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A3227-204C-4E44-8539-C9AA433BE286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6CAA35-CE0C-4E72-A8F5-93C0D2908A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9507" y="1395797"/>
            <a:ext cx="2968397" cy="52954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F2E1C4-E48E-4E7D-ADAA-4503E8FF3110}"/>
              </a:ext>
            </a:extLst>
          </p:cNvPr>
          <p:cNvSpPr txBox="1"/>
          <p:nvPr/>
        </p:nvSpPr>
        <p:spPr>
          <a:xfrm>
            <a:off x="5553752" y="3244334"/>
            <a:ext cx="1521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00002999</a:t>
            </a:r>
          </a:p>
        </p:txBody>
      </p:sp>
    </p:spTree>
    <p:extLst>
      <p:ext uri="{BB962C8B-B14F-4D97-AF65-F5344CB8AC3E}">
        <p14:creationId xmlns:p14="http://schemas.microsoft.com/office/powerpoint/2010/main" val="1647283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D663E-6D2D-43F1-9BB5-0E4D7695F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KILL BILL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33D24A-80E2-4D05-9D93-2D2B6136001C}"/>
              </a:ext>
            </a:extLst>
          </p:cNvPr>
          <p:cNvSpPr txBox="1"/>
          <p:nvPr/>
        </p:nvSpPr>
        <p:spPr>
          <a:xfrm>
            <a:off x="4655229" y="1483916"/>
            <a:ext cx="463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Three different meters;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A83524-630B-421C-9F09-238E9F61F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A3227-204C-4E44-8539-C9AA433BE286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E8DD8B-59B4-4EC3-AB50-DD78F63FA2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6919" y="2772985"/>
            <a:ext cx="3294322" cy="28331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156E00D-4CC6-40A7-85D7-ACEC4AAD15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68879"/>
            <a:ext cx="5041372" cy="344132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2D08A1E-140D-4E0D-A24A-AE538E546D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2739" y="2772986"/>
            <a:ext cx="3269280" cy="2833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273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FCCE1-B4E5-4CF0-A681-A8338E038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KILL BILL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044E9D4-37C9-4101-B1A8-F4130FECC07E}"/>
              </a:ext>
            </a:extLst>
          </p:cNvPr>
          <p:cNvSpPr txBox="1">
            <a:spLocks/>
          </p:cNvSpPr>
          <p:nvPr/>
        </p:nvSpPr>
        <p:spPr>
          <a:xfrm>
            <a:off x="1104293" y="1516271"/>
            <a:ext cx="8946541" cy="6739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WATER METER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EB0A85-D12E-4080-9DE6-8CA14DC7B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A3227-204C-4E44-8539-C9AA433BE286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49F2AF-5F6D-409C-99BB-E4945B31E6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8243" y="1749318"/>
            <a:ext cx="6954982" cy="474759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0655D2A-1C76-4D2F-A738-64DCC12AAE4E}"/>
              </a:ext>
            </a:extLst>
          </p:cNvPr>
          <p:cNvSpPr/>
          <p:nvPr/>
        </p:nvSpPr>
        <p:spPr>
          <a:xfrm>
            <a:off x="4971010" y="2801389"/>
            <a:ext cx="1417043" cy="452388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310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366CD-5692-48C5-9C09-7F2761023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KILL BILL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DC598-9D0A-4364-BB6E-91E86ABFF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853248"/>
            <a:ext cx="8947522" cy="902553"/>
          </a:xfrm>
        </p:spPr>
        <p:txBody>
          <a:bodyPr>
            <a:normAutofit/>
          </a:bodyPr>
          <a:lstStyle/>
          <a:p>
            <a:r>
              <a:rPr lang="en-US" dirty="0"/>
              <a:t>MATHEMATICAL FORMULATION OF WATER BILL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DBAF0C-CC27-4498-88B7-E2D7C56DF285}"/>
              </a:ext>
            </a:extLst>
          </p:cNvPr>
          <p:cNvSpPr txBox="1"/>
          <p:nvPr/>
        </p:nvSpPr>
        <p:spPr>
          <a:xfrm>
            <a:off x="646111" y="2963898"/>
            <a:ext cx="11399085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Maintenance cost is 1 m3 water price which is 4.58 TL </a:t>
            </a:r>
          </a:p>
          <a:p>
            <a:r>
              <a:rPr lang="en-US" sz="2100" dirty="0"/>
              <a:t>8% VAT will be added to water price and maintenance cost. </a:t>
            </a:r>
          </a:p>
          <a:p>
            <a:r>
              <a:rPr lang="en-US" sz="2100" dirty="0"/>
              <a:t>50.38 x 0.08 = 4.03 TL</a:t>
            </a:r>
          </a:p>
          <a:p>
            <a:r>
              <a:rPr lang="en-US" sz="2100" dirty="0"/>
              <a:t>Consumption tax was 2.8 TL in 2018. </a:t>
            </a:r>
          </a:p>
          <a:p>
            <a:endParaRPr lang="en-US" sz="2100" dirty="0"/>
          </a:p>
          <a:p>
            <a:endParaRPr lang="en-US" sz="2100" dirty="0"/>
          </a:p>
          <a:p>
            <a:r>
              <a:rPr lang="en-US" sz="3000" dirty="0"/>
              <a:t>Total water bill cost will be 45.8 + 4.58 + 4.03 TL + 2.8 = 57 TL.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9FFCE7-52DE-48D1-A3C8-0FF991459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A3227-204C-4E44-8539-C9AA433BE28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2476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1570</TotalTime>
  <Words>544</Words>
  <Application>Microsoft Office PowerPoint</Application>
  <PresentationFormat>Widescreen</PresentationFormat>
  <Paragraphs>204</Paragraphs>
  <Slides>27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Century Gothic</vt:lpstr>
      <vt:lpstr>Wingdings 3</vt:lpstr>
      <vt:lpstr>Ion</vt:lpstr>
      <vt:lpstr>       KILL BILL</vt:lpstr>
      <vt:lpstr>CONTENT</vt:lpstr>
      <vt:lpstr>KILL BILL: Project Members and Responsibilities</vt:lpstr>
      <vt:lpstr>KILL BILL</vt:lpstr>
      <vt:lpstr>KILL BILL</vt:lpstr>
      <vt:lpstr>KILL BILL</vt:lpstr>
      <vt:lpstr>KILL BILL</vt:lpstr>
      <vt:lpstr>KILL BILL</vt:lpstr>
      <vt:lpstr>KILL BILL</vt:lpstr>
      <vt:lpstr>KILL BILL</vt:lpstr>
      <vt:lpstr>KILL BILL</vt:lpstr>
      <vt:lpstr>KILL BILL</vt:lpstr>
      <vt:lpstr>KILL BILL</vt:lpstr>
      <vt:lpstr>KILL BILL: Possible Problems</vt:lpstr>
      <vt:lpstr>KILL BILL: Digital meters and timing of digital meters</vt:lpstr>
      <vt:lpstr>KILL BILL: Reflection of the flash light from the glass</vt:lpstr>
      <vt:lpstr>KILL BILL: Character types of different meters </vt:lpstr>
      <vt:lpstr>KILL BILL: Changing characters</vt:lpstr>
      <vt:lpstr>KILL BILL</vt:lpstr>
      <vt:lpstr>KILL BILL: Problem due to hardware system</vt:lpstr>
      <vt:lpstr>KILL BILL</vt:lpstr>
      <vt:lpstr>PowerPoint Presentation</vt:lpstr>
      <vt:lpstr>PowerPoint Presentation</vt:lpstr>
      <vt:lpstr>KILL BILL</vt:lpstr>
      <vt:lpstr>KILL BILL</vt:lpstr>
      <vt:lpstr>KILL BILL</vt:lpstr>
      <vt:lpstr>KILL BILL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KILL BILL</dc:title>
  <dc:creator>Kerem Can Özcan</dc:creator>
  <cp:lastModifiedBy>Kerem Can Özcan</cp:lastModifiedBy>
  <cp:revision>102</cp:revision>
  <dcterms:created xsi:type="dcterms:W3CDTF">2019-01-02T18:43:42Z</dcterms:created>
  <dcterms:modified xsi:type="dcterms:W3CDTF">2019-01-14T20:31:28Z</dcterms:modified>
</cp:coreProperties>
</file>