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pen Sauce" charset="1" panose="00000500000000000000"/>
      <p:regular r:id="rId27"/>
    </p:embeddedFont>
    <p:embeddedFont>
      <p:font typeface="Open Sauce Light" charset="1" panose="00000400000000000000"/>
      <p:regular r:id="rId28"/>
    </p:embeddedFont>
    <p:embeddedFont>
      <p:font typeface="Open Sauce Bold" charset="1" panose="00000800000000000000"/>
      <p:regular r:id="rId29"/>
    </p:embeddedFont>
    <p:embeddedFont>
      <p:font typeface="Open Sauce Semi-Bold" charset="1" panose="000007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2"/>
            <a:stretch>
              <a:fillRect l="0" t="0" r="0" b="0"/>
            </a:stretch>
          </a:blipFill>
        </p:spPr>
      </p:sp>
      <p:sp>
        <p:nvSpPr>
          <p:cNvPr name="TextBox 3" id="3"/>
          <p:cNvSpPr txBox="true"/>
          <p:nvPr/>
        </p:nvSpPr>
        <p:spPr>
          <a:xfrm rot="0">
            <a:off x="1831293" y="2026747"/>
            <a:ext cx="14625413" cy="3382573"/>
          </a:xfrm>
          <a:prstGeom prst="rect">
            <a:avLst/>
          </a:prstGeom>
        </p:spPr>
        <p:txBody>
          <a:bodyPr anchor="t" rtlCol="false" tIns="0" lIns="0" bIns="0" rIns="0">
            <a:spAutoFit/>
          </a:bodyPr>
          <a:lstStyle/>
          <a:p>
            <a:pPr algn="ctr">
              <a:lnSpc>
                <a:spcPts val="13543"/>
              </a:lnSpc>
            </a:pPr>
            <a:r>
              <a:rPr lang="en-US" sz="9674">
                <a:solidFill>
                  <a:srgbClr val="FFFFFF"/>
                </a:solidFill>
                <a:latin typeface="Open Sauce"/>
              </a:rPr>
              <a:t>Saha İçi</a:t>
            </a:r>
          </a:p>
          <a:p>
            <a:pPr algn="ctr">
              <a:lnSpc>
                <a:spcPts val="13543"/>
              </a:lnSpc>
              <a:spcBef>
                <a:spcPct val="0"/>
              </a:spcBef>
            </a:pPr>
            <a:r>
              <a:rPr lang="en-US" sz="9674">
                <a:solidFill>
                  <a:srgbClr val="FFFFFF"/>
                </a:solidFill>
                <a:latin typeface="Open Sauce"/>
              </a:rPr>
              <a:t>Yönetim Sistemi</a:t>
            </a:r>
          </a:p>
        </p:txBody>
      </p:sp>
      <p:sp>
        <p:nvSpPr>
          <p:cNvPr name="TextBox 4" id="4"/>
          <p:cNvSpPr txBox="true"/>
          <p:nvPr/>
        </p:nvSpPr>
        <p:spPr>
          <a:xfrm rot="0">
            <a:off x="3518292" y="5667848"/>
            <a:ext cx="11251416" cy="2934366"/>
          </a:xfrm>
          <a:prstGeom prst="rect">
            <a:avLst/>
          </a:prstGeom>
        </p:spPr>
        <p:txBody>
          <a:bodyPr anchor="t" rtlCol="false" tIns="0" lIns="0" bIns="0" rIns="0">
            <a:spAutoFit/>
          </a:bodyPr>
          <a:lstStyle/>
          <a:p>
            <a:pPr algn="ctr">
              <a:lnSpc>
                <a:spcPts val="4688"/>
              </a:lnSpc>
            </a:pPr>
            <a:r>
              <a:rPr lang="en-US" sz="3348">
                <a:solidFill>
                  <a:srgbClr val="FFFFFF"/>
                </a:solidFill>
                <a:latin typeface="Open Sauce Light"/>
              </a:rPr>
              <a:t>Ad Soyad: Kerem Ergüner  </a:t>
            </a:r>
          </a:p>
          <a:p>
            <a:pPr algn="ctr">
              <a:lnSpc>
                <a:spcPts val="4688"/>
              </a:lnSpc>
            </a:pPr>
            <a:r>
              <a:rPr lang="en-US" sz="3348">
                <a:solidFill>
                  <a:srgbClr val="FFFFFF"/>
                </a:solidFill>
                <a:latin typeface="Open Sauce Light"/>
              </a:rPr>
              <a:t>Danışman: Dr. Öğr. Üyesi Burçin Külahçıoğlu  </a:t>
            </a:r>
          </a:p>
          <a:p>
            <a:pPr algn="ctr">
              <a:lnSpc>
                <a:spcPts val="4688"/>
              </a:lnSpc>
            </a:pPr>
            <a:r>
              <a:rPr lang="en-US" sz="3348">
                <a:solidFill>
                  <a:srgbClr val="FFFFFF"/>
                </a:solidFill>
                <a:latin typeface="Open Sauce Light"/>
              </a:rPr>
              <a:t>Üniversite: Beykoz Üniversitesi </a:t>
            </a:r>
          </a:p>
          <a:p>
            <a:pPr algn="ctr">
              <a:lnSpc>
                <a:spcPts val="4688"/>
              </a:lnSpc>
            </a:pPr>
            <a:r>
              <a:rPr lang="en-US" sz="3348">
                <a:solidFill>
                  <a:srgbClr val="FFFFFF"/>
                </a:solidFill>
                <a:latin typeface="Open Sauce Light"/>
              </a:rPr>
              <a:t>Bölüm: Yazılım Mühendisliği </a:t>
            </a:r>
          </a:p>
          <a:p>
            <a:pPr algn="ctr">
              <a:lnSpc>
                <a:spcPts val="4688"/>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4339897" y="1288019"/>
            <a:ext cx="3556681" cy="7710963"/>
          </a:xfrm>
          <a:custGeom>
            <a:avLst/>
            <a:gdLst/>
            <a:ahLst/>
            <a:cxnLst/>
            <a:rect r="r" b="b" t="t" l="l"/>
            <a:pathLst>
              <a:path h="7710963" w="3556681">
                <a:moveTo>
                  <a:pt x="0" y="0"/>
                </a:moveTo>
                <a:lnTo>
                  <a:pt x="3556681" y="0"/>
                </a:lnTo>
                <a:lnTo>
                  <a:pt x="3556681"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9671878" y="1358656"/>
            <a:ext cx="4257949" cy="7569687"/>
          </a:xfrm>
          <a:custGeom>
            <a:avLst/>
            <a:gdLst/>
            <a:ahLst/>
            <a:cxnLst/>
            <a:rect r="r" b="b" t="t" l="l"/>
            <a:pathLst>
              <a:path h="7569687" w="4257949">
                <a:moveTo>
                  <a:pt x="0" y="0"/>
                </a:moveTo>
                <a:lnTo>
                  <a:pt x="4257949" y="0"/>
                </a:lnTo>
                <a:lnTo>
                  <a:pt x="4257949" y="7569688"/>
                </a:lnTo>
                <a:lnTo>
                  <a:pt x="0" y="7569688"/>
                </a:lnTo>
                <a:lnTo>
                  <a:pt x="0" y="0"/>
                </a:lnTo>
                <a:close/>
              </a:path>
            </a:pathLst>
          </a:custGeom>
          <a:blipFill>
            <a:blip r:embed="rId3"/>
            <a:stretch>
              <a:fillRect l="0" t="0" r="0" b="0"/>
            </a:stretch>
          </a:blipFill>
        </p:spPr>
      </p:sp>
      <p:sp>
        <p:nvSpPr>
          <p:cNvPr name="TextBox 4" id="4"/>
          <p:cNvSpPr txBox="true"/>
          <p:nvPr/>
        </p:nvSpPr>
        <p:spPr>
          <a:xfrm rot="0">
            <a:off x="1028700" y="904875"/>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Ana Sayfa</a:t>
            </a:r>
          </a:p>
        </p:txBody>
      </p:sp>
      <p:sp>
        <p:nvSpPr>
          <p:cNvPr name="TextBox 5" id="5"/>
          <p:cNvSpPr txBox="true"/>
          <p:nvPr/>
        </p:nvSpPr>
        <p:spPr>
          <a:xfrm rot="0">
            <a:off x="1028700" y="2914843"/>
            <a:ext cx="6928392" cy="1243965"/>
          </a:xfrm>
          <a:prstGeom prst="rect">
            <a:avLst/>
          </a:prstGeom>
        </p:spPr>
        <p:txBody>
          <a:bodyPr anchor="t" rtlCol="false" tIns="0" lIns="0" bIns="0" rIns="0">
            <a:spAutoFit/>
          </a:bodyPr>
          <a:lstStyle/>
          <a:p>
            <a:pPr algn="l">
              <a:lnSpc>
                <a:spcPts val="3359"/>
              </a:lnSpc>
            </a:pPr>
            <a:r>
              <a:rPr lang="en-US" sz="2399">
                <a:solidFill>
                  <a:srgbClr val="FFFFFF"/>
                </a:solidFill>
                <a:latin typeface="Open Sauce Light"/>
              </a:rPr>
              <a:t>Bu sayfa Admin ve Ustalar için özelleştirilmiştir.</a:t>
            </a:r>
          </a:p>
          <a:p>
            <a:pPr algn="l" marL="0" indent="0" lvl="0">
              <a:lnSpc>
                <a:spcPts val="3359"/>
              </a:lnSpc>
              <a:spcBef>
                <a:spcPct val="0"/>
              </a:spcBef>
            </a:pPr>
            <a:r>
              <a:rPr lang="en-US" sz="2399">
                <a:solidFill>
                  <a:srgbClr val="FFFFFF"/>
                </a:solidFill>
                <a:latin typeface="Open Sauce Light"/>
              </a:rPr>
              <a:t>Giriş yapan kullanıcının rolüne göre ek özellikler bulundurur.</a:t>
            </a:r>
          </a:p>
        </p:txBody>
      </p:sp>
      <p:sp>
        <p:nvSpPr>
          <p:cNvPr name="TextBox 6" id="6"/>
          <p:cNvSpPr txBox="true"/>
          <p:nvPr/>
        </p:nvSpPr>
        <p:spPr>
          <a:xfrm rot="0">
            <a:off x="1028700" y="4497705"/>
            <a:ext cx="8115300" cy="4596765"/>
          </a:xfrm>
          <a:prstGeom prst="rect">
            <a:avLst/>
          </a:prstGeom>
        </p:spPr>
        <p:txBody>
          <a:bodyPr anchor="t" rtlCol="false" tIns="0" lIns="0" bIns="0" rIns="0">
            <a:spAutoFit/>
          </a:bodyPr>
          <a:lstStyle/>
          <a:p>
            <a:pPr algn="l" marL="518158" indent="-259079" lvl="1">
              <a:lnSpc>
                <a:spcPts val="3359"/>
              </a:lnSpc>
              <a:buFont typeface="Arial"/>
              <a:buChar char="•"/>
            </a:pPr>
            <a:r>
              <a:rPr lang="en-US" sz="2399">
                <a:solidFill>
                  <a:srgbClr val="FFFFFF"/>
                </a:solidFill>
                <a:latin typeface="Open Sauce Light"/>
              </a:rPr>
              <a:t>Sol üstte bulunan, profil ikonuyla Bilgilerim ekranına yönlendirilir.</a:t>
            </a:r>
          </a:p>
          <a:p>
            <a:pPr algn="l" marL="518158" indent="-259079" lvl="1">
              <a:lnSpc>
                <a:spcPts val="3359"/>
              </a:lnSpc>
              <a:buFont typeface="Arial"/>
              <a:buChar char="•"/>
            </a:pPr>
            <a:r>
              <a:rPr lang="en-US" sz="2399">
                <a:solidFill>
                  <a:srgbClr val="FFFFFF"/>
                </a:solidFill>
                <a:latin typeface="Open Sauce Light"/>
              </a:rPr>
              <a:t>Sağ üstte bulunan, liste ikonuyla ise Sipariş Durumu ekranına yönlendirilir.</a:t>
            </a:r>
          </a:p>
          <a:p>
            <a:pPr algn="l" marL="518158" indent="-259079" lvl="1">
              <a:lnSpc>
                <a:spcPts val="3359"/>
              </a:lnSpc>
              <a:buFont typeface="Arial"/>
              <a:buChar char="•"/>
            </a:pPr>
            <a:r>
              <a:rPr lang="en-US" sz="2399">
                <a:solidFill>
                  <a:srgbClr val="FFFFFF"/>
                </a:solidFill>
                <a:latin typeface="Open Sauce Light"/>
              </a:rPr>
              <a:t>Ek olarak Admin de usta seçme bölümüde bulunur, seçtiği ustanın anlık iş durumunu, geçmiş durumlarını ustanın gözünden de görüntüleyebilir ve iş durumunu değiştirebilir.</a:t>
            </a:r>
          </a:p>
          <a:p>
            <a:pPr algn="l" marL="518158" indent="-259079" lvl="1">
              <a:lnSpc>
                <a:spcPts val="3359"/>
              </a:lnSpc>
              <a:spcBef>
                <a:spcPct val="0"/>
              </a:spcBef>
              <a:buFont typeface="Arial"/>
              <a:buChar char="•"/>
            </a:pPr>
            <a:r>
              <a:rPr lang="en-US" sz="2399">
                <a:solidFill>
                  <a:srgbClr val="FFFFFF"/>
                </a:solidFill>
                <a:latin typeface="Open Sauce Light"/>
              </a:rPr>
              <a:t>En altta bulunan ‘+’ ikonuna tıklayarak sipariş oluşturabilir ve iş akışına göre siparişin durumu güncellenip takip edilebilir.</a:t>
            </a:r>
          </a:p>
        </p:txBody>
      </p:sp>
      <p:sp>
        <p:nvSpPr>
          <p:cNvPr name="TextBox 7" id="7"/>
          <p:cNvSpPr txBox="true"/>
          <p:nvPr/>
        </p:nvSpPr>
        <p:spPr>
          <a:xfrm rot="0">
            <a:off x="1028700" y="2208723"/>
            <a:ext cx="2697659" cy="363220"/>
          </a:xfrm>
          <a:prstGeom prst="rect">
            <a:avLst/>
          </a:prstGeom>
        </p:spPr>
        <p:txBody>
          <a:bodyPr anchor="t" rtlCol="false" tIns="0" lIns="0" bIns="0" rIns="0">
            <a:spAutoFit/>
          </a:bodyPr>
          <a:lstStyle/>
          <a:p>
            <a:pPr algn="ctr">
              <a:lnSpc>
                <a:spcPts val="3080"/>
              </a:lnSpc>
              <a:spcBef>
                <a:spcPct val="0"/>
              </a:spcBef>
            </a:pPr>
            <a:r>
              <a:rPr lang="en-US" sz="2200">
                <a:solidFill>
                  <a:srgbClr val="5CE1E6"/>
                </a:solidFill>
                <a:latin typeface="Open Sauce Bold"/>
              </a:rPr>
              <a:t>Usta - Admin ekranı</a:t>
            </a:r>
          </a:p>
        </p:txBody>
      </p:sp>
      <p:sp>
        <p:nvSpPr>
          <p:cNvPr name="Freeform 8" id="8"/>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TextBox 2" id="2"/>
          <p:cNvSpPr txBox="true"/>
          <p:nvPr/>
        </p:nvSpPr>
        <p:spPr>
          <a:xfrm rot="0">
            <a:off x="1028700" y="2782179"/>
            <a:ext cx="8936192" cy="7018439"/>
          </a:xfrm>
          <a:prstGeom prst="rect">
            <a:avLst/>
          </a:prstGeom>
        </p:spPr>
        <p:txBody>
          <a:bodyPr anchor="t" rtlCol="false" tIns="0" lIns="0" bIns="0" rIns="0">
            <a:spAutoFit/>
          </a:bodyPr>
          <a:lstStyle/>
          <a:p>
            <a:pPr algn="l" marL="511342" indent="-255671" lvl="1">
              <a:lnSpc>
                <a:spcPts val="3315"/>
              </a:lnSpc>
              <a:buFont typeface="Arial"/>
              <a:buChar char="•"/>
            </a:pPr>
            <a:r>
              <a:rPr lang="en-US" sz="2368">
                <a:solidFill>
                  <a:srgbClr val="FFFFFF"/>
                </a:solidFill>
                <a:latin typeface="Open Sauce"/>
              </a:rPr>
              <a:t>Önceden atanan işler listenin aşağısında kalacak şekilde sıralanır.</a:t>
            </a:r>
          </a:p>
          <a:p>
            <a:pPr algn="l">
              <a:lnSpc>
                <a:spcPts val="3315"/>
              </a:lnSpc>
            </a:pPr>
          </a:p>
          <a:p>
            <a:pPr algn="l" marL="511342" indent="-255671" lvl="1">
              <a:lnSpc>
                <a:spcPts val="3315"/>
              </a:lnSpc>
              <a:buFont typeface="Arial"/>
              <a:buChar char="•"/>
            </a:pPr>
            <a:r>
              <a:rPr lang="en-US" sz="2368">
                <a:solidFill>
                  <a:srgbClr val="FFFFFF"/>
                </a:solidFill>
                <a:latin typeface="Open Sauce"/>
              </a:rPr>
              <a:t>Sipariş Kartın etrafı KIRMIZI ve ‘Siparişi Kabul Et’ butonu aktif haldeyse, ustaya bir iş atanmış fakat usta bu işi daha kabul edip başlamadığı anlama gelir.</a:t>
            </a:r>
          </a:p>
          <a:p>
            <a:pPr algn="l">
              <a:lnSpc>
                <a:spcPts val="3315"/>
              </a:lnSpc>
            </a:pPr>
          </a:p>
          <a:p>
            <a:pPr algn="l" marL="511342" indent="-255671" lvl="1">
              <a:lnSpc>
                <a:spcPts val="3315"/>
              </a:lnSpc>
              <a:buFont typeface="Arial"/>
              <a:buChar char="•"/>
            </a:pPr>
            <a:r>
              <a:rPr lang="en-US" sz="2368">
                <a:solidFill>
                  <a:srgbClr val="FFFFFF"/>
                </a:solidFill>
                <a:latin typeface="Open Sauce"/>
              </a:rPr>
              <a:t>Sipariş Kartın etrafı SARI ise usta bu işi kabul etmiş ve devam ediyor anlamına gelmektedir. (Usta Siparişi kabul ettiği andan itibaren otomatik olarak iş başlar)</a:t>
            </a:r>
          </a:p>
          <a:p>
            <a:pPr algn="l">
              <a:lnSpc>
                <a:spcPts val="3315"/>
              </a:lnSpc>
            </a:pPr>
          </a:p>
          <a:p>
            <a:pPr algn="l" marL="511342" indent="-255671" lvl="1">
              <a:lnSpc>
                <a:spcPts val="3315"/>
              </a:lnSpc>
              <a:buFont typeface="Arial"/>
              <a:buChar char="•"/>
            </a:pPr>
            <a:r>
              <a:rPr lang="en-US" sz="2368">
                <a:solidFill>
                  <a:srgbClr val="FFFFFF"/>
                </a:solidFill>
                <a:latin typeface="Open Sauce"/>
              </a:rPr>
              <a:t>Sipariş Kartın etrafı YEŞİL ise usta bu işi tamamlamış demektir.</a:t>
            </a:r>
          </a:p>
          <a:p>
            <a:pPr algn="l">
              <a:lnSpc>
                <a:spcPts val="3315"/>
              </a:lnSpc>
            </a:pPr>
          </a:p>
          <a:p>
            <a:pPr algn="l" marL="511342" indent="-255671" lvl="1">
              <a:lnSpc>
                <a:spcPts val="3315"/>
              </a:lnSpc>
              <a:spcBef>
                <a:spcPct val="0"/>
              </a:spcBef>
              <a:buFont typeface="Arial"/>
              <a:buChar char="•"/>
            </a:pPr>
            <a:r>
              <a:rPr lang="en-US" sz="2368">
                <a:solidFill>
                  <a:srgbClr val="FFFFFF"/>
                </a:solidFill>
                <a:latin typeface="Open Sauce"/>
              </a:rPr>
              <a:t>Sipariş Kartın etrafı KIRMIZI ve ‘Siparişi Kabul Et’ butonu yok ise onun yerine sadece durum güncelleme butonları bulunuyorsa bu sipariş iptal edilmiştir.</a:t>
            </a:r>
          </a:p>
        </p:txBody>
      </p:sp>
      <p:sp>
        <p:nvSpPr>
          <p:cNvPr name="Freeform 3" id="3"/>
          <p:cNvSpPr/>
          <p:nvPr/>
        </p:nvSpPr>
        <p:spPr>
          <a:xfrm flipH="false" flipV="false" rot="0">
            <a:off x="10181267" y="1661167"/>
            <a:ext cx="4257949" cy="7569687"/>
          </a:xfrm>
          <a:custGeom>
            <a:avLst/>
            <a:gdLst/>
            <a:ahLst/>
            <a:cxnLst/>
            <a:rect r="r" b="b" t="t" l="l"/>
            <a:pathLst>
              <a:path h="7569687" w="4257949">
                <a:moveTo>
                  <a:pt x="0" y="0"/>
                </a:moveTo>
                <a:lnTo>
                  <a:pt x="4257949" y="0"/>
                </a:lnTo>
                <a:lnTo>
                  <a:pt x="4257949" y="7569688"/>
                </a:lnTo>
                <a:lnTo>
                  <a:pt x="0" y="7569688"/>
                </a:lnTo>
                <a:lnTo>
                  <a:pt x="0" y="0"/>
                </a:lnTo>
                <a:close/>
              </a:path>
            </a:pathLst>
          </a:custGeom>
          <a:blipFill>
            <a:blip r:embed="rId2"/>
            <a:stretch>
              <a:fillRect l="0" t="0" r="0" b="0"/>
            </a:stretch>
          </a:blipFill>
        </p:spPr>
      </p:sp>
      <p:sp>
        <p:nvSpPr>
          <p:cNvPr name="Freeform 4" id="4"/>
          <p:cNvSpPr/>
          <p:nvPr/>
        </p:nvSpPr>
        <p:spPr>
          <a:xfrm flipH="false" flipV="false" rot="0">
            <a:off x="14579865" y="1520528"/>
            <a:ext cx="3556681" cy="7710963"/>
          </a:xfrm>
          <a:custGeom>
            <a:avLst/>
            <a:gdLst/>
            <a:ahLst/>
            <a:cxnLst/>
            <a:rect r="r" b="b" t="t" l="l"/>
            <a:pathLst>
              <a:path h="7710963" w="3556681">
                <a:moveTo>
                  <a:pt x="0" y="0"/>
                </a:moveTo>
                <a:lnTo>
                  <a:pt x="3556682" y="0"/>
                </a:lnTo>
                <a:lnTo>
                  <a:pt x="3556682" y="7710962"/>
                </a:lnTo>
                <a:lnTo>
                  <a:pt x="0" y="7710962"/>
                </a:lnTo>
                <a:lnTo>
                  <a:pt x="0" y="0"/>
                </a:lnTo>
                <a:close/>
              </a:path>
            </a:pathLst>
          </a:custGeom>
          <a:blipFill>
            <a:blip r:embed="rId3"/>
            <a:stretch>
              <a:fillRect l="0" t="0" r="0" b="0"/>
            </a:stretch>
          </a:blipFill>
        </p:spPr>
      </p:sp>
      <p:sp>
        <p:nvSpPr>
          <p:cNvPr name="TextBox 5" id="5"/>
          <p:cNvSpPr txBox="true"/>
          <p:nvPr/>
        </p:nvSpPr>
        <p:spPr>
          <a:xfrm rot="0">
            <a:off x="1028700" y="904875"/>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Ana Sayfa</a:t>
            </a:r>
          </a:p>
        </p:txBody>
      </p:sp>
      <p:sp>
        <p:nvSpPr>
          <p:cNvPr name="TextBox 6" id="6"/>
          <p:cNvSpPr txBox="true"/>
          <p:nvPr/>
        </p:nvSpPr>
        <p:spPr>
          <a:xfrm rot="0">
            <a:off x="1028700" y="2195439"/>
            <a:ext cx="6928392" cy="4057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5CE1E6"/>
                </a:solidFill>
                <a:latin typeface="Open Sauce Bold"/>
              </a:rPr>
              <a:t>Ustanın Ekranı:</a:t>
            </a:r>
          </a:p>
        </p:txBody>
      </p:sp>
      <p:sp>
        <p:nvSpPr>
          <p:cNvPr name="Freeform 7" id="7"/>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664426" y="3935259"/>
            <a:ext cx="6393771" cy="3163700"/>
          </a:xfrm>
          <a:custGeom>
            <a:avLst/>
            <a:gdLst/>
            <a:ahLst/>
            <a:cxnLst/>
            <a:rect r="r" b="b" t="t" l="l"/>
            <a:pathLst>
              <a:path h="3163700" w="6393771">
                <a:moveTo>
                  <a:pt x="0" y="0"/>
                </a:moveTo>
                <a:lnTo>
                  <a:pt x="6393771" y="0"/>
                </a:lnTo>
                <a:lnTo>
                  <a:pt x="6393771" y="3163700"/>
                </a:lnTo>
                <a:lnTo>
                  <a:pt x="0" y="3163700"/>
                </a:lnTo>
                <a:lnTo>
                  <a:pt x="0" y="0"/>
                </a:lnTo>
                <a:close/>
              </a:path>
            </a:pathLst>
          </a:custGeom>
          <a:blipFill>
            <a:blip r:embed="rId2"/>
            <a:stretch>
              <a:fillRect l="0" t="0" r="0" b="0"/>
            </a:stretch>
          </a:blipFill>
        </p:spPr>
      </p:sp>
      <p:sp>
        <p:nvSpPr>
          <p:cNvPr name="Freeform 3" id="3"/>
          <p:cNvSpPr/>
          <p:nvPr/>
        </p:nvSpPr>
        <p:spPr>
          <a:xfrm flipH="false" flipV="false" rot="0">
            <a:off x="10536614" y="3935259"/>
            <a:ext cx="6180973" cy="3348027"/>
          </a:xfrm>
          <a:custGeom>
            <a:avLst/>
            <a:gdLst/>
            <a:ahLst/>
            <a:cxnLst/>
            <a:rect r="r" b="b" t="t" l="l"/>
            <a:pathLst>
              <a:path h="3348027" w="6180973">
                <a:moveTo>
                  <a:pt x="0" y="0"/>
                </a:moveTo>
                <a:lnTo>
                  <a:pt x="6180972" y="0"/>
                </a:lnTo>
                <a:lnTo>
                  <a:pt x="6180972" y="3348027"/>
                </a:lnTo>
                <a:lnTo>
                  <a:pt x="0" y="3348027"/>
                </a:lnTo>
                <a:lnTo>
                  <a:pt x="0" y="0"/>
                </a:lnTo>
                <a:close/>
              </a:path>
            </a:pathLst>
          </a:custGeom>
          <a:blipFill>
            <a:blip r:embed="rId3"/>
            <a:stretch>
              <a:fillRect l="0" t="0" r="0" b="0"/>
            </a:stretch>
          </a:blipFill>
        </p:spPr>
      </p:sp>
      <p:sp>
        <p:nvSpPr>
          <p:cNvPr name="TextBox 4" id="4"/>
          <p:cNvSpPr txBox="true"/>
          <p:nvPr/>
        </p:nvSpPr>
        <p:spPr>
          <a:xfrm rot="0">
            <a:off x="1028700" y="990717"/>
            <a:ext cx="16230600" cy="960530"/>
          </a:xfrm>
          <a:prstGeom prst="rect">
            <a:avLst/>
          </a:prstGeom>
        </p:spPr>
        <p:txBody>
          <a:bodyPr anchor="t" rtlCol="false" tIns="0" lIns="0" bIns="0" rIns="0">
            <a:spAutoFit/>
          </a:bodyPr>
          <a:lstStyle/>
          <a:p>
            <a:pPr algn="ctr" marL="0" indent="0" lvl="0">
              <a:lnSpc>
                <a:spcPts val="7840"/>
              </a:lnSpc>
              <a:spcBef>
                <a:spcPct val="0"/>
              </a:spcBef>
            </a:pPr>
            <a:r>
              <a:rPr lang="en-US" sz="5600">
                <a:solidFill>
                  <a:srgbClr val="FFFFFF"/>
                </a:solidFill>
                <a:latin typeface="Open Sauce"/>
              </a:rPr>
              <a:t>SİPARİŞ KARTI</a:t>
            </a:r>
          </a:p>
        </p:txBody>
      </p:sp>
      <p:sp>
        <p:nvSpPr>
          <p:cNvPr name="TextBox 5" id="5"/>
          <p:cNvSpPr txBox="true"/>
          <p:nvPr/>
        </p:nvSpPr>
        <p:spPr>
          <a:xfrm rot="0">
            <a:off x="10191479" y="7753985"/>
            <a:ext cx="6871242" cy="1851660"/>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FFFFFF"/>
                </a:solidFill>
                <a:latin typeface="Open Sauce Light"/>
              </a:rPr>
              <a:t>Siparişi kabul eden ustanın kartı işin durumuna göre eğer tamamlandı butonunu seçerse yeni bir bilgi yazısı eklenip alt satırdı tamamlanma zamanı kayıt edilecektir. Sipariş iptal edilirse de iptal nedeniyle birlikte artık o karta iptal zamanı eklenir.</a:t>
            </a:r>
          </a:p>
        </p:txBody>
      </p:sp>
      <p:sp>
        <p:nvSpPr>
          <p:cNvPr name="TextBox 6" id="6"/>
          <p:cNvSpPr txBox="true"/>
          <p:nvPr/>
        </p:nvSpPr>
        <p:spPr>
          <a:xfrm rot="0">
            <a:off x="1407841" y="7753985"/>
            <a:ext cx="6871242" cy="1108710"/>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FFFFFF"/>
                </a:solidFill>
                <a:latin typeface="Open Sauce Light"/>
              </a:rPr>
              <a:t>Bu kart yapısı işin durumuna göre güncellenebilen bir yapıya sahiptir. Eğer kullanıcı siparişi kabul ederse sağdaki görselde görünen butonlar aktif olur.</a:t>
            </a:r>
          </a:p>
        </p:txBody>
      </p:sp>
      <p:sp>
        <p:nvSpPr>
          <p:cNvPr name="TextBox 7" id="7"/>
          <p:cNvSpPr txBox="true"/>
          <p:nvPr/>
        </p:nvSpPr>
        <p:spPr>
          <a:xfrm rot="0">
            <a:off x="10191479" y="2879090"/>
            <a:ext cx="6871242" cy="537845"/>
          </a:xfrm>
          <a:prstGeom prst="rect">
            <a:avLst/>
          </a:prstGeom>
        </p:spPr>
        <p:txBody>
          <a:bodyPr anchor="t" rtlCol="false" tIns="0" lIns="0" bIns="0" rIns="0">
            <a:spAutoFit/>
          </a:bodyPr>
          <a:lstStyle/>
          <a:p>
            <a:pPr algn="ctr" marL="0" indent="0" lvl="0">
              <a:lnSpc>
                <a:spcPts val="4480"/>
              </a:lnSpc>
              <a:spcBef>
                <a:spcPct val="0"/>
              </a:spcBef>
            </a:pPr>
            <a:r>
              <a:rPr lang="en-US" sz="3200">
                <a:solidFill>
                  <a:srgbClr val="FFFFFF"/>
                </a:solidFill>
                <a:latin typeface="Open Sauce Semi-Bold"/>
              </a:rPr>
              <a:t>Sipariş Kabul Edildikten Sonra</a:t>
            </a:r>
          </a:p>
        </p:txBody>
      </p:sp>
      <p:sp>
        <p:nvSpPr>
          <p:cNvPr name="TextBox 8" id="8"/>
          <p:cNvSpPr txBox="true"/>
          <p:nvPr/>
        </p:nvSpPr>
        <p:spPr>
          <a:xfrm rot="0">
            <a:off x="1407841" y="2879090"/>
            <a:ext cx="6871242" cy="537845"/>
          </a:xfrm>
          <a:prstGeom prst="rect">
            <a:avLst/>
          </a:prstGeom>
        </p:spPr>
        <p:txBody>
          <a:bodyPr anchor="t" rtlCol="false" tIns="0" lIns="0" bIns="0" rIns="0">
            <a:spAutoFit/>
          </a:bodyPr>
          <a:lstStyle/>
          <a:p>
            <a:pPr algn="ctr" marL="0" indent="0" lvl="0">
              <a:lnSpc>
                <a:spcPts val="4480"/>
              </a:lnSpc>
              <a:spcBef>
                <a:spcPct val="0"/>
              </a:spcBef>
            </a:pPr>
            <a:r>
              <a:rPr lang="en-US" sz="3200">
                <a:solidFill>
                  <a:srgbClr val="FFFFFF"/>
                </a:solidFill>
                <a:latin typeface="Open Sauce Semi-Bold"/>
              </a:rPr>
              <a:t>Ustaya İlk İş Ataması</a:t>
            </a:r>
          </a:p>
        </p:txBody>
      </p:sp>
      <p:sp>
        <p:nvSpPr>
          <p:cNvPr name="Freeform 9" id="9"/>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278255" y="6368083"/>
            <a:ext cx="4383756" cy="2624186"/>
          </a:xfrm>
          <a:custGeom>
            <a:avLst/>
            <a:gdLst/>
            <a:ahLst/>
            <a:cxnLst/>
            <a:rect r="r" b="b" t="t" l="l"/>
            <a:pathLst>
              <a:path h="2624186" w="4383756">
                <a:moveTo>
                  <a:pt x="0" y="0"/>
                </a:moveTo>
                <a:lnTo>
                  <a:pt x="4383756" y="0"/>
                </a:lnTo>
                <a:lnTo>
                  <a:pt x="4383756" y="2624186"/>
                </a:lnTo>
                <a:lnTo>
                  <a:pt x="0" y="2624186"/>
                </a:lnTo>
                <a:lnTo>
                  <a:pt x="0" y="0"/>
                </a:lnTo>
                <a:close/>
              </a:path>
            </a:pathLst>
          </a:custGeom>
          <a:blipFill>
            <a:blip r:embed="rId2"/>
            <a:stretch>
              <a:fillRect l="0" t="0" r="0" b="0"/>
            </a:stretch>
          </a:blipFill>
        </p:spPr>
      </p:sp>
      <p:sp>
        <p:nvSpPr>
          <p:cNvPr name="Freeform 3" id="3"/>
          <p:cNvSpPr/>
          <p:nvPr/>
        </p:nvSpPr>
        <p:spPr>
          <a:xfrm flipH="false" flipV="false" rot="0">
            <a:off x="6611056" y="6368083"/>
            <a:ext cx="4587440" cy="2596364"/>
          </a:xfrm>
          <a:custGeom>
            <a:avLst/>
            <a:gdLst/>
            <a:ahLst/>
            <a:cxnLst/>
            <a:rect r="r" b="b" t="t" l="l"/>
            <a:pathLst>
              <a:path h="2596364" w="4587440">
                <a:moveTo>
                  <a:pt x="0" y="0"/>
                </a:moveTo>
                <a:lnTo>
                  <a:pt x="4587440" y="0"/>
                </a:lnTo>
                <a:lnTo>
                  <a:pt x="4587440" y="2596364"/>
                </a:lnTo>
                <a:lnTo>
                  <a:pt x="0" y="2596364"/>
                </a:lnTo>
                <a:lnTo>
                  <a:pt x="0" y="0"/>
                </a:lnTo>
                <a:close/>
              </a:path>
            </a:pathLst>
          </a:custGeom>
          <a:blipFill>
            <a:blip r:embed="rId3"/>
            <a:stretch>
              <a:fillRect l="0" t="0" r="0" b="0"/>
            </a:stretch>
          </a:blipFill>
        </p:spPr>
      </p:sp>
      <p:sp>
        <p:nvSpPr>
          <p:cNvPr name="Freeform 4" id="4"/>
          <p:cNvSpPr/>
          <p:nvPr/>
        </p:nvSpPr>
        <p:spPr>
          <a:xfrm flipH="false" flipV="false" rot="0">
            <a:off x="12166972" y="6317451"/>
            <a:ext cx="4526752" cy="2725449"/>
          </a:xfrm>
          <a:custGeom>
            <a:avLst/>
            <a:gdLst/>
            <a:ahLst/>
            <a:cxnLst/>
            <a:rect r="r" b="b" t="t" l="l"/>
            <a:pathLst>
              <a:path h="2725449" w="4526752">
                <a:moveTo>
                  <a:pt x="0" y="0"/>
                </a:moveTo>
                <a:lnTo>
                  <a:pt x="4526752" y="0"/>
                </a:lnTo>
                <a:lnTo>
                  <a:pt x="4526752" y="2725449"/>
                </a:lnTo>
                <a:lnTo>
                  <a:pt x="0" y="2725449"/>
                </a:lnTo>
                <a:lnTo>
                  <a:pt x="0" y="0"/>
                </a:lnTo>
                <a:close/>
              </a:path>
            </a:pathLst>
          </a:custGeom>
          <a:blipFill>
            <a:blip r:embed="rId4"/>
            <a:stretch>
              <a:fillRect l="0" t="0" r="0" b="0"/>
            </a:stretch>
          </a:blipFill>
        </p:spPr>
      </p:sp>
      <p:sp>
        <p:nvSpPr>
          <p:cNvPr name="TextBox 5" id="5"/>
          <p:cNvSpPr txBox="true"/>
          <p:nvPr/>
        </p:nvSpPr>
        <p:spPr>
          <a:xfrm rot="0">
            <a:off x="1028700" y="895350"/>
            <a:ext cx="16432927" cy="1132213"/>
          </a:xfrm>
          <a:prstGeom prst="rect">
            <a:avLst/>
          </a:prstGeom>
        </p:spPr>
        <p:txBody>
          <a:bodyPr anchor="t" rtlCol="false" tIns="0" lIns="0" bIns="0" rIns="0">
            <a:spAutoFit/>
          </a:bodyPr>
          <a:lstStyle/>
          <a:p>
            <a:pPr algn="ctr" marL="0" indent="0" lvl="0">
              <a:lnSpc>
                <a:spcPts val="9206"/>
              </a:lnSpc>
              <a:spcBef>
                <a:spcPct val="0"/>
              </a:spcBef>
            </a:pPr>
            <a:r>
              <a:rPr lang="en-US" sz="6575">
                <a:solidFill>
                  <a:srgbClr val="FFFFFF"/>
                </a:solidFill>
                <a:latin typeface="Open Sauce"/>
              </a:rPr>
              <a:t>Sipariş Kart Durumu Güncellemeleri</a:t>
            </a:r>
          </a:p>
        </p:txBody>
      </p:sp>
      <p:sp>
        <p:nvSpPr>
          <p:cNvPr name="TextBox 6" id="6"/>
          <p:cNvSpPr txBox="true"/>
          <p:nvPr/>
        </p:nvSpPr>
        <p:spPr>
          <a:xfrm rot="0">
            <a:off x="1803156" y="4251231"/>
            <a:ext cx="4108992" cy="73723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FFFFF"/>
                </a:solidFill>
                <a:latin typeface="Open Sauce Light"/>
              </a:rPr>
              <a:t>Ustaya atanan işi bitirdiğini ifade eder.</a:t>
            </a:r>
          </a:p>
        </p:txBody>
      </p:sp>
      <p:sp>
        <p:nvSpPr>
          <p:cNvPr name="TextBox 7" id="7"/>
          <p:cNvSpPr txBox="true"/>
          <p:nvPr/>
        </p:nvSpPr>
        <p:spPr>
          <a:xfrm rot="0">
            <a:off x="1803156" y="3283344"/>
            <a:ext cx="4108992" cy="513080"/>
          </a:xfrm>
          <a:prstGeom prst="rect">
            <a:avLst/>
          </a:prstGeom>
        </p:spPr>
        <p:txBody>
          <a:bodyPr anchor="t" rtlCol="false" tIns="0" lIns="0" bIns="0" rIns="0">
            <a:spAutoFit/>
          </a:bodyPr>
          <a:lstStyle/>
          <a:p>
            <a:pPr algn="l" marL="0" indent="0" lvl="0">
              <a:lnSpc>
                <a:spcPts val="4270"/>
              </a:lnSpc>
              <a:spcBef>
                <a:spcPct val="0"/>
              </a:spcBef>
            </a:pPr>
            <a:r>
              <a:rPr lang="en-US" sz="3050">
                <a:solidFill>
                  <a:srgbClr val="34EF31"/>
                </a:solidFill>
                <a:latin typeface="Open Sauce Semi-Bold"/>
              </a:rPr>
              <a:t>TAMAMLANDI</a:t>
            </a:r>
          </a:p>
        </p:txBody>
      </p:sp>
      <p:sp>
        <p:nvSpPr>
          <p:cNvPr name="TextBox 8" id="8"/>
          <p:cNvSpPr txBox="true"/>
          <p:nvPr/>
        </p:nvSpPr>
        <p:spPr>
          <a:xfrm rot="0">
            <a:off x="7089504" y="4251231"/>
            <a:ext cx="4108992" cy="148018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FFFFF"/>
                </a:solidFill>
                <a:latin typeface="Open Sauce Light"/>
              </a:rPr>
              <a:t>Usta işi kabul ettikten sonra tamamlanana veya iptal edene kadar geçen süre zarfını ifade eder.</a:t>
            </a:r>
          </a:p>
        </p:txBody>
      </p:sp>
      <p:sp>
        <p:nvSpPr>
          <p:cNvPr name="TextBox 9" id="9"/>
          <p:cNvSpPr txBox="true"/>
          <p:nvPr/>
        </p:nvSpPr>
        <p:spPr>
          <a:xfrm rot="0">
            <a:off x="7089504" y="3283344"/>
            <a:ext cx="4108992" cy="513080"/>
          </a:xfrm>
          <a:prstGeom prst="rect">
            <a:avLst/>
          </a:prstGeom>
        </p:spPr>
        <p:txBody>
          <a:bodyPr anchor="t" rtlCol="false" tIns="0" lIns="0" bIns="0" rIns="0">
            <a:spAutoFit/>
          </a:bodyPr>
          <a:lstStyle/>
          <a:p>
            <a:pPr algn="l" marL="0" indent="0" lvl="0">
              <a:lnSpc>
                <a:spcPts val="4270"/>
              </a:lnSpc>
              <a:spcBef>
                <a:spcPct val="0"/>
              </a:spcBef>
            </a:pPr>
            <a:r>
              <a:rPr lang="en-US" sz="3050">
                <a:solidFill>
                  <a:srgbClr val="FFD431"/>
                </a:solidFill>
                <a:latin typeface="Open Sauce Semi-Bold"/>
              </a:rPr>
              <a:t>DEVAM EDİYOR...</a:t>
            </a:r>
          </a:p>
        </p:txBody>
      </p:sp>
      <p:sp>
        <p:nvSpPr>
          <p:cNvPr name="TextBox 10" id="10"/>
          <p:cNvSpPr txBox="true"/>
          <p:nvPr/>
        </p:nvSpPr>
        <p:spPr>
          <a:xfrm rot="0">
            <a:off x="12375852" y="4251231"/>
            <a:ext cx="4108992" cy="1108710"/>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FFFFFF"/>
                </a:solidFill>
                <a:latin typeface="Open Sauce Light"/>
              </a:rPr>
              <a:t>Yanlış sipariş veya herhangi bir sebeple iptal edilen durum güncellemesidir.</a:t>
            </a:r>
          </a:p>
        </p:txBody>
      </p:sp>
      <p:sp>
        <p:nvSpPr>
          <p:cNvPr name="TextBox 11" id="11"/>
          <p:cNvSpPr txBox="true"/>
          <p:nvPr/>
        </p:nvSpPr>
        <p:spPr>
          <a:xfrm rot="0">
            <a:off x="12375852" y="3283344"/>
            <a:ext cx="4108992" cy="513080"/>
          </a:xfrm>
          <a:prstGeom prst="rect">
            <a:avLst/>
          </a:prstGeom>
        </p:spPr>
        <p:txBody>
          <a:bodyPr anchor="t" rtlCol="false" tIns="0" lIns="0" bIns="0" rIns="0">
            <a:spAutoFit/>
          </a:bodyPr>
          <a:lstStyle/>
          <a:p>
            <a:pPr algn="l" marL="0" indent="0" lvl="0">
              <a:lnSpc>
                <a:spcPts val="4270"/>
              </a:lnSpc>
              <a:spcBef>
                <a:spcPct val="0"/>
              </a:spcBef>
            </a:pPr>
            <a:r>
              <a:rPr lang="en-US" sz="3050">
                <a:solidFill>
                  <a:srgbClr val="D02131"/>
                </a:solidFill>
                <a:latin typeface="Open Sauce Semi-Bold"/>
              </a:rPr>
              <a:t>İPTAL EDİLDİ!</a:t>
            </a:r>
          </a:p>
        </p:txBody>
      </p:sp>
      <p:sp>
        <p:nvSpPr>
          <p:cNvPr name="TextBox 12" id="12"/>
          <p:cNvSpPr txBox="true"/>
          <p:nvPr/>
        </p:nvSpPr>
        <p:spPr>
          <a:xfrm rot="0">
            <a:off x="3176123" y="9590836"/>
            <a:ext cx="11054060" cy="372745"/>
          </a:xfrm>
          <a:prstGeom prst="rect">
            <a:avLst/>
          </a:prstGeom>
        </p:spPr>
        <p:txBody>
          <a:bodyPr anchor="t" rtlCol="false" tIns="0" lIns="0" bIns="0" rIns="0">
            <a:spAutoFit/>
          </a:bodyPr>
          <a:lstStyle/>
          <a:p>
            <a:pPr algn="ctr">
              <a:lnSpc>
                <a:spcPts val="3079"/>
              </a:lnSpc>
              <a:spcBef>
                <a:spcPct val="0"/>
              </a:spcBef>
            </a:pPr>
            <a:r>
              <a:rPr lang="en-US" sz="2199">
                <a:solidFill>
                  <a:srgbClr val="FFFFFF"/>
                </a:solidFill>
                <a:latin typeface="Open Sauce"/>
              </a:rPr>
              <a:t>Hangi buton seçilirse o buton tekrar tekrar seçilmemek üzere disable hale getirilir.</a:t>
            </a:r>
          </a:p>
        </p:txBody>
      </p:sp>
      <p:sp>
        <p:nvSpPr>
          <p:cNvPr name="TextBox 13" id="13"/>
          <p:cNvSpPr txBox="true"/>
          <p:nvPr/>
        </p:nvSpPr>
        <p:spPr>
          <a:xfrm rot="0">
            <a:off x="3494913" y="9220200"/>
            <a:ext cx="10406509" cy="379730"/>
          </a:xfrm>
          <a:prstGeom prst="rect">
            <a:avLst/>
          </a:prstGeom>
        </p:spPr>
        <p:txBody>
          <a:bodyPr anchor="t" rtlCol="false" tIns="0" lIns="0" bIns="0" rIns="0">
            <a:spAutoFit/>
          </a:bodyPr>
          <a:lstStyle/>
          <a:p>
            <a:pPr algn="ctr">
              <a:lnSpc>
                <a:spcPts val="3220"/>
              </a:lnSpc>
              <a:spcBef>
                <a:spcPct val="0"/>
              </a:spcBef>
            </a:pPr>
            <a:r>
              <a:rPr lang="en-US" sz="2300">
                <a:solidFill>
                  <a:srgbClr val="FFFFFF"/>
                </a:solidFill>
                <a:latin typeface="Open Sauce"/>
              </a:rPr>
              <a:t>Her sipariş durumu güncellenirken alert dialogla iki kere doğrulama yapılır.</a:t>
            </a:r>
          </a:p>
        </p:txBody>
      </p:sp>
      <p:sp>
        <p:nvSpPr>
          <p:cNvPr name="Freeform 14" id="14"/>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4452354" y="1495267"/>
            <a:ext cx="3556681" cy="7710963"/>
          </a:xfrm>
          <a:custGeom>
            <a:avLst/>
            <a:gdLst/>
            <a:ahLst/>
            <a:cxnLst/>
            <a:rect r="r" b="b" t="t" l="l"/>
            <a:pathLst>
              <a:path h="7710963" w="3556681">
                <a:moveTo>
                  <a:pt x="0" y="0"/>
                </a:moveTo>
                <a:lnTo>
                  <a:pt x="3556681" y="0"/>
                </a:lnTo>
                <a:lnTo>
                  <a:pt x="3556681" y="7710963"/>
                </a:lnTo>
                <a:lnTo>
                  <a:pt x="0" y="7710963"/>
                </a:lnTo>
                <a:lnTo>
                  <a:pt x="0" y="0"/>
                </a:lnTo>
                <a:close/>
              </a:path>
            </a:pathLst>
          </a:custGeom>
          <a:blipFill>
            <a:blip r:embed="rId2"/>
            <a:stretch>
              <a:fillRect l="0" t="0" r="0" b="0"/>
            </a:stretch>
          </a:blipFill>
        </p:spPr>
      </p:sp>
      <p:sp>
        <p:nvSpPr>
          <p:cNvPr name="Freeform 3" id="3"/>
          <p:cNvSpPr/>
          <p:nvPr/>
        </p:nvSpPr>
        <p:spPr>
          <a:xfrm flipH="false" flipV="false" rot="0">
            <a:off x="9881659" y="1565905"/>
            <a:ext cx="4257949" cy="7569687"/>
          </a:xfrm>
          <a:custGeom>
            <a:avLst/>
            <a:gdLst/>
            <a:ahLst/>
            <a:cxnLst/>
            <a:rect r="r" b="b" t="t" l="l"/>
            <a:pathLst>
              <a:path h="7569687" w="4257949">
                <a:moveTo>
                  <a:pt x="0" y="0"/>
                </a:moveTo>
                <a:lnTo>
                  <a:pt x="4257949" y="0"/>
                </a:lnTo>
                <a:lnTo>
                  <a:pt x="4257949" y="7569687"/>
                </a:lnTo>
                <a:lnTo>
                  <a:pt x="0" y="7569687"/>
                </a:lnTo>
                <a:lnTo>
                  <a:pt x="0" y="0"/>
                </a:lnTo>
                <a:close/>
              </a:path>
            </a:pathLst>
          </a:custGeom>
          <a:blipFill>
            <a:blip r:embed="rId3"/>
            <a:stretch>
              <a:fillRect l="0" t="0" r="0" b="0"/>
            </a:stretch>
          </a:blipFill>
        </p:spPr>
      </p:sp>
      <p:sp>
        <p:nvSpPr>
          <p:cNvPr name="Freeform 4" id="4"/>
          <p:cNvSpPr/>
          <p:nvPr/>
        </p:nvSpPr>
        <p:spPr>
          <a:xfrm flipH="false" flipV="false" rot="0">
            <a:off x="5186990" y="7332782"/>
            <a:ext cx="3957010" cy="2181776"/>
          </a:xfrm>
          <a:custGeom>
            <a:avLst/>
            <a:gdLst/>
            <a:ahLst/>
            <a:cxnLst/>
            <a:rect r="r" b="b" t="t" l="l"/>
            <a:pathLst>
              <a:path h="2181776" w="3957010">
                <a:moveTo>
                  <a:pt x="0" y="0"/>
                </a:moveTo>
                <a:lnTo>
                  <a:pt x="3957010" y="0"/>
                </a:lnTo>
                <a:lnTo>
                  <a:pt x="3957010" y="2181776"/>
                </a:lnTo>
                <a:lnTo>
                  <a:pt x="0" y="2181776"/>
                </a:lnTo>
                <a:lnTo>
                  <a:pt x="0" y="0"/>
                </a:lnTo>
                <a:close/>
              </a:path>
            </a:pathLst>
          </a:custGeom>
          <a:blipFill>
            <a:blip r:embed="rId4"/>
            <a:stretch>
              <a:fillRect l="0" t="0" r="0" b="0"/>
            </a:stretch>
          </a:blipFill>
        </p:spPr>
      </p:sp>
      <p:sp>
        <p:nvSpPr>
          <p:cNvPr name="TextBox 5" id="5"/>
          <p:cNvSpPr txBox="true"/>
          <p:nvPr/>
        </p:nvSpPr>
        <p:spPr>
          <a:xfrm rot="0">
            <a:off x="4872925" y="344165"/>
            <a:ext cx="8103689" cy="945515"/>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Sipariş Oluşturma Kartı</a:t>
            </a:r>
          </a:p>
        </p:txBody>
      </p:sp>
      <p:sp>
        <p:nvSpPr>
          <p:cNvPr name="TextBox 6" id="6"/>
          <p:cNvSpPr txBox="true"/>
          <p:nvPr/>
        </p:nvSpPr>
        <p:spPr>
          <a:xfrm rot="0">
            <a:off x="246112" y="2543923"/>
            <a:ext cx="7703092" cy="333756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Light"/>
              </a:rPr>
              <a:t>Siparişin ‘</a:t>
            </a:r>
            <a:r>
              <a:rPr lang="en-US" sz="2100">
                <a:solidFill>
                  <a:srgbClr val="FFFFFF"/>
                </a:solidFill>
                <a:latin typeface="Open Sauce Bold"/>
              </a:rPr>
              <a:t>Atanacak Usta</a:t>
            </a:r>
            <a:r>
              <a:rPr lang="en-US" sz="2100">
                <a:solidFill>
                  <a:srgbClr val="FFFFFF"/>
                </a:solidFill>
                <a:latin typeface="Open Sauce Light"/>
              </a:rPr>
              <a:t>’sı belirlenir.</a:t>
            </a:r>
          </a:p>
          <a:p>
            <a:pPr algn="l" marL="453390" indent="-226695" lvl="1">
              <a:lnSpc>
                <a:spcPts val="2940"/>
              </a:lnSpc>
              <a:buFont typeface="Arial"/>
              <a:buChar char="•"/>
            </a:pPr>
            <a:r>
              <a:rPr lang="en-US" sz="2100">
                <a:solidFill>
                  <a:srgbClr val="FFFFFF"/>
                </a:solidFill>
                <a:latin typeface="Open Sauce Light"/>
              </a:rPr>
              <a:t>Siparişi isteyen ‘</a:t>
            </a:r>
            <a:r>
              <a:rPr lang="en-US" sz="2100">
                <a:solidFill>
                  <a:srgbClr val="FFFFFF"/>
                </a:solidFill>
                <a:latin typeface="Open Sauce Bold"/>
              </a:rPr>
              <a:t>Firma</a:t>
            </a:r>
            <a:r>
              <a:rPr lang="en-US" sz="2100">
                <a:solidFill>
                  <a:srgbClr val="FFFFFF"/>
                </a:solidFill>
                <a:latin typeface="Open Sauce Light"/>
              </a:rPr>
              <a:t>’ seçilir. (Eğer yoksa Firma Ekle butonundan açılan modal ile eklenir)</a:t>
            </a:r>
          </a:p>
          <a:p>
            <a:pPr algn="l" marL="453390" indent="-226695" lvl="1">
              <a:lnSpc>
                <a:spcPts val="2940"/>
              </a:lnSpc>
              <a:buFont typeface="Arial"/>
              <a:buChar char="•"/>
            </a:pPr>
            <a:r>
              <a:rPr lang="en-US" sz="2100">
                <a:solidFill>
                  <a:srgbClr val="FFFFFF"/>
                </a:solidFill>
                <a:latin typeface="Open Sauce Light"/>
              </a:rPr>
              <a:t>İstenen </a:t>
            </a:r>
            <a:r>
              <a:rPr lang="en-US" sz="2100">
                <a:solidFill>
                  <a:srgbClr val="FFFFFF"/>
                </a:solidFill>
                <a:latin typeface="Open Sauce Bold"/>
              </a:rPr>
              <a:t>Ürün</a:t>
            </a:r>
            <a:r>
              <a:rPr lang="en-US" sz="2100">
                <a:solidFill>
                  <a:srgbClr val="FFFFFF"/>
                </a:solidFill>
                <a:latin typeface="Open Sauce Light"/>
              </a:rPr>
              <a:t> seçilir</a:t>
            </a:r>
          </a:p>
          <a:p>
            <a:pPr algn="l" marL="453390" indent="-226695" lvl="1">
              <a:lnSpc>
                <a:spcPts val="2940"/>
              </a:lnSpc>
              <a:buFont typeface="Arial"/>
              <a:buChar char="•"/>
            </a:pPr>
            <a:r>
              <a:rPr lang="en-US" sz="2100">
                <a:solidFill>
                  <a:srgbClr val="FFFFFF"/>
                </a:solidFill>
                <a:latin typeface="Open Sauce Light"/>
              </a:rPr>
              <a:t>Ürün </a:t>
            </a:r>
            <a:r>
              <a:rPr lang="en-US" sz="2100">
                <a:solidFill>
                  <a:srgbClr val="FFFFFF"/>
                </a:solidFill>
                <a:latin typeface="Open Sauce Bold"/>
              </a:rPr>
              <a:t>Rengi</a:t>
            </a:r>
            <a:r>
              <a:rPr lang="en-US" sz="2100">
                <a:solidFill>
                  <a:srgbClr val="FFFFFF"/>
                </a:solidFill>
                <a:latin typeface="Open Sauce Light"/>
              </a:rPr>
              <a:t> seçilir, eğer yeni sezon rengi ise yeni renk eklenir.</a:t>
            </a:r>
          </a:p>
          <a:p>
            <a:pPr algn="l" marL="453390" indent="-226695" lvl="1">
              <a:lnSpc>
                <a:spcPts val="2940"/>
              </a:lnSpc>
              <a:buFont typeface="Arial"/>
              <a:buChar char="•"/>
            </a:pPr>
            <a:r>
              <a:rPr lang="en-US" sz="2100">
                <a:solidFill>
                  <a:srgbClr val="FFFFFF"/>
                </a:solidFill>
                <a:latin typeface="Open Sauce Light"/>
              </a:rPr>
              <a:t>Ürün </a:t>
            </a:r>
            <a:r>
              <a:rPr lang="en-US" sz="2100">
                <a:solidFill>
                  <a:srgbClr val="FFFFFF"/>
                </a:solidFill>
                <a:latin typeface="Open Sauce Bold"/>
              </a:rPr>
              <a:t>Adedi</a:t>
            </a:r>
            <a:r>
              <a:rPr lang="en-US" sz="2100">
                <a:solidFill>
                  <a:srgbClr val="FFFFFF"/>
                </a:solidFill>
                <a:latin typeface="Open Sauce Light"/>
              </a:rPr>
              <a:t> seçilir</a:t>
            </a:r>
          </a:p>
          <a:p>
            <a:pPr algn="l" marL="453390" indent="-226695" lvl="1">
              <a:lnSpc>
                <a:spcPts val="2940"/>
              </a:lnSpc>
              <a:spcBef>
                <a:spcPct val="0"/>
              </a:spcBef>
              <a:buFont typeface="Arial"/>
              <a:buChar char="•"/>
            </a:pPr>
            <a:r>
              <a:rPr lang="en-US" sz="2100">
                <a:solidFill>
                  <a:srgbClr val="FFFFFF"/>
                </a:solidFill>
                <a:latin typeface="Open Sauce Light"/>
              </a:rPr>
              <a:t>Ürün </a:t>
            </a:r>
            <a:r>
              <a:rPr lang="en-US" sz="2100">
                <a:solidFill>
                  <a:srgbClr val="FBFCFB"/>
                </a:solidFill>
                <a:latin typeface="Open Sauce Bold"/>
              </a:rPr>
              <a:t>Ölçüsü</a:t>
            </a:r>
            <a:r>
              <a:rPr lang="en-US" sz="2100">
                <a:solidFill>
                  <a:srgbClr val="FFFFFF"/>
                </a:solidFill>
                <a:latin typeface="Open Sauce Light"/>
              </a:rPr>
              <a:t> seçilir (Eğer yoksa Ölçü ekle butonuyla özel ölçü oluşturulur.)</a:t>
            </a:r>
          </a:p>
        </p:txBody>
      </p:sp>
      <p:sp>
        <p:nvSpPr>
          <p:cNvPr name="TextBox 7" id="7"/>
          <p:cNvSpPr txBox="true"/>
          <p:nvPr/>
        </p:nvSpPr>
        <p:spPr>
          <a:xfrm rot="0">
            <a:off x="246112" y="1820565"/>
            <a:ext cx="8897888" cy="53784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FFFFFF"/>
                </a:solidFill>
                <a:latin typeface="Open Sauce Semi-Bold"/>
              </a:rPr>
              <a:t>Ana Sayfada bulunan ‘+’ ikonu ile açılır.</a:t>
            </a:r>
          </a:p>
        </p:txBody>
      </p:sp>
      <p:sp>
        <p:nvSpPr>
          <p:cNvPr name="TextBox 8" id="8"/>
          <p:cNvSpPr txBox="true"/>
          <p:nvPr/>
        </p:nvSpPr>
        <p:spPr>
          <a:xfrm rot="0">
            <a:off x="212314" y="6673786"/>
            <a:ext cx="9321222" cy="53784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FFFFFF"/>
                </a:solidFill>
                <a:latin typeface="Open Sauce Semi-Bold"/>
              </a:rPr>
              <a:t>Yeni bir FİRMA, RENK ve ÖLÇÜ ekleme modalı</a:t>
            </a:r>
          </a:p>
        </p:txBody>
      </p:sp>
      <p:sp>
        <p:nvSpPr>
          <p:cNvPr name="TextBox 9" id="9"/>
          <p:cNvSpPr txBox="true"/>
          <p:nvPr/>
        </p:nvSpPr>
        <p:spPr>
          <a:xfrm rot="0">
            <a:off x="355908" y="8022985"/>
            <a:ext cx="4097658" cy="763270"/>
          </a:xfrm>
          <a:prstGeom prst="rect">
            <a:avLst/>
          </a:prstGeom>
        </p:spPr>
        <p:txBody>
          <a:bodyPr anchor="t" rtlCol="false" tIns="0" lIns="0" bIns="0" rIns="0">
            <a:spAutoFit/>
          </a:bodyPr>
          <a:lstStyle/>
          <a:p>
            <a:pPr algn="just">
              <a:lnSpc>
                <a:spcPts val="3079"/>
              </a:lnSpc>
              <a:spcBef>
                <a:spcPct val="0"/>
              </a:spcBef>
            </a:pPr>
            <a:r>
              <a:rPr lang="en-US" sz="2199">
                <a:solidFill>
                  <a:srgbClr val="FFFFFF"/>
                </a:solidFill>
                <a:latin typeface="Open Sauce"/>
              </a:rPr>
              <a:t>Başarılı şekilde eklenirse flash mesajla usta bilgilendirilir</a:t>
            </a:r>
          </a:p>
        </p:txBody>
      </p:sp>
      <p:sp>
        <p:nvSpPr>
          <p:cNvPr name="Freeform 10" id="10"/>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217381"/>
            <a:ext cx="4257949" cy="7569687"/>
          </a:xfrm>
          <a:custGeom>
            <a:avLst/>
            <a:gdLst/>
            <a:ahLst/>
            <a:cxnLst/>
            <a:rect r="r" b="b" t="t" l="l"/>
            <a:pathLst>
              <a:path h="7569687" w="4257949">
                <a:moveTo>
                  <a:pt x="0" y="0"/>
                </a:moveTo>
                <a:lnTo>
                  <a:pt x="4257949" y="0"/>
                </a:lnTo>
                <a:lnTo>
                  <a:pt x="4257949" y="7569688"/>
                </a:lnTo>
                <a:lnTo>
                  <a:pt x="0" y="7569688"/>
                </a:lnTo>
                <a:lnTo>
                  <a:pt x="0" y="0"/>
                </a:lnTo>
                <a:close/>
              </a:path>
            </a:pathLst>
          </a:custGeom>
          <a:blipFill>
            <a:blip r:embed="rId2"/>
            <a:stretch>
              <a:fillRect l="0" t="0" r="0" b="0"/>
            </a:stretch>
          </a:blipFill>
        </p:spPr>
      </p:sp>
      <p:sp>
        <p:nvSpPr>
          <p:cNvPr name="Freeform 3" id="3"/>
          <p:cNvSpPr/>
          <p:nvPr/>
        </p:nvSpPr>
        <p:spPr>
          <a:xfrm flipH="false" flipV="false" rot="0">
            <a:off x="13702619" y="1217381"/>
            <a:ext cx="3556681" cy="7710963"/>
          </a:xfrm>
          <a:custGeom>
            <a:avLst/>
            <a:gdLst/>
            <a:ahLst/>
            <a:cxnLst/>
            <a:rect r="r" b="b" t="t" l="l"/>
            <a:pathLst>
              <a:path h="7710963" w="3556681">
                <a:moveTo>
                  <a:pt x="0" y="0"/>
                </a:moveTo>
                <a:lnTo>
                  <a:pt x="3556681" y="0"/>
                </a:lnTo>
                <a:lnTo>
                  <a:pt x="3556681" y="7710963"/>
                </a:lnTo>
                <a:lnTo>
                  <a:pt x="0" y="7710963"/>
                </a:lnTo>
                <a:lnTo>
                  <a:pt x="0" y="0"/>
                </a:lnTo>
                <a:close/>
              </a:path>
            </a:pathLst>
          </a:custGeom>
          <a:blipFill>
            <a:blip r:embed="rId3"/>
            <a:stretch>
              <a:fillRect l="0" t="0" r="0" b="0"/>
            </a:stretch>
          </a:blipFill>
        </p:spPr>
      </p:sp>
      <p:sp>
        <p:nvSpPr>
          <p:cNvPr name="TextBox 4" id="4"/>
          <p:cNvSpPr txBox="true"/>
          <p:nvPr/>
        </p:nvSpPr>
        <p:spPr>
          <a:xfrm rot="0">
            <a:off x="1028700" y="3189896"/>
            <a:ext cx="6928392" cy="945515"/>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Profilim ekranı</a:t>
            </a:r>
          </a:p>
        </p:txBody>
      </p:sp>
      <p:sp>
        <p:nvSpPr>
          <p:cNvPr name="TextBox 5" id="5"/>
          <p:cNvSpPr txBox="true"/>
          <p:nvPr/>
        </p:nvSpPr>
        <p:spPr>
          <a:xfrm rot="0">
            <a:off x="1028700" y="5095875"/>
            <a:ext cx="6190057" cy="11087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Light"/>
              </a:rPr>
              <a:t>Giriş yapan usta kendi bilgilerini görebilir.</a:t>
            </a:r>
          </a:p>
          <a:p>
            <a:pPr algn="l" marL="453390" indent="-226695" lvl="1">
              <a:lnSpc>
                <a:spcPts val="2940"/>
              </a:lnSpc>
              <a:spcBef>
                <a:spcPct val="0"/>
              </a:spcBef>
              <a:buFont typeface="Arial"/>
              <a:buChar char="•"/>
            </a:pPr>
            <a:r>
              <a:rPr lang="en-US" sz="2100">
                <a:solidFill>
                  <a:srgbClr val="FFFFFF"/>
                </a:solidFill>
                <a:latin typeface="Open Sauce Light"/>
              </a:rPr>
              <a:t>Sistemden çıkış yapmak isterse Çıkış Yap butonunu kullanabilir ve oturumu sonlandırılır.</a:t>
            </a:r>
          </a:p>
        </p:txBody>
      </p:sp>
      <p:sp>
        <p:nvSpPr>
          <p:cNvPr name="Freeform 6" id="6"/>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4502901" y="1288019"/>
            <a:ext cx="3556681" cy="7710963"/>
          </a:xfrm>
          <a:custGeom>
            <a:avLst/>
            <a:gdLst/>
            <a:ahLst/>
            <a:cxnLst/>
            <a:rect r="r" b="b" t="t" l="l"/>
            <a:pathLst>
              <a:path h="7710963" w="3556681">
                <a:moveTo>
                  <a:pt x="0" y="0"/>
                </a:moveTo>
                <a:lnTo>
                  <a:pt x="3556682" y="0"/>
                </a:lnTo>
                <a:lnTo>
                  <a:pt x="3556682"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9892640" y="1429294"/>
            <a:ext cx="4257949" cy="7569687"/>
          </a:xfrm>
          <a:custGeom>
            <a:avLst/>
            <a:gdLst/>
            <a:ahLst/>
            <a:cxnLst/>
            <a:rect r="r" b="b" t="t" l="l"/>
            <a:pathLst>
              <a:path h="7569687" w="4257949">
                <a:moveTo>
                  <a:pt x="0" y="0"/>
                </a:moveTo>
                <a:lnTo>
                  <a:pt x="4257949" y="0"/>
                </a:lnTo>
                <a:lnTo>
                  <a:pt x="4257949" y="7569687"/>
                </a:lnTo>
                <a:lnTo>
                  <a:pt x="0" y="7569687"/>
                </a:lnTo>
                <a:lnTo>
                  <a:pt x="0" y="0"/>
                </a:lnTo>
                <a:close/>
              </a:path>
            </a:pathLst>
          </a:custGeom>
          <a:blipFill>
            <a:blip r:embed="rId3"/>
            <a:stretch>
              <a:fillRect l="0" t="0" r="0" b="0"/>
            </a:stretch>
          </a:blipFill>
        </p:spPr>
      </p:sp>
      <p:sp>
        <p:nvSpPr>
          <p:cNvPr name="TextBox 4" id="4"/>
          <p:cNvSpPr txBox="true"/>
          <p:nvPr/>
        </p:nvSpPr>
        <p:spPr>
          <a:xfrm rot="0">
            <a:off x="1028700" y="2167586"/>
            <a:ext cx="7325957" cy="1926590"/>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Sipariş Durumları Ekranı</a:t>
            </a:r>
          </a:p>
        </p:txBody>
      </p:sp>
      <p:sp>
        <p:nvSpPr>
          <p:cNvPr name="TextBox 5" id="5"/>
          <p:cNvSpPr txBox="true"/>
          <p:nvPr/>
        </p:nvSpPr>
        <p:spPr>
          <a:xfrm rot="0">
            <a:off x="1028700" y="5095875"/>
            <a:ext cx="7874976" cy="1480185"/>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Light"/>
              </a:rPr>
              <a:t>Usta bütün siparişlerinin sayısını görebilir.</a:t>
            </a:r>
          </a:p>
          <a:p>
            <a:pPr algn="l" marL="453390" indent="-226695" lvl="1">
              <a:lnSpc>
                <a:spcPts val="2940"/>
              </a:lnSpc>
              <a:buFont typeface="Arial"/>
              <a:buChar char="•"/>
            </a:pPr>
            <a:r>
              <a:rPr lang="en-US" sz="2100">
                <a:solidFill>
                  <a:srgbClr val="FFFFFF"/>
                </a:solidFill>
                <a:latin typeface="Open Sauce Light"/>
              </a:rPr>
              <a:t>Elinde olan işlerin Genel durumunu görebilir.</a:t>
            </a:r>
          </a:p>
          <a:p>
            <a:pPr algn="l" marL="453390" indent="-226695" lvl="1">
              <a:lnSpc>
                <a:spcPts val="2940"/>
              </a:lnSpc>
              <a:spcBef>
                <a:spcPct val="0"/>
              </a:spcBef>
              <a:buFont typeface="Arial"/>
              <a:buChar char="•"/>
            </a:pPr>
            <a:r>
              <a:rPr lang="en-US" sz="2100">
                <a:solidFill>
                  <a:srgbClr val="FFFFFF"/>
                </a:solidFill>
                <a:latin typeface="Open Sauce Light"/>
              </a:rPr>
              <a:t>4 kategorideki hangi siparişlerinin listelenmesini istiyorsa onu seçerek açılan ekranda toplu bir şekilde görebilir.</a:t>
            </a:r>
          </a:p>
        </p:txBody>
      </p:sp>
      <p:sp>
        <p:nvSpPr>
          <p:cNvPr name="Freeform 6" id="6"/>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3702619" y="1217381"/>
            <a:ext cx="3556681" cy="7710963"/>
          </a:xfrm>
          <a:custGeom>
            <a:avLst/>
            <a:gdLst/>
            <a:ahLst/>
            <a:cxnLst/>
            <a:rect r="r" b="b" t="t" l="l"/>
            <a:pathLst>
              <a:path h="7710963" w="3556681">
                <a:moveTo>
                  <a:pt x="0" y="0"/>
                </a:moveTo>
                <a:lnTo>
                  <a:pt x="3556681" y="0"/>
                </a:lnTo>
                <a:lnTo>
                  <a:pt x="3556681" y="7710963"/>
                </a:lnTo>
                <a:lnTo>
                  <a:pt x="0" y="7710963"/>
                </a:lnTo>
                <a:lnTo>
                  <a:pt x="0" y="0"/>
                </a:lnTo>
                <a:close/>
              </a:path>
            </a:pathLst>
          </a:custGeom>
          <a:blipFill>
            <a:blip r:embed="rId2"/>
            <a:stretch>
              <a:fillRect l="0" t="0" r="0" b="0"/>
            </a:stretch>
          </a:blipFill>
        </p:spPr>
      </p:sp>
      <p:sp>
        <p:nvSpPr>
          <p:cNvPr name="Freeform 3" id="3"/>
          <p:cNvSpPr/>
          <p:nvPr/>
        </p:nvSpPr>
        <p:spPr>
          <a:xfrm flipH="false" flipV="false" rot="0">
            <a:off x="9294335" y="1217381"/>
            <a:ext cx="4257949" cy="7569687"/>
          </a:xfrm>
          <a:custGeom>
            <a:avLst/>
            <a:gdLst/>
            <a:ahLst/>
            <a:cxnLst/>
            <a:rect r="r" b="b" t="t" l="l"/>
            <a:pathLst>
              <a:path h="7569687" w="4257949">
                <a:moveTo>
                  <a:pt x="0" y="0"/>
                </a:moveTo>
                <a:lnTo>
                  <a:pt x="4257949" y="0"/>
                </a:lnTo>
                <a:lnTo>
                  <a:pt x="4257949" y="7569688"/>
                </a:lnTo>
                <a:lnTo>
                  <a:pt x="0" y="7569688"/>
                </a:lnTo>
                <a:lnTo>
                  <a:pt x="0" y="0"/>
                </a:lnTo>
                <a:close/>
              </a:path>
            </a:pathLst>
          </a:custGeom>
          <a:blipFill>
            <a:blip r:embed="rId3"/>
            <a:stretch>
              <a:fillRect l="0" t="0" r="0" b="0"/>
            </a:stretch>
          </a:blipFill>
        </p:spPr>
      </p:sp>
      <p:sp>
        <p:nvSpPr>
          <p:cNvPr name="TextBox 4" id="4"/>
          <p:cNvSpPr txBox="true"/>
          <p:nvPr/>
        </p:nvSpPr>
        <p:spPr>
          <a:xfrm rot="0">
            <a:off x="1028700" y="904875"/>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Ana Sayfa</a:t>
            </a:r>
          </a:p>
        </p:txBody>
      </p:sp>
      <p:sp>
        <p:nvSpPr>
          <p:cNvPr name="TextBox 5" id="5"/>
          <p:cNvSpPr txBox="true"/>
          <p:nvPr/>
        </p:nvSpPr>
        <p:spPr>
          <a:xfrm rot="0">
            <a:off x="1028700" y="3376667"/>
            <a:ext cx="6928392" cy="1243965"/>
          </a:xfrm>
          <a:prstGeom prst="rect">
            <a:avLst/>
          </a:prstGeom>
        </p:spPr>
        <p:txBody>
          <a:bodyPr anchor="t" rtlCol="false" tIns="0" lIns="0" bIns="0" rIns="0">
            <a:spAutoFit/>
          </a:bodyPr>
          <a:lstStyle/>
          <a:p>
            <a:pPr algn="l">
              <a:lnSpc>
                <a:spcPts val="3359"/>
              </a:lnSpc>
            </a:pPr>
            <a:r>
              <a:rPr lang="en-US" sz="2399">
                <a:solidFill>
                  <a:srgbClr val="FFFFFF"/>
                </a:solidFill>
                <a:latin typeface="Open Sauce Light"/>
              </a:rPr>
              <a:t>Bu sayfa Admin ve Ustalar için özelleştirilmiştir.</a:t>
            </a:r>
          </a:p>
          <a:p>
            <a:pPr algn="l" marL="0" indent="0" lvl="0">
              <a:lnSpc>
                <a:spcPts val="3359"/>
              </a:lnSpc>
              <a:spcBef>
                <a:spcPct val="0"/>
              </a:spcBef>
            </a:pPr>
            <a:r>
              <a:rPr lang="en-US" sz="2399">
                <a:solidFill>
                  <a:srgbClr val="FFFFFF"/>
                </a:solidFill>
                <a:latin typeface="Open Sauce Light"/>
              </a:rPr>
              <a:t>Giriş yapan kullanıcının rolüne göre ek özellikler bulundurur.</a:t>
            </a:r>
          </a:p>
        </p:txBody>
      </p:sp>
      <p:sp>
        <p:nvSpPr>
          <p:cNvPr name="TextBox 6" id="6"/>
          <p:cNvSpPr txBox="true"/>
          <p:nvPr/>
        </p:nvSpPr>
        <p:spPr>
          <a:xfrm rot="0">
            <a:off x="1028700" y="5425357"/>
            <a:ext cx="7623076" cy="3339465"/>
          </a:xfrm>
          <a:prstGeom prst="rect">
            <a:avLst/>
          </a:prstGeom>
        </p:spPr>
        <p:txBody>
          <a:bodyPr anchor="t" rtlCol="false" tIns="0" lIns="0" bIns="0" rIns="0">
            <a:spAutoFit/>
          </a:bodyPr>
          <a:lstStyle/>
          <a:p>
            <a:pPr algn="l" marL="518158" indent="-259079" lvl="1">
              <a:lnSpc>
                <a:spcPts val="3359"/>
              </a:lnSpc>
              <a:buFont typeface="Arial"/>
              <a:buChar char="•"/>
            </a:pPr>
            <a:r>
              <a:rPr lang="en-US" sz="2399">
                <a:solidFill>
                  <a:srgbClr val="FFFFFF"/>
                </a:solidFill>
                <a:latin typeface="Open Sauce"/>
              </a:rPr>
              <a:t>Usta ve Adminin ana ekranda tek farkı Usta seçme ve bütün ustaları görüntüleme seçeneğidir.</a:t>
            </a:r>
          </a:p>
          <a:p>
            <a:pPr algn="l">
              <a:lnSpc>
                <a:spcPts val="3359"/>
              </a:lnSpc>
            </a:pPr>
          </a:p>
          <a:p>
            <a:pPr algn="l" marL="518158" indent="-259079" lvl="1">
              <a:lnSpc>
                <a:spcPts val="3359"/>
              </a:lnSpc>
              <a:spcBef>
                <a:spcPct val="0"/>
              </a:spcBef>
              <a:buFont typeface="Arial"/>
              <a:buChar char="•"/>
            </a:pPr>
            <a:r>
              <a:rPr lang="en-US" sz="2399">
                <a:solidFill>
                  <a:srgbClr val="FFFFFF"/>
                </a:solidFill>
                <a:latin typeface="Open Sauce"/>
              </a:rPr>
              <a:t>Adminin ustadan farklı olarak kullandığı özelliklerin geri kalanı sağ üstteki liste ikonunun götüreceği özelleştirilmiş sayfada bulunmaktadır.</a:t>
            </a:r>
          </a:p>
        </p:txBody>
      </p:sp>
      <p:sp>
        <p:nvSpPr>
          <p:cNvPr name="TextBox 7" id="7"/>
          <p:cNvSpPr txBox="true"/>
          <p:nvPr/>
        </p:nvSpPr>
        <p:spPr>
          <a:xfrm rot="0">
            <a:off x="1028700" y="2208723"/>
            <a:ext cx="1876723" cy="363220"/>
          </a:xfrm>
          <a:prstGeom prst="rect">
            <a:avLst/>
          </a:prstGeom>
        </p:spPr>
        <p:txBody>
          <a:bodyPr anchor="t" rtlCol="false" tIns="0" lIns="0" bIns="0" rIns="0">
            <a:spAutoFit/>
          </a:bodyPr>
          <a:lstStyle/>
          <a:p>
            <a:pPr algn="ctr">
              <a:lnSpc>
                <a:spcPts val="3080"/>
              </a:lnSpc>
              <a:spcBef>
                <a:spcPct val="0"/>
              </a:spcBef>
            </a:pPr>
            <a:r>
              <a:rPr lang="en-US" sz="2200">
                <a:solidFill>
                  <a:srgbClr val="5CE1E6"/>
                </a:solidFill>
                <a:latin typeface="Open Sauce Bold"/>
              </a:rPr>
              <a:t>Admin  Ekranı</a:t>
            </a:r>
          </a:p>
        </p:txBody>
      </p:sp>
      <p:sp>
        <p:nvSpPr>
          <p:cNvPr name="Freeform 8" id="8"/>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987299" y="1358656"/>
            <a:ext cx="4257949" cy="7569687"/>
          </a:xfrm>
          <a:custGeom>
            <a:avLst/>
            <a:gdLst/>
            <a:ahLst/>
            <a:cxnLst/>
            <a:rect r="r" b="b" t="t" l="l"/>
            <a:pathLst>
              <a:path h="7569687" w="4257949">
                <a:moveTo>
                  <a:pt x="0" y="0"/>
                </a:moveTo>
                <a:lnTo>
                  <a:pt x="4257949" y="0"/>
                </a:lnTo>
                <a:lnTo>
                  <a:pt x="4257949" y="7569688"/>
                </a:lnTo>
                <a:lnTo>
                  <a:pt x="0" y="7569688"/>
                </a:lnTo>
                <a:lnTo>
                  <a:pt x="0" y="0"/>
                </a:lnTo>
                <a:close/>
              </a:path>
            </a:pathLst>
          </a:custGeom>
          <a:blipFill>
            <a:blip r:embed="rId2"/>
            <a:stretch>
              <a:fillRect l="0" t="0" r="0" b="0"/>
            </a:stretch>
          </a:blipFill>
        </p:spPr>
      </p:sp>
      <p:sp>
        <p:nvSpPr>
          <p:cNvPr name="Freeform 3" id="3"/>
          <p:cNvSpPr/>
          <p:nvPr/>
        </p:nvSpPr>
        <p:spPr>
          <a:xfrm flipH="false" flipV="false" rot="0">
            <a:off x="14472428" y="1217381"/>
            <a:ext cx="3556681" cy="7710963"/>
          </a:xfrm>
          <a:custGeom>
            <a:avLst/>
            <a:gdLst/>
            <a:ahLst/>
            <a:cxnLst/>
            <a:rect r="r" b="b" t="t" l="l"/>
            <a:pathLst>
              <a:path h="7710963" w="3556681">
                <a:moveTo>
                  <a:pt x="0" y="0"/>
                </a:moveTo>
                <a:lnTo>
                  <a:pt x="3556681" y="0"/>
                </a:lnTo>
                <a:lnTo>
                  <a:pt x="3556681" y="7710963"/>
                </a:lnTo>
                <a:lnTo>
                  <a:pt x="0" y="7710963"/>
                </a:lnTo>
                <a:lnTo>
                  <a:pt x="0" y="0"/>
                </a:lnTo>
                <a:close/>
              </a:path>
            </a:pathLst>
          </a:custGeom>
          <a:blipFill>
            <a:blip r:embed="rId3"/>
            <a:stretch>
              <a:fillRect l="0" t="0" r="0" b="0"/>
            </a:stretch>
          </a:blipFill>
        </p:spPr>
      </p:sp>
      <p:sp>
        <p:nvSpPr>
          <p:cNvPr name="TextBox 4" id="4"/>
          <p:cNvSpPr txBox="true"/>
          <p:nvPr/>
        </p:nvSpPr>
        <p:spPr>
          <a:xfrm rot="0">
            <a:off x="1028700" y="2167586"/>
            <a:ext cx="7325957" cy="1926590"/>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Sipariş Durumları Ekranı</a:t>
            </a:r>
          </a:p>
        </p:txBody>
      </p:sp>
      <p:sp>
        <p:nvSpPr>
          <p:cNvPr name="TextBox 5" id="5"/>
          <p:cNvSpPr txBox="true"/>
          <p:nvPr/>
        </p:nvSpPr>
        <p:spPr>
          <a:xfrm rot="0">
            <a:off x="1028700" y="5095875"/>
            <a:ext cx="8115300" cy="2966085"/>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Light"/>
              </a:rPr>
              <a:t>Admin bütün ustaların </a:t>
            </a:r>
            <a:r>
              <a:rPr lang="en-US" sz="2100">
                <a:solidFill>
                  <a:srgbClr val="FFFFFF"/>
                </a:solidFill>
                <a:latin typeface="Open Sauce Bold"/>
              </a:rPr>
              <a:t>toplam siparişlerinin </a:t>
            </a:r>
            <a:r>
              <a:rPr lang="en-US" sz="2100">
                <a:solidFill>
                  <a:srgbClr val="FFFFFF"/>
                </a:solidFill>
                <a:latin typeface="Open Sauce Light"/>
              </a:rPr>
              <a:t>sayısını görebilir.</a:t>
            </a:r>
          </a:p>
          <a:p>
            <a:pPr algn="l" marL="453390" indent="-226695" lvl="1">
              <a:lnSpc>
                <a:spcPts val="2940"/>
              </a:lnSpc>
              <a:buFont typeface="Arial"/>
              <a:buChar char="•"/>
            </a:pPr>
            <a:r>
              <a:rPr lang="en-US" sz="2100">
                <a:solidFill>
                  <a:srgbClr val="FFFFFF"/>
                </a:solidFill>
                <a:latin typeface="Open Sauce Light"/>
              </a:rPr>
              <a:t>Sahada dönen bütün işlerin </a:t>
            </a:r>
            <a:r>
              <a:rPr lang="en-US" sz="2100">
                <a:solidFill>
                  <a:srgbClr val="FFFFFF"/>
                </a:solidFill>
                <a:latin typeface="Open Sauce Bold"/>
              </a:rPr>
              <a:t>Genel durumunu</a:t>
            </a:r>
            <a:r>
              <a:rPr lang="en-US" sz="2100">
                <a:solidFill>
                  <a:srgbClr val="FFFFFF"/>
                </a:solidFill>
                <a:latin typeface="Open Sauce Light"/>
              </a:rPr>
              <a:t> görebilir.</a:t>
            </a:r>
          </a:p>
          <a:p>
            <a:pPr algn="l" marL="453390" indent="-226695" lvl="1">
              <a:lnSpc>
                <a:spcPts val="2940"/>
              </a:lnSpc>
              <a:buFont typeface="Arial"/>
              <a:buChar char="•"/>
            </a:pPr>
            <a:r>
              <a:rPr lang="en-US" sz="2100">
                <a:solidFill>
                  <a:srgbClr val="FFFFFF"/>
                </a:solidFill>
                <a:latin typeface="Open Sauce Bold"/>
              </a:rPr>
              <a:t>4 kategorideki siparişlerin </a:t>
            </a:r>
            <a:r>
              <a:rPr lang="en-US" sz="2100">
                <a:solidFill>
                  <a:srgbClr val="FFFFFF"/>
                </a:solidFill>
                <a:latin typeface="Open Sauce"/>
              </a:rPr>
              <a:t>hangisinin</a:t>
            </a:r>
            <a:r>
              <a:rPr lang="en-US" sz="2100">
                <a:solidFill>
                  <a:srgbClr val="FFFFFF"/>
                </a:solidFill>
                <a:latin typeface="Open Sauce Bold"/>
              </a:rPr>
              <a:t> </a:t>
            </a:r>
            <a:r>
              <a:rPr lang="en-US" sz="2100">
                <a:solidFill>
                  <a:srgbClr val="FFFFFF"/>
                </a:solidFill>
                <a:latin typeface="Open Sauce Light"/>
              </a:rPr>
              <a:t>listelenmesini istiyorsa onu seçerek açılan ekranda toplu bir şekilde görebilir.</a:t>
            </a:r>
          </a:p>
          <a:p>
            <a:pPr algn="l">
              <a:lnSpc>
                <a:spcPts val="2940"/>
              </a:lnSpc>
            </a:pPr>
          </a:p>
          <a:p>
            <a:pPr algn="l" marL="453390" indent="-226695" lvl="1">
              <a:lnSpc>
                <a:spcPts val="2940"/>
              </a:lnSpc>
              <a:spcBef>
                <a:spcPct val="0"/>
              </a:spcBef>
              <a:buFont typeface="Arial"/>
              <a:buChar char="•"/>
            </a:pPr>
            <a:r>
              <a:rPr lang="en-US" sz="2100">
                <a:solidFill>
                  <a:srgbClr val="FFFFFF"/>
                </a:solidFill>
                <a:latin typeface="Open Sauce Light"/>
              </a:rPr>
              <a:t>Admin ustalardan farklı olarak ‘USTALARIN DETAYLI İŞ DURUMLARI’nı görüntüleyebilir.</a:t>
            </a:r>
          </a:p>
        </p:txBody>
      </p:sp>
      <p:sp>
        <p:nvSpPr>
          <p:cNvPr name="TextBox 6" id="6"/>
          <p:cNvSpPr txBox="true"/>
          <p:nvPr/>
        </p:nvSpPr>
        <p:spPr>
          <a:xfrm rot="0">
            <a:off x="1028700" y="4056076"/>
            <a:ext cx="871389" cy="372745"/>
          </a:xfrm>
          <a:prstGeom prst="rect">
            <a:avLst/>
          </a:prstGeom>
        </p:spPr>
        <p:txBody>
          <a:bodyPr anchor="t" rtlCol="false" tIns="0" lIns="0" bIns="0" rIns="0">
            <a:spAutoFit/>
          </a:bodyPr>
          <a:lstStyle/>
          <a:p>
            <a:pPr algn="ctr">
              <a:lnSpc>
                <a:spcPts val="3079"/>
              </a:lnSpc>
              <a:spcBef>
                <a:spcPct val="0"/>
              </a:spcBef>
            </a:pPr>
            <a:r>
              <a:rPr lang="en-US" sz="2199">
                <a:solidFill>
                  <a:srgbClr val="5CE1E6"/>
                </a:solidFill>
                <a:latin typeface="Open Sauce Bold"/>
              </a:rPr>
              <a:t>Admin</a:t>
            </a:r>
          </a:p>
        </p:txBody>
      </p:sp>
      <p:sp>
        <p:nvSpPr>
          <p:cNvPr name="Freeform 7" id="7"/>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835845" y="1288019"/>
            <a:ext cx="4257949" cy="7569687"/>
          </a:xfrm>
          <a:custGeom>
            <a:avLst/>
            <a:gdLst/>
            <a:ahLst/>
            <a:cxnLst/>
            <a:rect r="r" b="b" t="t" l="l"/>
            <a:pathLst>
              <a:path h="7569687" w="4257949">
                <a:moveTo>
                  <a:pt x="0" y="0"/>
                </a:moveTo>
                <a:lnTo>
                  <a:pt x="4257949" y="0"/>
                </a:lnTo>
                <a:lnTo>
                  <a:pt x="4257949" y="7569687"/>
                </a:lnTo>
                <a:lnTo>
                  <a:pt x="0" y="7569687"/>
                </a:lnTo>
                <a:lnTo>
                  <a:pt x="0" y="0"/>
                </a:lnTo>
                <a:close/>
              </a:path>
            </a:pathLst>
          </a:custGeom>
          <a:blipFill>
            <a:blip r:embed="rId2"/>
            <a:stretch>
              <a:fillRect l="0" t="0" r="0" b="0"/>
            </a:stretch>
          </a:blipFill>
        </p:spPr>
      </p:sp>
      <p:sp>
        <p:nvSpPr>
          <p:cNvPr name="Freeform 3" id="3"/>
          <p:cNvSpPr/>
          <p:nvPr/>
        </p:nvSpPr>
        <p:spPr>
          <a:xfrm flipH="false" flipV="false" rot="0">
            <a:off x="14275721" y="1217381"/>
            <a:ext cx="3556681" cy="7710963"/>
          </a:xfrm>
          <a:custGeom>
            <a:avLst/>
            <a:gdLst/>
            <a:ahLst/>
            <a:cxnLst/>
            <a:rect r="r" b="b" t="t" l="l"/>
            <a:pathLst>
              <a:path h="7710963" w="3556681">
                <a:moveTo>
                  <a:pt x="0" y="0"/>
                </a:moveTo>
                <a:lnTo>
                  <a:pt x="3556682" y="0"/>
                </a:lnTo>
                <a:lnTo>
                  <a:pt x="3556682" y="7710963"/>
                </a:lnTo>
                <a:lnTo>
                  <a:pt x="0" y="7710963"/>
                </a:lnTo>
                <a:lnTo>
                  <a:pt x="0" y="0"/>
                </a:lnTo>
                <a:close/>
              </a:path>
            </a:pathLst>
          </a:custGeom>
          <a:blipFill>
            <a:blip r:embed="rId3"/>
            <a:stretch>
              <a:fillRect l="0" t="0" r="0" b="0"/>
            </a:stretch>
          </a:blipFill>
        </p:spPr>
      </p:sp>
      <p:sp>
        <p:nvSpPr>
          <p:cNvPr name="TextBox 4" id="4"/>
          <p:cNvSpPr txBox="true"/>
          <p:nvPr/>
        </p:nvSpPr>
        <p:spPr>
          <a:xfrm rot="0">
            <a:off x="1028700" y="2167586"/>
            <a:ext cx="7325957" cy="1926590"/>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Usta İş Durumu Ekranı</a:t>
            </a:r>
          </a:p>
        </p:txBody>
      </p:sp>
      <p:sp>
        <p:nvSpPr>
          <p:cNvPr name="TextBox 5" id="5"/>
          <p:cNvSpPr txBox="true"/>
          <p:nvPr/>
        </p:nvSpPr>
        <p:spPr>
          <a:xfrm rot="0">
            <a:off x="1028700" y="5095875"/>
            <a:ext cx="8115300" cy="25946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Light"/>
              </a:rPr>
              <a:t>Admin bütün ustaların  </a:t>
            </a:r>
            <a:r>
              <a:rPr lang="en-US" sz="2100">
                <a:solidFill>
                  <a:srgbClr val="FFFFFF"/>
                </a:solidFill>
                <a:latin typeface="Open Sauce Bold"/>
              </a:rPr>
              <a:t>Tamamladıkları, devam ettikleri, iptal ettikleri ve bekleyen işlerini </a:t>
            </a:r>
            <a:r>
              <a:rPr lang="en-US" sz="2100">
                <a:solidFill>
                  <a:srgbClr val="FFFFFF"/>
                </a:solidFill>
                <a:latin typeface="Open Sauce"/>
              </a:rPr>
              <a:t>tek tek kontrol edebilir.</a:t>
            </a:r>
          </a:p>
          <a:p>
            <a:pPr algn="l" marL="453390" indent="-226695" lvl="1">
              <a:lnSpc>
                <a:spcPts val="2940"/>
              </a:lnSpc>
              <a:buFont typeface="Arial"/>
              <a:buChar char="•"/>
            </a:pPr>
            <a:r>
              <a:rPr lang="en-US" sz="2100">
                <a:solidFill>
                  <a:srgbClr val="FFFFFF"/>
                </a:solidFill>
                <a:latin typeface="Open Sauce"/>
              </a:rPr>
              <a:t>Her ustanın </a:t>
            </a:r>
            <a:r>
              <a:rPr lang="en-US" sz="2100">
                <a:solidFill>
                  <a:srgbClr val="FFFFFF"/>
                </a:solidFill>
                <a:latin typeface="Open Sauce Bold"/>
              </a:rPr>
              <a:t>Performansını</a:t>
            </a:r>
            <a:r>
              <a:rPr lang="en-US" sz="2100">
                <a:solidFill>
                  <a:srgbClr val="FFFFFF"/>
                </a:solidFill>
                <a:latin typeface="Open Sauce"/>
              </a:rPr>
              <a:t> Progress Circle da görebilir.</a:t>
            </a:r>
          </a:p>
          <a:p>
            <a:pPr algn="l" marL="453390" indent="-226695" lvl="1">
              <a:lnSpc>
                <a:spcPts val="2940"/>
              </a:lnSpc>
              <a:buFont typeface="Arial"/>
              <a:buChar char="•"/>
            </a:pPr>
            <a:r>
              <a:rPr lang="en-US" sz="2100">
                <a:solidFill>
                  <a:srgbClr val="FFFFFF"/>
                </a:solidFill>
                <a:latin typeface="Open Sauce"/>
              </a:rPr>
              <a:t>Telefon ikonuna tıklayarak anında otomatik olarak ustanın cep </a:t>
            </a:r>
            <a:r>
              <a:rPr lang="en-US" sz="2100">
                <a:solidFill>
                  <a:srgbClr val="FFFFFF"/>
                </a:solidFill>
                <a:latin typeface="Open Sauce Bold"/>
              </a:rPr>
              <a:t>telefonunu arayabilir</a:t>
            </a:r>
            <a:r>
              <a:rPr lang="en-US" sz="2100">
                <a:solidFill>
                  <a:srgbClr val="FFFFFF"/>
                </a:solidFill>
                <a:latin typeface="Open Sauce"/>
              </a:rPr>
              <a:t>.</a:t>
            </a:r>
          </a:p>
          <a:p>
            <a:pPr algn="l" marL="453390" indent="-226695" lvl="1">
              <a:lnSpc>
                <a:spcPts val="2940"/>
              </a:lnSpc>
              <a:spcBef>
                <a:spcPct val="0"/>
              </a:spcBef>
              <a:buFont typeface="Arial"/>
              <a:buChar char="•"/>
            </a:pPr>
            <a:r>
              <a:rPr lang="en-US" sz="2100">
                <a:solidFill>
                  <a:srgbClr val="FFFFFF"/>
                </a:solidFill>
                <a:latin typeface="Open Sauce"/>
              </a:rPr>
              <a:t>‘İşleri Listele’ butonuna tıklayarakta ustaya </a:t>
            </a:r>
            <a:r>
              <a:rPr lang="en-US" sz="2100">
                <a:solidFill>
                  <a:srgbClr val="FFFFFF"/>
                </a:solidFill>
                <a:latin typeface="Open Sauce Bold"/>
              </a:rPr>
              <a:t>atanan işleri</a:t>
            </a:r>
            <a:r>
              <a:rPr lang="en-US" sz="2100">
                <a:solidFill>
                  <a:srgbClr val="FFFFFF"/>
                </a:solidFill>
                <a:latin typeface="Open Sauce"/>
              </a:rPr>
              <a:t> ve daha da </a:t>
            </a:r>
            <a:r>
              <a:rPr lang="en-US" sz="2100">
                <a:solidFill>
                  <a:srgbClr val="FFFFFF"/>
                </a:solidFill>
                <a:latin typeface="Open Sauce Bold"/>
              </a:rPr>
              <a:t>detayını</a:t>
            </a:r>
            <a:r>
              <a:rPr lang="en-US" sz="2100">
                <a:solidFill>
                  <a:srgbClr val="FFFFFF"/>
                </a:solidFill>
                <a:latin typeface="Open Sauce"/>
              </a:rPr>
              <a:t> görüntüleyebilir.</a:t>
            </a:r>
          </a:p>
        </p:txBody>
      </p:sp>
      <p:sp>
        <p:nvSpPr>
          <p:cNvPr name="TextBox 6" id="6"/>
          <p:cNvSpPr txBox="true"/>
          <p:nvPr/>
        </p:nvSpPr>
        <p:spPr>
          <a:xfrm rot="0">
            <a:off x="1028700" y="4056076"/>
            <a:ext cx="871389" cy="372745"/>
          </a:xfrm>
          <a:prstGeom prst="rect">
            <a:avLst/>
          </a:prstGeom>
        </p:spPr>
        <p:txBody>
          <a:bodyPr anchor="t" rtlCol="false" tIns="0" lIns="0" bIns="0" rIns="0">
            <a:spAutoFit/>
          </a:bodyPr>
          <a:lstStyle/>
          <a:p>
            <a:pPr algn="ctr">
              <a:lnSpc>
                <a:spcPts val="3079"/>
              </a:lnSpc>
              <a:spcBef>
                <a:spcPct val="0"/>
              </a:spcBef>
            </a:pPr>
            <a:r>
              <a:rPr lang="en-US" sz="2199">
                <a:solidFill>
                  <a:srgbClr val="5CE1E6"/>
                </a:solidFill>
                <a:latin typeface="Open Sauce Bold"/>
              </a:rPr>
              <a:t>Admin</a:t>
            </a:r>
          </a:p>
        </p:txBody>
      </p:sp>
      <p:sp>
        <p:nvSpPr>
          <p:cNvPr name="Freeform 7" id="7"/>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TextBox 2" id="2"/>
          <p:cNvSpPr txBox="true"/>
          <p:nvPr/>
        </p:nvSpPr>
        <p:spPr>
          <a:xfrm rot="0">
            <a:off x="1562100" y="1413573"/>
            <a:ext cx="15178408" cy="962660"/>
          </a:xfrm>
          <a:prstGeom prst="rect">
            <a:avLst/>
          </a:prstGeom>
        </p:spPr>
        <p:txBody>
          <a:bodyPr anchor="t" rtlCol="false" tIns="0" lIns="0" bIns="0" rIns="0">
            <a:spAutoFit/>
          </a:bodyPr>
          <a:lstStyle/>
          <a:p>
            <a:pPr algn="l" marL="0" indent="0" lvl="0">
              <a:lnSpc>
                <a:spcPts val="7839"/>
              </a:lnSpc>
              <a:spcBef>
                <a:spcPct val="0"/>
              </a:spcBef>
            </a:pPr>
            <a:r>
              <a:rPr lang="en-US" sz="5600">
                <a:solidFill>
                  <a:srgbClr val="FFFFFF"/>
                </a:solidFill>
                <a:latin typeface="Open Sauce"/>
              </a:rPr>
              <a:t>Proje Amacı</a:t>
            </a:r>
          </a:p>
        </p:txBody>
      </p:sp>
      <p:sp>
        <p:nvSpPr>
          <p:cNvPr name="TextBox 3" id="3"/>
          <p:cNvSpPr txBox="true"/>
          <p:nvPr/>
        </p:nvSpPr>
        <p:spPr>
          <a:xfrm rot="0">
            <a:off x="1562100" y="3616137"/>
            <a:ext cx="15697200" cy="2386548"/>
          </a:xfrm>
          <a:prstGeom prst="rect">
            <a:avLst/>
          </a:prstGeom>
        </p:spPr>
        <p:txBody>
          <a:bodyPr anchor="t" rtlCol="false" tIns="0" lIns="0" bIns="0" rIns="0">
            <a:spAutoFit/>
          </a:bodyPr>
          <a:lstStyle/>
          <a:p>
            <a:pPr algn="l">
              <a:lnSpc>
                <a:spcPts val="4747"/>
              </a:lnSpc>
            </a:pPr>
            <a:r>
              <a:rPr lang="en-US" sz="3391">
                <a:solidFill>
                  <a:srgbClr val="FFFFFF"/>
                </a:solidFill>
                <a:latin typeface="Open Sauce Light"/>
              </a:rPr>
              <a:t>Bu projede React Native ve Firebase kullanarak saha içi ürün yönetim uygulaması geliştirilmesi hedeflenmiştir. Bu uygulama ustaların üretim süreçlerini daha verimli yönetmelerini sağlar. </a:t>
            </a:r>
          </a:p>
          <a:p>
            <a:pPr algn="l" marL="0" indent="0" lvl="0">
              <a:lnSpc>
                <a:spcPts val="4747"/>
              </a:lnSpc>
              <a:spcBef>
                <a:spcPct val="0"/>
              </a:spcBef>
            </a:pPr>
          </a:p>
        </p:txBody>
      </p:sp>
      <p:sp>
        <p:nvSpPr>
          <p:cNvPr name="Freeform 4" id="4"/>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2"/>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7013492" y="1174324"/>
            <a:ext cx="4062470" cy="7222170"/>
          </a:xfrm>
          <a:custGeom>
            <a:avLst/>
            <a:gdLst/>
            <a:ahLst/>
            <a:cxnLst/>
            <a:rect r="r" b="b" t="t" l="l"/>
            <a:pathLst>
              <a:path h="7222170" w="4062470">
                <a:moveTo>
                  <a:pt x="0" y="0"/>
                </a:moveTo>
                <a:lnTo>
                  <a:pt x="4062470" y="0"/>
                </a:lnTo>
                <a:lnTo>
                  <a:pt x="4062470" y="7222169"/>
                </a:lnTo>
                <a:lnTo>
                  <a:pt x="0" y="7222169"/>
                </a:lnTo>
                <a:lnTo>
                  <a:pt x="0" y="0"/>
                </a:lnTo>
                <a:close/>
              </a:path>
            </a:pathLst>
          </a:custGeom>
          <a:blipFill>
            <a:blip r:embed="rId2"/>
            <a:stretch>
              <a:fillRect l="0" t="0" r="0" b="0"/>
            </a:stretch>
          </a:blipFill>
        </p:spPr>
      </p:sp>
      <p:sp>
        <p:nvSpPr>
          <p:cNvPr name="Freeform 3" id="3"/>
          <p:cNvSpPr/>
          <p:nvPr/>
        </p:nvSpPr>
        <p:spPr>
          <a:xfrm flipH="false" flipV="false" rot="0">
            <a:off x="11194103" y="1174324"/>
            <a:ext cx="3393397" cy="7356959"/>
          </a:xfrm>
          <a:custGeom>
            <a:avLst/>
            <a:gdLst/>
            <a:ahLst/>
            <a:cxnLst/>
            <a:rect r="r" b="b" t="t" l="l"/>
            <a:pathLst>
              <a:path h="7356959" w="3393397">
                <a:moveTo>
                  <a:pt x="0" y="0"/>
                </a:moveTo>
                <a:lnTo>
                  <a:pt x="3393397" y="0"/>
                </a:lnTo>
                <a:lnTo>
                  <a:pt x="3393397" y="7356959"/>
                </a:lnTo>
                <a:lnTo>
                  <a:pt x="0" y="7356959"/>
                </a:lnTo>
                <a:lnTo>
                  <a:pt x="0" y="0"/>
                </a:lnTo>
                <a:close/>
              </a:path>
            </a:pathLst>
          </a:custGeom>
          <a:blipFill>
            <a:blip r:embed="rId3"/>
            <a:stretch>
              <a:fillRect l="0" t="0" r="0" b="0"/>
            </a:stretch>
          </a:blipFill>
        </p:spPr>
      </p:sp>
      <p:sp>
        <p:nvSpPr>
          <p:cNvPr name="Freeform 4" id="4"/>
          <p:cNvSpPr/>
          <p:nvPr/>
        </p:nvSpPr>
        <p:spPr>
          <a:xfrm flipH="false" flipV="false" rot="0">
            <a:off x="14705286" y="1191780"/>
            <a:ext cx="3393397" cy="7356959"/>
          </a:xfrm>
          <a:custGeom>
            <a:avLst/>
            <a:gdLst/>
            <a:ahLst/>
            <a:cxnLst/>
            <a:rect r="r" b="b" t="t" l="l"/>
            <a:pathLst>
              <a:path h="7356959" w="3393397">
                <a:moveTo>
                  <a:pt x="0" y="0"/>
                </a:moveTo>
                <a:lnTo>
                  <a:pt x="3393397" y="0"/>
                </a:lnTo>
                <a:lnTo>
                  <a:pt x="3393397" y="7356959"/>
                </a:lnTo>
                <a:lnTo>
                  <a:pt x="0" y="7356959"/>
                </a:lnTo>
                <a:lnTo>
                  <a:pt x="0" y="0"/>
                </a:lnTo>
                <a:close/>
              </a:path>
            </a:pathLst>
          </a:custGeom>
          <a:blipFill>
            <a:blip r:embed="rId4"/>
            <a:stretch>
              <a:fillRect l="0" t="0" r="0" b="0"/>
            </a:stretch>
          </a:blipFill>
        </p:spPr>
      </p:sp>
      <p:sp>
        <p:nvSpPr>
          <p:cNvPr name="TextBox 5" id="5"/>
          <p:cNvSpPr txBox="true"/>
          <p:nvPr/>
        </p:nvSpPr>
        <p:spPr>
          <a:xfrm rot="0">
            <a:off x="460750" y="1069549"/>
            <a:ext cx="6076467" cy="1926590"/>
          </a:xfrm>
          <a:prstGeom prst="rect">
            <a:avLst/>
          </a:prstGeom>
        </p:spPr>
        <p:txBody>
          <a:bodyPr anchor="t" rtlCol="false" tIns="0" lIns="0" bIns="0" rIns="0">
            <a:spAutoFit/>
          </a:bodyPr>
          <a:lstStyle/>
          <a:p>
            <a:pPr algn="l">
              <a:lnSpc>
                <a:spcPts val="7734"/>
              </a:lnSpc>
            </a:pPr>
            <a:r>
              <a:rPr lang="en-US" sz="5525">
                <a:solidFill>
                  <a:srgbClr val="FFFFFF"/>
                </a:solidFill>
                <a:latin typeface="Open Sauce"/>
              </a:rPr>
              <a:t>Usta İş Durumu Detay  Modalı</a:t>
            </a:r>
          </a:p>
        </p:txBody>
      </p:sp>
      <p:sp>
        <p:nvSpPr>
          <p:cNvPr name="TextBox 6" id="6"/>
          <p:cNvSpPr txBox="true"/>
          <p:nvPr/>
        </p:nvSpPr>
        <p:spPr>
          <a:xfrm rot="0">
            <a:off x="460750" y="3904790"/>
            <a:ext cx="6076467" cy="40805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uce"/>
              </a:rPr>
              <a:t>İşleri Listeleye tıkladıktan sonra Ustaya ait bir iş yoksa ‘iş durumu bulunamadı’ bilgisi verilir.</a:t>
            </a:r>
          </a:p>
          <a:p>
            <a:pPr algn="l">
              <a:lnSpc>
                <a:spcPts val="2940"/>
              </a:lnSpc>
            </a:pPr>
          </a:p>
          <a:p>
            <a:pPr algn="l" marL="453390" indent="-226695" lvl="1">
              <a:lnSpc>
                <a:spcPts val="2940"/>
              </a:lnSpc>
              <a:buFont typeface="Arial"/>
              <a:buChar char="•"/>
            </a:pPr>
            <a:r>
              <a:rPr lang="en-US" sz="2100">
                <a:solidFill>
                  <a:srgbClr val="FFFFFF"/>
                </a:solidFill>
                <a:latin typeface="Open Sauce"/>
              </a:rPr>
              <a:t>Eğer işi bulunan var ise siparişin ‘Durum’ bilgisi yazdırılır.</a:t>
            </a:r>
          </a:p>
          <a:p>
            <a:pPr algn="l">
              <a:lnSpc>
                <a:spcPts val="2940"/>
              </a:lnSpc>
            </a:pPr>
          </a:p>
          <a:p>
            <a:pPr algn="l" marL="453390" indent="-226695" lvl="1">
              <a:lnSpc>
                <a:spcPts val="2940"/>
              </a:lnSpc>
              <a:spcBef>
                <a:spcPct val="0"/>
              </a:spcBef>
              <a:buFont typeface="Arial"/>
              <a:buChar char="•"/>
            </a:pPr>
            <a:r>
              <a:rPr lang="en-US" sz="2100">
                <a:solidFill>
                  <a:srgbClr val="FFFFFF"/>
                </a:solidFill>
                <a:latin typeface="Open Sauce"/>
              </a:rPr>
              <a:t>Durumu İPTAL EDİLDİ! ise (i) ikonuna tıklayarak iptal nedenini görüntüleyebilir ve dilerse bir önceki ekrana dönüp ustaya sebebini daha detaylı sorabilir.</a:t>
            </a:r>
          </a:p>
        </p:txBody>
      </p:sp>
      <p:sp>
        <p:nvSpPr>
          <p:cNvPr name="TextBox 7" id="7"/>
          <p:cNvSpPr txBox="true"/>
          <p:nvPr/>
        </p:nvSpPr>
        <p:spPr>
          <a:xfrm rot="0">
            <a:off x="593006" y="3185219"/>
            <a:ext cx="871389" cy="372745"/>
          </a:xfrm>
          <a:prstGeom prst="rect">
            <a:avLst/>
          </a:prstGeom>
        </p:spPr>
        <p:txBody>
          <a:bodyPr anchor="t" rtlCol="false" tIns="0" lIns="0" bIns="0" rIns="0">
            <a:spAutoFit/>
          </a:bodyPr>
          <a:lstStyle/>
          <a:p>
            <a:pPr algn="ctr">
              <a:lnSpc>
                <a:spcPts val="3079"/>
              </a:lnSpc>
              <a:spcBef>
                <a:spcPct val="0"/>
              </a:spcBef>
            </a:pPr>
            <a:r>
              <a:rPr lang="en-US" sz="2199">
                <a:solidFill>
                  <a:srgbClr val="5CE1E6"/>
                </a:solidFill>
                <a:latin typeface="Open Sauce Bold"/>
              </a:rPr>
              <a:t>Admin</a:t>
            </a:r>
          </a:p>
        </p:txBody>
      </p:sp>
      <p:sp>
        <p:nvSpPr>
          <p:cNvPr name="Freeform 8" id="8"/>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5"/>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997166" y="5827893"/>
            <a:ext cx="6755445" cy="3748037"/>
          </a:xfrm>
          <a:custGeom>
            <a:avLst/>
            <a:gdLst/>
            <a:ahLst/>
            <a:cxnLst/>
            <a:rect r="r" b="b" t="t" l="l"/>
            <a:pathLst>
              <a:path h="3748037" w="6755445">
                <a:moveTo>
                  <a:pt x="0" y="0"/>
                </a:moveTo>
                <a:lnTo>
                  <a:pt x="6755445" y="0"/>
                </a:lnTo>
                <a:lnTo>
                  <a:pt x="6755445" y="3748037"/>
                </a:lnTo>
                <a:lnTo>
                  <a:pt x="0" y="3748037"/>
                </a:lnTo>
                <a:lnTo>
                  <a:pt x="0" y="0"/>
                </a:lnTo>
                <a:close/>
              </a:path>
            </a:pathLst>
          </a:custGeom>
          <a:blipFill>
            <a:blip r:embed="rId2"/>
            <a:stretch>
              <a:fillRect l="0" t="0" r="0" b="0"/>
            </a:stretch>
          </a:blipFill>
        </p:spPr>
      </p:sp>
      <p:sp>
        <p:nvSpPr>
          <p:cNvPr name="Freeform 3" id="3"/>
          <p:cNvSpPr/>
          <p:nvPr/>
        </p:nvSpPr>
        <p:spPr>
          <a:xfrm flipH="false" flipV="false" rot="0">
            <a:off x="9341348" y="5827893"/>
            <a:ext cx="6949486" cy="3748037"/>
          </a:xfrm>
          <a:custGeom>
            <a:avLst/>
            <a:gdLst/>
            <a:ahLst/>
            <a:cxnLst/>
            <a:rect r="r" b="b" t="t" l="l"/>
            <a:pathLst>
              <a:path h="3748037" w="6949486">
                <a:moveTo>
                  <a:pt x="0" y="0"/>
                </a:moveTo>
                <a:lnTo>
                  <a:pt x="6949486" y="0"/>
                </a:lnTo>
                <a:lnTo>
                  <a:pt x="6949486" y="3748037"/>
                </a:lnTo>
                <a:lnTo>
                  <a:pt x="0" y="3748037"/>
                </a:lnTo>
                <a:lnTo>
                  <a:pt x="0" y="0"/>
                </a:lnTo>
                <a:close/>
              </a:path>
            </a:pathLst>
          </a:custGeom>
          <a:blipFill>
            <a:blip r:embed="rId3"/>
            <a:stretch>
              <a:fillRect l="0" t="0" r="0" b="0"/>
            </a:stretch>
          </a:blipFill>
        </p:spPr>
      </p:sp>
      <p:sp>
        <p:nvSpPr>
          <p:cNvPr name="TextBox 4" id="4"/>
          <p:cNvSpPr txBox="true"/>
          <p:nvPr/>
        </p:nvSpPr>
        <p:spPr>
          <a:xfrm rot="0">
            <a:off x="1799818" y="2535168"/>
            <a:ext cx="14688363" cy="1061720"/>
          </a:xfrm>
          <a:prstGeom prst="rect">
            <a:avLst/>
          </a:prstGeom>
        </p:spPr>
        <p:txBody>
          <a:bodyPr anchor="t" rtlCol="false" tIns="0" lIns="0" bIns="0" rIns="0">
            <a:spAutoFit/>
          </a:bodyPr>
          <a:lstStyle/>
          <a:p>
            <a:pPr algn="l" marL="0" indent="0" lvl="0">
              <a:lnSpc>
                <a:spcPts val="8679"/>
              </a:lnSpc>
              <a:spcBef>
                <a:spcPct val="0"/>
              </a:spcBef>
            </a:pPr>
            <a:r>
              <a:rPr lang="en-US" sz="6199">
                <a:solidFill>
                  <a:srgbClr val="FFFFFF"/>
                </a:solidFill>
                <a:latin typeface="Open Sauce"/>
              </a:rPr>
              <a:t>Beni dinlediğiniz için teşekkür ederim.</a:t>
            </a:r>
          </a:p>
        </p:txBody>
      </p:sp>
      <p:sp>
        <p:nvSpPr>
          <p:cNvPr name="TextBox 5" id="5"/>
          <p:cNvSpPr txBox="true"/>
          <p:nvPr/>
        </p:nvSpPr>
        <p:spPr>
          <a:xfrm rot="0">
            <a:off x="1997166" y="5076825"/>
            <a:ext cx="13390736" cy="602466"/>
          </a:xfrm>
          <a:prstGeom prst="rect">
            <a:avLst/>
          </a:prstGeom>
        </p:spPr>
        <p:txBody>
          <a:bodyPr anchor="t" rtlCol="false" tIns="0" lIns="0" bIns="0" rIns="0">
            <a:spAutoFit/>
          </a:bodyPr>
          <a:lstStyle/>
          <a:p>
            <a:pPr algn="l" marL="0" indent="0" lvl="0">
              <a:lnSpc>
                <a:spcPts val="4951"/>
              </a:lnSpc>
              <a:spcBef>
                <a:spcPct val="0"/>
              </a:spcBef>
            </a:pPr>
            <a:r>
              <a:rPr lang="en-US" sz="3536">
                <a:solidFill>
                  <a:srgbClr val="FFFFFF"/>
                </a:solidFill>
                <a:latin typeface="Open Sauce Light"/>
              </a:rPr>
              <a:t>Projemi geliştirirken yararlandığım dependencies ve kaynaklar:</a:t>
            </a:r>
          </a:p>
        </p:txBody>
      </p:sp>
      <p:sp>
        <p:nvSpPr>
          <p:cNvPr name="Freeform 6" id="6"/>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TextBox 2" id="2"/>
          <p:cNvSpPr txBox="true"/>
          <p:nvPr/>
        </p:nvSpPr>
        <p:spPr>
          <a:xfrm rot="0">
            <a:off x="1562100" y="1413573"/>
            <a:ext cx="15178408" cy="962660"/>
          </a:xfrm>
          <a:prstGeom prst="rect">
            <a:avLst/>
          </a:prstGeom>
        </p:spPr>
        <p:txBody>
          <a:bodyPr anchor="t" rtlCol="false" tIns="0" lIns="0" bIns="0" rIns="0">
            <a:spAutoFit/>
          </a:bodyPr>
          <a:lstStyle/>
          <a:p>
            <a:pPr algn="l" marL="0" indent="0" lvl="0">
              <a:lnSpc>
                <a:spcPts val="7839"/>
              </a:lnSpc>
              <a:spcBef>
                <a:spcPct val="0"/>
              </a:spcBef>
            </a:pPr>
            <a:r>
              <a:rPr lang="en-US" sz="5600">
                <a:solidFill>
                  <a:srgbClr val="FFFFFF"/>
                </a:solidFill>
                <a:latin typeface="Open Sauce"/>
              </a:rPr>
              <a:t>Kullanılan Teknolojiler</a:t>
            </a:r>
          </a:p>
        </p:txBody>
      </p:sp>
      <p:sp>
        <p:nvSpPr>
          <p:cNvPr name="TextBox 3" id="3"/>
          <p:cNvSpPr txBox="true"/>
          <p:nvPr/>
        </p:nvSpPr>
        <p:spPr>
          <a:xfrm rot="0">
            <a:off x="1562100" y="3299140"/>
            <a:ext cx="13422789" cy="2980691"/>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FFFFFF"/>
                </a:solidFill>
                <a:latin typeface="Open Sauce Light"/>
              </a:rPr>
              <a:t>React Native: Çapraz platform mobil uygulama geliştirme  </a:t>
            </a:r>
          </a:p>
          <a:p>
            <a:pPr algn="l">
              <a:lnSpc>
                <a:spcPts val="4759"/>
              </a:lnSpc>
            </a:pPr>
            <a:r>
              <a:rPr lang="en-US" sz="3399">
                <a:solidFill>
                  <a:srgbClr val="FFFFFF"/>
                </a:solidFill>
                <a:latin typeface="Open Sauce Light"/>
              </a:rPr>
              <a:t>Firebase: Gerçek zamanlı veri tabanı ve kimlik doğrulama </a:t>
            </a:r>
          </a:p>
          <a:p>
            <a:pPr algn="l">
              <a:lnSpc>
                <a:spcPts val="4759"/>
              </a:lnSpc>
            </a:pPr>
            <a:r>
              <a:rPr lang="en-US" sz="3399">
                <a:solidFill>
                  <a:srgbClr val="FFFFFF"/>
                </a:solidFill>
                <a:latin typeface="Open Sauce Light"/>
              </a:rPr>
              <a:t> </a:t>
            </a:r>
          </a:p>
          <a:p>
            <a:pPr algn="l" marL="0" indent="0" lvl="0">
              <a:lnSpc>
                <a:spcPts val="4759"/>
              </a:lnSpc>
              <a:spcBef>
                <a:spcPct val="0"/>
              </a:spcBef>
            </a:pPr>
          </a:p>
        </p:txBody>
      </p:sp>
      <p:sp>
        <p:nvSpPr>
          <p:cNvPr name="Freeform 4" id="4"/>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TextBox 2" id="2"/>
          <p:cNvSpPr txBox="true"/>
          <p:nvPr/>
        </p:nvSpPr>
        <p:spPr>
          <a:xfrm rot="0">
            <a:off x="4012328" y="4048760"/>
            <a:ext cx="10263345" cy="1094740"/>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FFFFFF"/>
                </a:solidFill>
                <a:latin typeface="Open Sauce"/>
              </a:rPr>
              <a:t>Uygulama Ekranları</a:t>
            </a:r>
          </a:p>
        </p:txBody>
      </p:sp>
      <p:sp>
        <p:nvSpPr>
          <p:cNvPr name="Freeform 3" id="3"/>
          <p:cNvSpPr/>
          <p:nvPr/>
        </p:nvSpPr>
        <p:spPr>
          <a:xfrm flipH="false" flipV="false" rot="0">
            <a:off x="17090977"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4450599" y="1288019"/>
            <a:ext cx="3556681" cy="7710963"/>
          </a:xfrm>
          <a:custGeom>
            <a:avLst/>
            <a:gdLst/>
            <a:ahLst/>
            <a:cxnLst/>
            <a:rect r="r" b="b" t="t" l="l"/>
            <a:pathLst>
              <a:path h="7710963" w="3556681">
                <a:moveTo>
                  <a:pt x="0" y="0"/>
                </a:moveTo>
                <a:lnTo>
                  <a:pt x="3556681" y="0"/>
                </a:lnTo>
                <a:lnTo>
                  <a:pt x="3556681"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9791674" y="1288019"/>
            <a:ext cx="4337416" cy="7710963"/>
          </a:xfrm>
          <a:custGeom>
            <a:avLst/>
            <a:gdLst/>
            <a:ahLst/>
            <a:cxnLst/>
            <a:rect r="r" b="b" t="t" l="l"/>
            <a:pathLst>
              <a:path h="7710963" w="4337416">
                <a:moveTo>
                  <a:pt x="0" y="0"/>
                </a:moveTo>
                <a:lnTo>
                  <a:pt x="4337417" y="0"/>
                </a:lnTo>
                <a:lnTo>
                  <a:pt x="4337417" y="7710962"/>
                </a:lnTo>
                <a:lnTo>
                  <a:pt x="0" y="7710962"/>
                </a:lnTo>
                <a:lnTo>
                  <a:pt x="0" y="0"/>
                </a:lnTo>
                <a:close/>
              </a:path>
            </a:pathLst>
          </a:custGeom>
          <a:blipFill>
            <a:blip r:embed="rId3"/>
            <a:stretch>
              <a:fillRect l="0" t="0" r="0" b="0"/>
            </a:stretch>
          </a:blipFill>
        </p:spPr>
      </p:sp>
      <p:sp>
        <p:nvSpPr>
          <p:cNvPr name="TextBox 4" id="4"/>
          <p:cNvSpPr txBox="true"/>
          <p:nvPr/>
        </p:nvSpPr>
        <p:spPr>
          <a:xfrm rot="0">
            <a:off x="1028700" y="3519743"/>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Karşılama Ekranı</a:t>
            </a:r>
          </a:p>
        </p:txBody>
      </p:sp>
      <p:sp>
        <p:nvSpPr>
          <p:cNvPr name="TextBox 5" id="5"/>
          <p:cNvSpPr txBox="true"/>
          <p:nvPr/>
        </p:nvSpPr>
        <p:spPr>
          <a:xfrm rot="0">
            <a:off x="1028700" y="5529710"/>
            <a:ext cx="6928392" cy="8248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uce Light"/>
              </a:rPr>
              <a:t>Uygulamaya ilk defa giriş yapanlar için hoş geldin ekranı.</a:t>
            </a:r>
          </a:p>
        </p:txBody>
      </p:sp>
      <p:sp>
        <p:nvSpPr>
          <p:cNvPr name="Freeform 6" id="6"/>
          <p:cNvSpPr/>
          <p:nvPr/>
        </p:nvSpPr>
        <p:spPr>
          <a:xfrm flipH="false" flipV="false" rot="0">
            <a:off x="171195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13702619" y="1547337"/>
            <a:ext cx="3556681" cy="7710963"/>
          </a:xfrm>
          <a:custGeom>
            <a:avLst/>
            <a:gdLst/>
            <a:ahLst/>
            <a:cxnLst/>
            <a:rect r="r" b="b" t="t" l="l"/>
            <a:pathLst>
              <a:path h="7710963" w="3556681">
                <a:moveTo>
                  <a:pt x="0" y="0"/>
                </a:moveTo>
                <a:lnTo>
                  <a:pt x="3556681" y="0"/>
                </a:lnTo>
                <a:lnTo>
                  <a:pt x="3556681" y="7710963"/>
                </a:lnTo>
                <a:lnTo>
                  <a:pt x="0" y="7710963"/>
                </a:lnTo>
                <a:lnTo>
                  <a:pt x="0" y="0"/>
                </a:lnTo>
                <a:close/>
              </a:path>
            </a:pathLst>
          </a:custGeom>
          <a:blipFill>
            <a:blip r:embed="rId2"/>
            <a:stretch>
              <a:fillRect l="0" t="0" r="0" b="0"/>
            </a:stretch>
          </a:blipFill>
        </p:spPr>
      </p:sp>
      <p:sp>
        <p:nvSpPr>
          <p:cNvPr name="Freeform 3" id="3"/>
          <p:cNvSpPr/>
          <p:nvPr/>
        </p:nvSpPr>
        <p:spPr>
          <a:xfrm flipH="false" flipV="false" rot="0">
            <a:off x="9064533" y="1547337"/>
            <a:ext cx="4337416" cy="7710963"/>
          </a:xfrm>
          <a:custGeom>
            <a:avLst/>
            <a:gdLst/>
            <a:ahLst/>
            <a:cxnLst/>
            <a:rect r="r" b="b" t="t" l="l"/>
            <a:pathLst>
              <a:path h="7710963" w="4337416">
                <a:moveTo>
                  <a:pt x="0" y="0"/>
                </a:moveTo>
                <a:lnTo>
                  <a:pt x="4337416" y="0"/>
                </a:lnTo>
                <a:lnTo>
                  <a:pt x="4337416" y="7710963"/>
                </a:lnTo>
                <a:lnTo>
                  <a:pt x="0" y="7710963"/>
                </a:lnTo>
                <a:lnTo>
                  <a:pt x="0" y="0"/>
                </a:lnTo>
                <a:close/>
              </a:path>
            </a:pathLst>
          </a:custGeom>
          <a:blipFill>
            <a:blip r:embed="rId3"/>
            <a:stretch>
              <a:fillRect l="0" t="0" r="0" b="0"/>
            </a:stretch>
          </a:blipFill>
        </p:spPr>
      </p:sp>
      <p:sp>
        <p:nvSpPr>
          <p:cNvPr name="TextBox 4" id="4"/>
          <p:cNvSpPr txBox="true"/>
          <p:nvPr/>
        </p:nvSpPr>
        <p:spPr>
          <a:xfrm rot="0">
            <a:off x="1028700" y="3519743"/>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Giriş Ekranı</a:t>
            </a:r>
          </a:p>
        </p:txBody>
      </p:sp>
      <p:sp>
        <p:nvSpPr>
          <p:cNvPr name="TextBox 5" id="5"/>
          <p:cNvSpPr txBox="true"/>
          <p:nvPr/>
        </p:nvSpPr>
        <p:spPr>
          <a:xfrm rot="0">
            <a:off x="1028700" y="5529710"/>
            <a:ext cx="6928392" cy="8248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uce Light"/>
              </a:rPr>
              <a:t>Ustaların ve adminin uygulamaya giriş yapacağı ekran.</a:t>
            </a:r>
          </a:p>
        </p:txBody>
      </p:sp>
      <p:sp>
        <p:nvSpPr>
          <p:cNvPr name="Freeform 6" id="6"/>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365202" y="1288019"/>
            <a:ext cx="4337416" cy="7710963"/>
          </a:xfrm>
          <a:custGeom>
            <a:avLst/>
            <a:gdLst/>
            <a:ahLst/>
            <a:cxnLst/>
            <a:rect r="r" b="b" t="t" l="l"/>
            <a:pathLst>
              <a:path h="7710963" w="4337416">
                <a:moveTo>
                  <a:pt x="0" y="0"/>
                </a:moveTo>
                <a:lnTo>
                  <a:pt x="4337417" y="0"/>
                </a:lnTo>
                <a:lnTo>
                  <a:pt x="4337417"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14056865" y="1288019"/>
            <a:ext cx="3556681" cy="7710963"/>
          </a:xfrm>
          <a:custGeom>
            <a:avLst/>
            <a:gdLst/>
            <a:ahLst/>
            <a:cxnLst/>
            <a:rect r="r" b="b" t="t" l="l"/>
            <a:pathLst>
              <a:path h="7710963" w="3556681">
                <a:moveTo>
                  <a:pt x="0" y="0"/>
                </a:moveTo>
                <a:lnTo>
                  <a:pt x="3556682" y="0"/>
                </a:lnTo>
                <a:lnTo>
                  <a:pt x="3556682" y="7710962"/>
                </a:lnTo>
                <a:lnTo>
                  <a:pt x="0" y="7710962"/>
                </a:lnTo>
                <a:lnTo>
                  <a:pt x="0" y="0"/>
                </a:lnTo>
                <a:close/>
              </a:path>
            </a:pathLst>
          </a:custGeom>
          <a:blipFill>
            <a:blip r:embed="rId3"/>
            <a:stretch>
              <a:fillRect l="0" t="0" r="0" b="0"/>
            </a:stretch>
          </a:blipFill>
        </p:spPr>
      </p:sp>
      <p:sp>
        <p:nvSpPr>
          <p:cNvPr name="TextBox 4" id="4"/>
          <p:cNvSpPr txBox="true"/>
          <p:nvPr/>
        </p:nvSpPr>
        <p:spPr>
          <a:xfrm rot="0">
            <a:off x="1028700" y="2036334"/>
            <a:ext cx="9036900"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Login Kontrolleri</a:t>
            </a:r>
          </a:p>
        </p:txBody>
      </p:sp>
      <p:sp>
        <p:nvSpPr>
          <p:cNvPr name="TextBox 5" id="5"/>
          <p:cNvSpPr txBox="true"/>
          <p:nvPr/>
        </p:nvSpPr>
        <p:spPr>
          <a:xfrm rot="0">
            <a:off x="1028700" y="4046301"/>
            <a:ext cx="7437622" cy="8248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uce Light"/>
              </a:rPr>
              <a:t>Uygulamaya giriş yapmak isteyen kullanıcıların doğru bir formatta giriş yapmaları gerekmektedir.</a:t>
            </a:r>
          </a:p>
        </p:txBody>
      </p:sp>
      <p:sp>
        <p:nvSpPr>
          <p:cNvPr name="TextBox 6" id="6"/>
          <p:cNvSpPr txBox="true"/>
          <p:nvPr/>
        </p:nvSpPr>
        <p:spPr>
          <a:xfrm rot="0">
            <a:off x="1029370" y="5098894"/>
            <a:ext cx="5799237" cy="2258060"/>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FFFFFF"/>
                </a:solidFill>
                <a:latin typeface="Open Sauce"/>
              </a:rPr>
              <a:t>Geçersiz e-posta adresi</a:t>
            </a:r>
          </a:p>
          <a:p>
            <a:pPr algn="just" marL="561341" indent="-280670" lvl="1">
              <a:lnSpc>
                <a:spcPts val="3640"/>
              </a:lnSpc>
              <a:buFont typeface="Arial"/>
              <a:buChar char="•"/>
            </a:pPr>
            <a:r>
              <a:rPr lang="en-US" sz="2600">
                <a:solidFill>
                  <a:srgbClr val="FFFFFF"/>
                </a:solidFill>
                <a:latin typeface="Open Sauce"/>
              </a:rPr>
              <a:t>E-mail ve şifre alanlarını doldurun</a:t>
            </a:r>
          </a:p>
          <a:p>
            <a:pPr algn="just" marL="561341" indent="-280670" lvl="1">
              <a:lnSpc>
                <a:spcPts val="3640"/>
              </a:lnSpc>
              <a:buFont typeface="Arial"/>
              <a:buChar char="•"/>
            </a:pPr>
            <a:r>
              <a:rPr lang="en-US" sz="2600">
                <a:solidFill>
                  <a:srgbClr val="FFFFFF"/>
                </a:solidFill>
                <a:latin typeface="Open Sauce"/>
              </a:rPr>
              <a:t>Kimlik bilgileri geçersiz</a:t>
            </a:r>
          </a:p>
          <a:p>
            <a:pPr algn="just" marL="561341" indent="-280670" lvl="1">
              <a:lnSpc>
                <a:spcPts val="3640"/>
              </a:lnSpc>
              <a:buFont typeface="Arial"/>
              <a:buChar char="•"/>
            </a:pPr>
            <a:r>
              <a:rPr lang="en-US" sz="2600">
                <a:solidFill>
                  <a:srgbClr val="FFFFFF"/>
                </a:solidFill>
                <a:latin typeface="Open Sauce"/>
              </a:rPr>
              <a:t>Başarıyla giriş yapıldı</a:t>
            </a:r>
          </a:p>
          <a:p>
            <a:pPr algn="just" marL="561341" indent="-280670" lvl="1">
              <a:lnSpc>
                <a:spcPts val="3640"/>
              </a:lnSpc>
              <a:spcBef>
                <a:spcPct val="0"/>
              </a:spcBef>
              <a:buFont typeface="Arial"/>
              <a:buChar char="•"/>
            </a:pPr>
            <a:r>
              <a:rPr lang="en-US" sz="2600">
                <a:solidFill>
                  <a:srgbClr val="FFFFFF"/>
                </a:solidFill>
                <a:latin typeface="Open Sauce"/>
              </a:rPr>
              <a:t>Şifre için adminle iletişime geçin</a:t>
            </a:r>
          </a:p>
        </p:txBody>
      </p:sp>
      <p:sp>
        <p:nvSpPr>
          <p:cNvPr name="TextBox 7" id="7"/>
          <p:cNvSpPr txBox="true"/>
          <p:nvPr/>
        </p:nvSpPr>
        <p:spPr>
          <a:xfrm rot="0">
            <a:off x="1028700" y="7811935"/>
            <a:ext cx="2803773" cy="40576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Open Sauce"/>
              </a:rPr>
              <a:t>authErrorMessage </a:t>
            </a:r>
          </a:p>
        </p:txBody>
      </p:sp>
      <p:sp>
        <p:nvSpPr>
          <p:cNvPr name="Freeform 8" id="8"/>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769534" y="1288019"/>
            <a:ext cx="4337416" cy="7710963"/>
          </a:xfrm>
          <a:custGeom>
            <a:avLst/>
            <a:gdLst/>
            <a:ahLst/>
            <a:cxnLst/>
            <a:rect r="r" b="b" t="t" l="l"/>
            <a:pathLst>
              <a:path h="7710963" w="4337416">
                <a:moveTo>
                  <a:pt x="0" y="0"/>
                </a:moveTo>
                <a:lnTo>
                  <a:pt x="4337416" y="0"/>
                </a:lnTo>
                <a:lnTo>
                  <a:pt x="4337416"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14284074" y="1288019"/>
            <a:ext cx="3556681" cy="7710963"/>
          </a:xfrm>
          <a:custGeom>
            <a:avLst/>
            <a:gdLst/>
            <a:ahLst/>
            <a:cxnLst/>
            <a:rect r="r" b="b" t="t" l="l"/>
            <a:pathLst>
              <a:path h="7710963" w="3556681">
                <a:moveTo>
                  <a:pt x="0" y="0"/>
                </a:moveTo>
                <a:lnTo>
                  <a:pt x="3556681" y="0"/>
                </a:lnTo>
                <a:lnTo>
                  <a:pt x="3556681" y="7710962"/>
                </a:lnTo>
                <a:lnTo>
                  <a:pt x="0" y="7710962"/>
                </a:lnTo>
                <a:lnTo>
                  <a:pt x="0" y="0"/>
                </a:lnTo>
                <a:close/>
              </a:path>
            </a:pathLst>
          </a:custGeom>
          <a:blipFill>
            <a:blip r:embed="rId3"/>
            <a:stretch>
              <a:fillRect l="0" t="0" r="0" b="0"/>
            </a:stretch>
          </a:blipFill>
        </p:spPr>
      </p:sp>
      <p:sp>
        <p:nvSpPr>
          <p:cNvPr name="TextBox 4" id="4"/>
          <p:cNvSpPr txBox="true"/>
          <p:nvPr/>
        </p:nvSpPr>
        <p:spPr>
          <a:xfrm rot="0">
            <a:off x="1028700" y="3519743"/>
            <a:ext cx="6623592"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Kayıt Ol Ekranı</a:t>
            </a:r>
          </a:p>
        </p:txBody>
      </p:sp>
      <p:sp>
        <p:nvSpPr>
          <p:cNvPr name="TextBox 5" id="5"/>
          <p:cNvSpPr txBox="true"/>
          <p:nvPr/>
        </p:nvSpPr>
        <p:spPr>
          <a:xfrm rot="0">
            <a:off x="1028700" y="5529710"/>
            <a:ext cx="6928392" cy="8248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uce Light"/>
              </a:rPr>
              <a:t>Yeni ustaların uygulamaya kayıt olabilecekleri ekran.</a:t>
            </a:r>
          </a:p>
        </p:txBody>
      </p:sp>
      <p:sp>
        <p:nvSpPr>
          <p:cNvPr name="Freeform 6" id="6"/>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1C2B"/>
        </a:solidFill>
      </p:bgPr>
    </p:bg>
    <p:spTree>
      <p:nvGrpSpPr>
        <p:cNvPr id="1" name=""/>
        <p:cNvGrpSpPr/>
        <p:nvPr/>
      </p:nvGrpSpPr>
      <p:grpSpPr>
        <a:xfrm>
          <a:off x="0" y="0"/>
          <a:ext cx="0" cy="0"/>
          <a:chOff x="0" y="0"/>
          <a:chExt cx="0" cy="0"/>
        </a:xfrm>
      </p:grpSpPr>
      <p:sp>
        <p:nvSpPr>
          <p:cNvPr name="Freeform 2" id="2"/>
          <p:cNvSpPr/>
          <p:nvPr/>
        </p:nvSpPr>
        <p:spPr>
          <a:xfrm flipH="false" flipV="false" rot="0">
            <a:off x="9986132" y="1547337"/>
            <a:ext cx="4337416" cy="7710963"/>
          </a:xfrm>
          <a:custGeom>
            <a:avLst/>
            <a:gdLst/>
            <a:ahLst/>
            <a:cxnLst/>
            <a:rect r="r" b="b" t="t" l="l"/>
            <a:pathLst>
              <a:path h="7710963" w="4337416">
                <a:moveTo>
                  <a:pt x="0" y="0"/>
                </a:moveTo>
                <a:lnTo>
                  <a:pt x="4337417" y="0"/>
                </a:lnTo>
                <a:lnTo>
                  <a:pt x="4337417" y="7710963"/>
                </a:lnTo>
                <a:lnTo>
                  <a:pt x="0" y="7710963"/>
                </a:lnTo>
                <a:lnTo>
                  <a:pt x="0" y="0"/>
                </a:lnTo>
                <a:close/>
              </a:path>
            </a:pathLst>
          </a:custGeom>
          <a:blipFill>
            <a:blip r:embed="rId2"/>
            <a:stretch>
              <a:fillRect l="0" t="0" r="0" b="0"/>
            </a:stretch>
          </a:blipFill>
        </p:spPr>
      </p:sp>
      <p:sp>
        <p:nvSpPr>
          <p:cNvPr name="Freeform 3" id="3"/>
          <p:cNvSpPr/>
          <p:nvPr/>
        </p:nvSpPr>
        <p:spPr>
          <a:xfrm flipH="false" flipV="false" rot="0">
            <a:off x="14517020" y="1547337"/>
            <a:ext cx="3556681" cy="7710963"/>
          </a:xfrm>
          <a:custGeom>
            <a:avLst/>
            <a:gdLst/>
            <a:ahLst/>
            <a:cxnLst/>
            <a:rect r="r" b="b" t="t" l="l"/>
            <a:pathLst>
              <a:path h="7710963" w="3556681">
                <a:moveTo>
                  <a:pt x="0" y="0"/>
                </a:moveTo>
                <a:lnTo>
                  <a:pt x="3556682" y="0"/>
                </a:lnTo>
                <a:lnTo>
                  <a:pt x="3556682" y="7710963"/>
                </a:lnTo>
                <a:lnTo>
                  <a:pt x="0" y="7710963"/>
                </a:lnTo>
                <a:lnTo>
                  <a:pt x="0" y="0"/>
                </a:lnTo>
                <a:close/>
              </a:path>
            </a:pathLst>
          </a:custGeom>
          <a:blipFill>
            <a:blip r:embed="rId3"/>
            <a:stretch>
              <a:fillRect l="0" t="0" r="0" b="0"/>
            </a:stretch>
          </a:blipFill>
        </p:spPr>
      </p:sp>
      <p:sp>
        <p:nvSpPr>
          <p:cNvPr name="TextBox 4" id="4"/>
          <p:cNvSpPr txBox="true"/>
          <p:nvPr/>
        </p:nvSpPr>
        <p:spPr>
          <a:xfrm rot="0">
            <a:off x="1028700" y="2036334"/>
            <a:ext cx="9036900" cy="1107481"/>
          </a:xfrm>
          <a:prstGeom prst="rect">
            <a:avLst/>
          </a:prstGeom>
        </p:spPr>
        <p:txBody>
          <a:bodyPr anchor="t" rtlCol="false" tIns="0" lIns="0" bIns="0" rIns="0">
            <a:spAutoFit/>
          </a:bodyPr>
          <a:lstStyle/>
          <a:p>
            <a:pPr algn="l">
              <a:lnSpc>
                <a:spcPts val="9112"/>
              </a:lnSpc>
            </a:pPr>
            <a:r>
              <a:rPr lang="en-US" sz="6509">
                <a:solidFill>
                  <a:srgbClr val="FFFFFF"/>
                </a:solidFill>
                <a:latin typeface="Open Sauce"/>
              </a:rPr>
              <a:t>Register Kontrolleri</a:t>
            </a:r>
          </a:p>
        </p:txBody>
      </p:sp>
      <p:sp>
        <p:nvSpPr>
          <p:cNvPr name="TextBox 5" id="5"/>
          <p:cNvSpPr txBox="true"/>
          <p:nvPr/>
        </p:nvSpPr>
        <p:spPr>
          <a:xfrm rot="0">
            <a:off x="1028700" y="4046301"/>
            <a:ext cx="7437622" cy="824865"/>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uce"/>
              </a:rPr>
              <a:t>Uygulamaya kayıt olmak isteyen ustaların doğru bir formatta giriş yapmaları gerekmektedir.</a:t>
            </a:r>
          </a:p>
        </p:txBody>
      </p:sp>
      <p:sp>
        <p:nvSpPr>
          <p:cNvPr name="TextBox 6" id="6"/>
          <p:cNvSpPr txBox="true"/>
          <p:nvPr/>
        </p:nvSpPr>
        <p:spPr>
          <a:xfrm rot="0">
            <a:off x="1029370" y="5098894"/>
            <a:ext cx="5863679" cy="2258060"/>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FFFFFF"/>
                </a:solidFill>
                <a:latin typeface="Open Sauce"/>
              </a:rPr>
              <a:t>Ad en az 2 karakter olmalı</a:t>
            </a:r>
          </a:p>
          <a:p>
            <a:pPr algn="just" marL="561341" indent="-280670" lvl="1">
              <a:lnSpc>
                <a:spcPts val="3640"/>
              </a:lnSpc>
              <a:buFont typeface="Arial"/>
              <a:buChar char="•"/>
            </a:pPr>
            <a:r>
              <a:rPr lang="en-US" sz="2600">
                <a:solidFill>
                  <a:srgbClr val="FFFFFF"/>
                </a:solidFill>
                <a:latin typeface="Open Sauce"/>
              </a:rPr>
              <a:t>Soyad en az 2 karakter olmalı</a:t>
            </a:r>
          </a:p>
          <a:p>
            <a:pPr algn="just" marL="561341" indent="-280670" lvl="1">
              <a:lnSpc>
                <a:spcPts val="3640"/>
              </a:lnSpc>
              <a:buFont typeface="Arial"/>
              <a:buChar char="•"/>
            </a:pPr>
            <a:r>
              <a:rPr lang="en-US" sz="2600">
                <a:solidFill>
                  <a:srgbClr val="FFFFFF"/>
                </a:solidFill>
                <a:latin typeface="Open Sauce"/>
              </a:rPr>
              <a:t>Telefon numarası 10 haneli olmalı</a:t>
            </a:r>
          </a:p>
          <a:p>
            <a:pPr algn="just" marL="561341" indent="-280670" lvl="1">
              <a:lnSpc>
                <a:spcPts val="3640"/>
              </a:lnSpc>
              <a:buFont typeface="Arial"/>
              <a:buChar char="•"/>
            </a:pPr>
            <a:r>
              <a:rPr lang="en-US" sz="2600">
                <a:solidFill>
                  <a:srgbClr val="FFFFFF"/>
                </a:solidFill>
                <a:latin typeface="Open Sauce"/>
              </a:rPr>
              <a:t>Geçerli bir mail adresi giriniz</a:t>
            </a:r>
          </a:p>
          <a:p>
            <a:pPr algn="just" marL="561341" indent="-280670" lvl="1">
              <a:lnSpc>
                <a:spcPts val="3640"/>
              </a:lnSpc>
              <a:spcBef>
                <a:spcPct val="0"/>
              </a:spcBef>
              <a:buFont typeface="Arial"/>
              <a:buChar char="•"/>
            </a:pPr>
            <a:r>
              <a:rPr lang="en-US" sz="2600">
                <a:solidFill>
                  <a:srgbClr val="FFFFFF"/>
                </a:solidFill>
                <a:latin typeface="Open Sauce"/>
              </a:rPr>
              <a:t>Şifreler birbiriyle uyuşmuyor</a:t>
            </a:r>
          </a:p>
        </p:txBody>
      </p:sp>
      <p:sp>
        <p:nvSpPr>
          <p:cNvPr name="TextBox 7" id="7"/>
          <p:cNvSpPr txBox="true"/>
          <p:nvPr/>
        </p:nvSpPr>
        <p:spPr>
          <a:xfrm rot="0">
            <a:off x="1028700" y="7585554"/>
            <a:ext cx="8027419" cy="1800860"/>
          </a:xfrm>
          <a:prstGeom prst="rect">
            <a:avLst/>
          </a:prstGeom>
        </p:spPr>
        <p:txBody>
          <a:bodyPr anchor="t" rtlCol="false" tIns="0" lIns="0" bIns="0" rIns="0">
            <a:spAutoFit/>
          </a:bodyPr>
          <a:lstStyle/>
          <a:p>
            <a:pPr algn="just">
              <a:lnSpc>
                <a:spcPts val="3640"/>
              </a:lnSpc>
              <a:spcBef>
                <a:spcPct val="0"/>
              </a:spcBef>
            </a:pPr>
            <a:r>
              <a:rPr lang="en-US" sz="2600">
                <a:solidFill>
                  <a:srgbClr val="FFFFFF"/>
                </a:solidFill>
                <a:latin typeface="Open Sauce"/>
              </a:rPr>
              <a:t>Ustalar uygulamaya kayıt olurken zorunlu olarak gizlilik sözleşmesini kabul etmiş sayılırlar. Onun içinde kabul ettikleri sözleşmenin modal ile bir  gösterimi bulunmaktadır.</a:t>
            </a:r>
          </a:p>
        </p:txBody>
      </p:sp>
      <p:sp>
        <p:nvSpPr>
          <p:cNvPr name="Freeform 8" id="8"/>
          <p:cNvSpPr/>
          <p:nvPr/>
        </p:nvSpPr>
        <p:spPr>
          <a:xfrm flipH="false" flipV="false" rot="0">
            <a:off x="17081452" y="9074877"/>
            <a:ext cx="971853" cy="971853"/>
          </a:xfrm>
          <a:custGeom>
            <a:avLst/>
            <a:gdLst/>
            <a:ahLst/>
            <a:cxnLst/>
            <a:rect r="r" b="b" t="t" l="l"/>
            <a:pathLst>
              <a:path h="971853" w="971853">
                <a:moveTo>
                  <a:pt x="0" y="0"/>
                </a:moveTo>
                <a:lnTo>
                  <a:pt x="971852" y="0"/>
                </a:lnTo>
                <a:lnTo>
                  <a:pt x="971852" y="971852"/>
                </a:lnTo>
                <a:lnTo>
                  <a:pt x="0" y="971852"/>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DAGHqzs2FIs</dc:identifier>
  <dcterms:modified xsi:type="dcterms:W3CDTF">2011-08-01T06:04:30Z</dcterms:modified>
  <cp:revision>1</cp:revision>
  <dc:title>SAHA İÇİ YÖNETİM SİSTEMİ</dc:title>
</cp:coreProperties>
</file>