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63" r:id="rId3"/>
    <p:sldId id="258" r:id="rId4"/>
    <p:sldId id="257" r:id="rId5"/>
    <p:sldId id="265" r:id="rId6"/>
    <p:sldId id="264" r:id="rId7"/>
    <p:sldId id="266" r:id="rId8"/>
    <p:sldId id="267" r:id="rId9"/>
    <p:sldId id="268" r:id="rId10"/>
    <p:sldId id="269" r:id="rId11"/>
    <p:sldId id="272" r:id="rId12"/>
    <p:sldId id="270" r:id="rId13"/>
    <p:sldId id="271" r:id="rId14"/>
    <p:sldId id="273" r:id="rId15"/>
    <p:sldId id="274" r:id="rId16"/>
    <p:sldId id="275" r:id="rId17"/>
    <p:sldId id="276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D78"/>
    <a:srgbClr val="A9B2BD"/>
    <a:srgbClr val="F6F7FA"/>
    <a:srgbClr val="AD92ED"/>
    <a:srgbClr val="4FC1E9"/>
    <a:srgbClr val="C4C7CE"/>
    <a:srgbClr val="CDD0DA"/>
    <a:srgbClr val="FA8150"/>
    <a:srgbClr val="E37553"/>
    <a:srgbClr val="E06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3" autoAdjust="0"/>
    <p:restoredTop sz="94674" autoAdjust="0"/>
  </p:normalViewPr>
  <p:slideViewPr>
    <p:cSldViewPr>
      <p:cViewPr varScale="1">
        <p:scale>
          <a:sx n="171" d="100"/>
          <a:sy n="171" d="100"/>
        </p:scale>
        <p:origin x="816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Machine Learning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5B0F5B-1F51-4F07-9BC5-565764121C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9144000" cy="5142971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3D5F88F3-6355-4E24-ACCB-8680BE8B0C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12/7/22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60032" y="1779662"/>
            <a:ext cx="3848291" cy="857250"/>
          </a:xfrm>
        </p:spPr>
        <p:txBody>
          <a:bodyPr>
            <a:noAutofit/>
          </a:bodyPr>
          <a:lstStyle>
            <a:lvl1pPr algn="l">
              <a:defRPr sz="39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EFE17CA-9B2C-4214-86AB-24D59D14F4A9}"/>
              </a:ext>
            </a:extLst>
          </p:cNvPr>
          <p:cNvGrpSpPr/>
          <p:nvPr userDrawn="1"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312" name="Freeform 209">
              <a:extLst>
                <a:ext uri="{FF2B5EF4-FFF2-40B4-BE49-F238E27FC236}">
                  <a16:creationId xmlns:a16="http://schemas.microsoft.com/office/drawing/2014/main" id="{B7EDEA35-2645-47DB-BCDF-9C7C26646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10">
              <a:extLst>
                <a:ext uri="{FF2B5EF4-FFF2-40B4-BE49-F238E27FC236}">
                  <a16:creationId xmlns:a16="http://schemas.microsoft.com/office/drawing/2014/main" id="{3A131A28-A969-430F-AF64-5E0F21D646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E9CB719-72BE-45F6-99B3-6D38E7DF4C0C}"/>
              </a:ext>
            </a:extLst>
          </p:cNvPr>
          <p:cNvGrpSpPr/>
          <p:nvPr userDrawn="1"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311" name="Freeform 208">
              <a:extLst>
                <a:ext uri="{FF2B5EF4-FFF2-40B4-BE49-F238E27FC236}">
                  <a16:creationId xmlns:a16="http://schemas.microsoft.com/office/drawing/2014/main" id="{05EFCEF5-D342-47DF-AA10-72E4E33E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12">
              <a:extLst>
                <a:ext uri="{FF2B5EF4-FFF2-40B4-BE49-F238E27FC236}">
                  <a16:creationId xmlns:a16="http://schemas.microsoft.com/office/drawing/2014/main" id="{8E9BEAC3-3E89-4520-8E85-50E0807546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13">
              <a:extLst>
                <a:ext uri="{FF2B5EF4-FFF2-40B4-BE49-F238E27FC236}">
                  <a16:creationId xmlns:a16="http://schemas.microsoft.com/office/drawing/2014/main" id="{97769BBC-F8FB-4337-A318-F36F27E0E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14">
              <a:extLst>
                <a:ext uri="{FF2B5EF4-FFF2-40B4-BE49-F238E27FC236}">
                  <a16:creationId xmlns:a16="http://schemas.microsoft.com/office/drawing/2014/main" id="{937F110C-8A75-40CF-B8FB-49996C676B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15">
              <a:extLst>
                <a:ext uri="{FF2B5EF4-FFF2-40B4-BE49-F238E27FC236}">
                  <a16:creationId xmlns:a16="http://schemas.microsoft.com/office/drawing/2014/main" id="{C7AFF641-B25A-43C0-995A-3F7277C33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16">
              <a:extLst>
                <a:ext uri="{FF2B5EF4-FFF2-40B4-BE49-F238E27FC236}">
                  <a16:creationId xmlns:a16="http://schemas.microsoft.com/office/drawing/2014/main" id="{3E7F35EF-D1DE-42A9-82FC-EEC44FB1A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17">
              <a:extLst>
                <a:ext uri="{FF2B5EF4-FFF2-40B4-BE49-F238E27FC236}">
                  <a16:creationId xmlns:a16="http://schemas.microsoft.com/office/drawing/2014/main" id="{CF5A6E20-C256-469C-AC32-FBFF14564A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18">
              <a:extLst>
                <a:ext uri="{FF2B5EF4-FFF2-40B4-BE49-F238E27FC236}">
                  <a16:creationId xmlns:a16="http://schemas.microsoft.com/office/drawing/2014/main" id="{E1E2EDD4-5E96-4056-8797-9A5C942F2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19">
              <a:extLst>
                <a:ext uri="{FF2B5EF4-FFF2-40B4-BE49-F238E27FC236}">
                  <a16:creationId xmlns:a16="http://schemas.microsoft.com/office/drawing/2014/main" id="{9B8F6332-58D5-4C77-88F8-F8CB19179C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20">
              <a:extLst>
                <a:ext uri="{FF2B5EF4-FFF2-40B4-BE49-F238E27FC236}">
                  <a16:creationId xmlns:a16="http://schemas.microsoft.com/office/drawing/2014/main" id="{C2317824-232E-4367-9685-8B76F7D868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21">
              <a:extLst>
                <a:ext uri="{FF2B5EF4-FFF2-40B4-BE49-F238E27FC236}">
                  <a16:creationId xmlns:a16="http://schemas.microsoft.com/office/drawing/2014/main" id="{E32A2936-192F-4AE3-9D23-A6456292F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22">
              <a:extLst>
                <a:ext uri="{FF2B5EF4-FFF2-40B4-BE49-F238E27FC236}">
                  <a16:creationId xmlns:a16="http://schemas.microsoft.com/office/drawing/2014/main" id="{FF2AAED4-6FE3-4C8D-A2AF-8B2F54FE3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23">
              <a:extLst>
                <a:ext uri="{FF2B5EF4-FFF2-40B4-BE49-F238E27FC236}">
                  <a16:creationId xmlns:a16="http://schemas.microsoft.com/office/drawing/2014/main" id="{9B8D8A00-1ED8-4BCD-A28A-09C27082E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24">
              <a:extLst>
                <a:ext uri="{FF2B5EF4-FFF2-40B4-BE49-F238E27FC236}">
                  <a16:creationId xmlns:a16="http://schemas.microsoft.com/office/drawing/2014/main" id="{B4C12122-4997-43FB-B20C-896D0CD7A8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25">
              <a:extLst>
                <a:ext uri="{FF2B5EF4-FFF2-40B4-BE49-F238E27FC236}">
                  <a16:creationId xmlns:a16="http://schemas.microsoft.com/office/drawing/2014/main" id="{C3FC627A-31A5-4149-B3B1-3FAE68F76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26">
              <a:extLst>
                <a:ext uri="{FF2B5EF4-FFF2-40B4-BE49-F238E27FC236}">
                  <a16:creationId xmlns:a16="http://schemas.microsoft.com/office/drawing/2014/main" id="{8F4A4E8B-D9D9-4578-8122-67D1F2231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27">
              <a:extLst>
                <a:ext uri="{FF2B5EF4-FFF2-40B4-BE49-F238E27FC236}">
                  <a16:creationId xmlns:a16="http://schemas.microsoft.com/office/drawing/2014/main" id="{F5722369-6715-44E5-8539-7C46F9029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28">
              <a:extLst>
                <a:ext uri="{FF2B5EF4-FFF2-40B4-BE49-F238E27FC236}">
                  <a16:creationId xmlns:a16="http://schemas.microsoft.com/office/drawing/2014/main" id="{F9F871AE-C94A-4169-B4FD-80D46EB4C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29">
              <a:extLst>
                <a:ext uri="{FF2B5EF4-FFF2-40B4-BE49-F238E27FC236}">
                  <a16:creationId xmlns:a16="http://schemas.microsoft.com/office/drawing/2014/main" id="{A10189DC-D7AE-41EC-A7CB-A01DE58AF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30">
              <a:extLst>
                <a:ext uri="{FF2B5EF4-FFF2-40B4-BE49-F238E27FC236}">
                  <a16:creationId xmlns:a16="http://schemas.microsoft.com/office/drawing/2014/main" id="{2C30EAE7-954D-4821-B120-8AB1410F7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31">
              <a:extLst>
                <a:ext uri="{FF2B5EF4-FFF2-40B4-BE49-F238E27FC236}">
                  <a16:creationId xmlns:a16="http://schemas.microsoft.com/office/drawing/2014/main" id="{78967020-CEC9-44DB-97B5-56393E8B2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32">
              <a:extLst>
                <a:ext uri="{FF2B5EF4-FFF2-40B4-BE49-F238E27FC236}">
                  <a16:creationId xmlns:a16="http://schemas.microsoft.com/office/drawing/2014/main" id="{06AA2F9B-532A-48F4-BE94-A578EF618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33">
              <a:extLst>
                <a:ext uri="{FF2B5EF4-FFF2-40B4-BE49-F238E27FC236}">
                  <a16:creationId xmlns:a16="http://schemas.microsoft.com/office/drawing/2014/main" id="{B4BAA03E-7506-44D3-B7BB-8231541E8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34">
              <a:extLst>
                <a:ext uri="{FF2B5EF4-FFF2-40B4-BE49-F238E27FC236}">
                  <a16:creationId xmlns:a16="http://schemas.microsoft.com/office/drawing/2014/main" id="{4495226A-D4C6-46B2-B779-25CE0DE0BE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35">
              <a:extLst>
                <a:ext uri="{FF2B5EF4-FFF2-40B4-BE49-F238E27FC236}">
                  <a16:creationId xmlns:a16="http://schemas.microsoft.com/office/drawing/2014/main" id="{34BAC1E5-2C0F-46BF-BAE4-7C62671DB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36">
              <a:extLst>
                <a:ext uri="{FF2B5EF4-FFF2-40B4-BE49-F238E27FC236}">
                  <a16:creationId xmlns:a16="http://schemas.microsoft.com/office/drawing/2014/main" id="{BA91F17B-FABA-4DBF-B7E1-BEEE9196A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37">
              <a:extLst>
                <a:ext uri="{FF2B5EF4-FFF2-40B4-BE49-F238E27FC236}">
                  <a16:creationId xmlns:a16="http://schemas.microsoft.com/office/drawing/2014/main" id="{EDD73D04-31D4-4567-8D6C-24B0501A4E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38">
              <a:extLst>
                <a:ext uri="{FF2B5EF4-FFF2-40B4-BE49-F238E27FC236}">
                  <a16:creationId xmlns:a16="http://schemas.microsoft.com/office/drawing/2014/main" id="{258D139F-A952-4BFB-A8C8-F8BE5D4F8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39">
              <a:extLst>
                <a:ext uri="{FF2B5EF4-FFF2-40B4-BE49-F238E27FC236}">
                  <a16:creationId xmlns:a16="http://schemas.microsoft.com/office/drawing/2014/main" id="{6A29198C-48B2-498E-9AED-E93CD6706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40">
              <a:extLst>
                <a:ext uri="{FF2B5EF4-FFF2-40B4-BE49-F238E27FC236}">
                  <a16:creationId xmlns:a16="http://schemas.microsoft.com/office/drawing/2014/main" id="{A1820CF0-26AF-4C4F-A207-CF660A6DA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41">
              <a:extLst>
                <a:ext uri="{FF2B5EF4-FFF2-40B4-BE49-F238E27FC236}">
                  <a16:creationId xmlns:a16="http://schemas.microsoft.com/office/drawing/2014/main" id="{E0CC82B2-4AAB-4F8C-B7D0-A3035CA11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42">
              <a:extLst>
                <a:ext uri="{FF2B5EF4-FFF2-40B4-BE49-F238E27FC236}">
                  <a16:creationId xmlns:a16="http://schemas.microsoft.com/office/drawing/2014/main" id="{6FCB1B0A-F8FD-4085-AD9C-0981CFB21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43">
              <a:extLst>
                <a:ext uri="{FF2B5EF4-FFF2-40B4-BE49-F238E27FC236}">
                  <a16:creationId xmlns:a16="http://schemas.microsoft.com/office/drawing/2014/main" id="{7E6FED05-0B15-4BDD-B359-F6B2E29B8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44">
              <a:extLst>
                <a:ext uri="{FF2B5EF4-FFF2-40B4-BE49-F238E27FC236}">
                  <a16:creationId xmlns:a16="http://schemas.microsoft.com/office/drawing/2014/main" id="{27B7B5A3-3FB0-4BFA-8F52-6847FBB68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45">
              <a:extLst>
                <a:ext uri="{FF2B5EF4-FFF2-40B4-BE49-F238E27FC236}">
                  <a16:creationId xmlns:a16="http://schemas.microsoft.com/office/drawing/2014/main" id="{35326841-DC53-438F-B032-D29EC4877D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46">
              <a:extLst>
                <a:ext uri="{FF2B5EF4-FFF2-40B4-BE49-F238E27FC236}">
                  <a16:creationId xmlns:a16="http://schemas.microsoft.com/office/drawing/2014/main" id="{EAB9169E-5402-4689-AB24-02A606114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47">
              <a:extLst>
                <a:ext uri="{FF2B5EF4-FFF2-40B4-BE49-F238E27FC236}">
                  <a16:creationId xmlns:a16="http://schemas.microsoft.com/office/drawing/2014/main" id="{B13E59DD-8939-4CE4-A2F3-EC53B2EC3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48">
              <a:extLst>
                <a:ext uri="{FF2B5EF4-FFF2-40B4-BE49-F238E27FC236}">
                  <a16:creationId xmlns:a16="http://schemas.microsoft.com/office/drawing/2014/main" id="{B19E6561-2E25-4C3E-AB5C-9F3AAADCF6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49">
              <a:extLst>
                <a:ext uri="{FF2B5EF4-FFF2-40B4-BE49-F238E27FC236}">
                  <a16:creationId xmlns:a16="http://schemas.microsoft.com/office/drawing/2014/main" id="{F9DB65A3-380E-442E-BA78-88BA9EAE3C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50">
              <a:extLst>
                <a:ext uri="{FF2B5EF4-FFF2-40B4-BE49-F238E27FC236}">
                  <a16:creationId xmlns:a16="http://schemas.microsoft.com/office/drawing/2014/main" id="{5CB7BC7B-EFBA-4B26-B0C4-0D62B1AB9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51">
              <a:extLst>
                <a:ext uri="{FF2B5EF4-FFF2-40B4-BE49-F238E27FC236}">
                  <a16:creationId xmlns:a16="http://schemas.microsoft.com/office/drawing/2014/main" id="{1E9538DD-5BAA-4EF3-8156-92998A355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52">
              <a:extLst>
                <a:ext uri="{FF2B5EF4-FFF2-40B4-BE49-F238E27FC236}">
                  <a16:creationId xmlns:a16="http://schemas.microsoft.com/office/drawing/2014/main" id="{2F6995FC-BE45-4BEC-AE8D-2AFA16E79D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1A909330-67FB-4AA2-A1D6-918C768AAFA9}"/>
              </a:ext>
            </a:extLst>
          </p:cNvPr>
          <p:cNvGrpSpPr/>
          <p:nvPr userDrawn="1"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314" name="Freeform 211">
              <a:extLst>
                <a:ext uri="{FF2B5EF4-FFF2-40B4-BE49-F238E27FC236}">
                  <a16:creationId xmlns:a16="http://schemas.microsoft.com/office/drawing/2014/main" id="{703FF4DA-DE81-465F-8819-1BA5B7D2A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53">
              <a:extLst>
                <a:ext uri="{FF2B5EF4-FFF2-40B4-BE49-F238E27FC236}">
                  <a16:creationId xmlns:a16="http://schemas.microsoft.com/office/drawing/2014/main" id="{0DCEB80E-6578-4215-BE93-740814AA69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54">
              <a:extLst>
                <a:ext uri="{FF2B5EF4-FFF2-40B4-BE49-F238E27FC236}">
                  <a16:creationId xmlns:a16="http://schemas.microsoft.com/office/drawing/2014/main" id="{0D85F58C-72F1-42DA-B2CB-2A60BE257F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55">
              <a:extLst>
                <a:ext uri="{FF2B5EF4-FFF2-40B4-BE49-F238E27FC236}">
                  <a16:creationId xmlns:a16="http://schemas.microsoft.com/office/drawing/2014/main" id="{042AFE8B-CDA2-4E2B-A24D-7BDDDA5ED1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56">
              <a:extLst>
                <a:ext uri="{FF2B5EF4-FFF2-40B4-BE49-F238E27FC236}">
                  <a16:creationId xmlns:a16="http://schemas.microsoft.com/office/drawing/2014/main" id="{BF9276E7-0431-4086-869C-940EFA28F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257">
              <a:extLst>
                <a:ext uri="{FF2B5EF4-FFF2-40B4-BE49-F238E27FC236}">
                  <a16:creationId xmlns:a16="http://schemas.microsoft.com/office/drawing/2014/main" id="{51A4F7EB-B16D-4352-BFAB-53EEE0392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12/7/22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94A0A30-C664-4A7B-9DF0-4D0D46AF0D88}"/>
              </a:ext>
            </a:extLst>
          </p:cNvPr>
          <p:cNvGrpSpPr/>
          <p:nvPr userDrawn="1"/>
        </p:nvGrpSpPr>
        <p:grpSpPr>
          <a:xfrm>
            <a:off x="6625641" y="1529963"/>
            <a:ext cx="1266206" cy="1266218"/>
            <a:chOff x="6958036" y="2967073"/>
            <a:chExt cx="808040" cy="808047"/>
          </a:xfrm>
        </p:grpSpPr>
        <p:sp>
          <p:nvSpPr>
            <p:cNvPr id="149" name="Freeform 209">
              <a:extLst>
                <a:ext uri="{FF2B5EF4-FFF2-40B4-BE49-F238E27FC236}">
                  <a16:creationId xmlns:a16="http://schemas.microsoft.com/office/drawing/2014/main" id="{D5F9CD2F-3415-407E-8B43-364BC4FBD5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10">
              <a:extLst>
                <a:ext uri="{FF2B5EF4-FFF2-40B4-BE49-F238E27FC236}">
                  <a16:creationId xmlns:a16="http://schemas.microsoft.com/office/drawing/2014/main" id="{2D236453-01DB-4DA5-9787-E3DBB21266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C85A1A7-6DCA-4903-9CD5-BAA0D8CB59BE}"/>
              </a:ext>
            </a:extLst>
          </p:cNvPr>
          <p:cNvGrpSpPr/>
          <p:nvPr userDrawn="1"/>
        </p:nvGrpSpPr>
        <p:grpSpPr>
          <a:xfrm>
            <a:off x="3929507" y="1529963"/>
            <a:ext cx="1266206" cy="1266218"/>
            <a:chOff x="5967433" y="2967073"/>
            <a:chExt cx="808040" cy="808047"/>
          </a:xfrm>
        </p:grpSpPr>
        <p:sp>
          <p:nvSpPr>
            <p:cNvPr id="152" name="Freeform 208">
              <a:extLst>
                <a:ext uri="{FF2B5EF4-FFF2-40B4-BE49-F238E27FC236}">
                  <a16:creationId xmlns:a16="http://schemas.microsoft.com/office/drawing/2014/main" id="{4A1C6B0F-16BE-4552-808A-6E3FF9EE42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12">
              <a:extLst>
                <a:ext uri="{FF2B5EF4-FFF2-40B4-BE49-F238E27FC236}">
                  <a16:creationId xmlns:a16="http://schemas.microsoft.com/office/drawing/2014/main" id="{1E68706D-B270-496B-A63C-54C6E1C7E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3">
              <a:extLst>
                <a:ext uri="{FF2B5EF4-FFF2-40B4-BE49-F238E27FC236}">
                  <a16:creationId xmlns:a16="http://schemas.microsoft.com/office/drawing/2014/main" id="{D9406B8B-DFBB-4FA0-87E9-F51404D81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4">
              <a:extLst>
                <a:ext uri="{FF2B5EF4-FFF2-40B4-BE49-F238E27FC236}">
                  <a16:creationId xmlns:a16="http://schemas.microsoft.com/office/drawing/2014/main" id="{48DFE147-BE91-4C5A-8AEF-8ACB673F4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5">
              <a:extLst>
                <a:ext uri="{FF2B5EF4-FFF2-40B4-BE49-F238E27FC236}">
                  <a16:creationId xmlns:a16="http://schemas.microsoft.com/office/drawing/2014/main" id="{79FC0CEF-8A50-47B4-9C5F-819E6F58F0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6">
              <a:extLst>
                <a:ext uri="{FF2B5EF4-FFF2-40B4-BE49-F238E27FC236}">
                  <a16:creationId xmlns:a16="http://schemas.microsoft.com/office/drawing/2014/main" id="{DF03ED6A-7101-40A0-B321-93FE646746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7">
              <a:extLst>
                <a:ext uri="{FF2B5EF4-FFF2-40B4-BE49-F238E27FC236}">
                  <a16:creationId xmlns:a16="http://schemas.microsoft.com/office/drawing/2014/main" id="{5718941F-6E12-43D9-A6D7-8DEC6C6D55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8">
              <a:extLst>
                <a:ext uri="{FF2B5EF4-FFF2-40B4-BE49-F238E27FC236}">
                  <a16:creationId xmlns:a16="http://schemas.microsoft.com/office/drawing/2014/main" id="{D84D0B2C-CB7D-43CE-BCD8-E3643F7543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9">
              <a:extLst>
                <a:ext uri="{FF2B5EF4-FFF2-40B4-BE49-F238E27FC236}">
                  <a16:creationId xmlns:a16="http://schemas.microsoft.com/office/drawing/2014/main" id="{3E4BB7C4-14F4-43AE-8150-B2541C6F94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0">
              <a:extLst>
                <a:ext uri="{FF2B5EF4-FFF2-40B4-BE49-F238E27FC236}">
                  <a16:creationId xmlns:a16="http://schemas.microsoft.com/office/drawing/2014/main" id="{D79FDA04-E3BE-4350-965E-8EC7E3FEC1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1">
              <a:extLst>
                <a:ext uri="{FF2B5EF4-FFF2-40B4-BE49-F238E27FC236}">
                  <a16:creationId xmlns:a16="http://schemas.microsoft.com/office/drawing/2014/main" id="{686A4D42-953B-43FB-9DEE-65BD7E5C5B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2">
              <a:extLst>
                <a:ext uri="{FF2B5EF4-FFF2-40B4-BE49-F238E27FC236}">
                  <a16:creationId xmlns:a16="http://schemas.microsoft.com/office/drawing/2014/main" id="{35198ED2-468F-4014-B746-627C17301D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3">
              <a:extLst>
                <a:ext uri="{FF2B5EF4-FFF2-40B4-BE49-F238E27FC236}">
                  <a16:creationId xmlns:a16="http://schemas.microsoft.com/office/drawing/2014/main" id="{4509E093-A0C5-45E8-BA97-2141FCF70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4">
              <a:extLst>
                <a:ext uri="{FF2B5EF4-FFF2-40B4-BE49-F238E27FC236}">
                  <a16:creationId xmlns:a16="http://schemas.microsoft.com/office/drawing/2014/main" id="{AFF8CB61-601A-4767-99CE-D9ACBEB6D6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5">
              <a:extLst>
                <a:ext uri="{FF2B5EF4-FFF2-40B4-BE49-F238E27FC236}">
                  <a16:creationId xmlns:a16="http://schemas.microsoft.com/office/drawing/2014/main" id="{F7E2AB8B-4384-4318-AE3B-2BD13788D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6">
              <a:extLst>
                <a:ext uri="{FF2B5EF4-FFF2-40B4-BE49-F238E27FC236}">
                  <a16:creationId xmlns:a16="http://schemas.microsoft.com/office/drawing/2014/main" id="{871B9DA1-8B72-411E-A856-3449E2CD8F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7">
              <a:extLst>
                <a:ext uri="{FF2B5EF4-FFF2-40B4-BE49-F238E27FC236}">
                  <a16:creationId xmlns:a16="http://schemas.microsoft.com/office/drawing/2014/main" id="{D52F04E9-868A-46E4-89C0-8F9B5A271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8">
              <a:extLst>
                <a:ext uri="{FF2B5EF4-FFF2-40B4-BE49-F238E27FC236}">
                  <a16:creationId xmlns:a16="http://schemas.microsoft.com/office/drawing/2014/main" id="{EB0D5DDF-8E43-4D28-BD67-D555624384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9">
              <a:extLst>
                <a:ext uri="{FF2B5EF4-FFF2-40B4-BE49-F238E27FC236}">
                  <a16:creationId xmlns:a16="http://schemas.microsoft.com/office/drawing/2014/main" id="{D95D7660-916D-4F00-A43A-3828634451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0">
              <a:extLst>
                <a:ext uri="{FF2B5EF4-FFF2-40B4-BE49-F238E27FC236}">
                  <a16:creationId xmlns:a16="http://schemas.microsoft.com/office/drawing/2014/main" id="{94409655-4FAC-4F45-B589-B9A3B44435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1">
              <a:extLst>
                <a:ext uri="{FF2B5EF4-FFF2-40B4-BE49-F238E27FC236}">
                  <a16:creationId xmlns:a16="http://schemas.microsoft.com/office/drawing/2014/main" id="{37906DFF-92B9-44EF-A054-A12790760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32">
              <a:extLst>
                <a:ext uri="{FF2B5EF4-FFF2-40B4-BE49-F238E27FC236}">
                  <a16:creationId xmlns:a16="http://schemas.microsoft.com/office/drawing/2014/main" id="{7D5501A2-9A19-4A2D-A352-C7EA3A20C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33">
              <a:extLst>
                <a:ext uri="{FF2B5EF4-FFF2-40B4-BE49-F238E27FC236}">
                  <a16:creationId xmlns:a16="http://schemas.microsoft.com/office/drawing/2014/main" id="{26E68B0A-19FA-4BB9-AD26-C0163D008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34">
              <a:extLst>
                <a:ext uri="{FF2B5EF4-FFF2-40B4-BE49-F238E27FC236}">
                  <a16:creationId xmlns:a16="http://schemas.microsoft.com/office/drawing/2014/main" id="{F0872902-5AF3-47E9-9164-850C8B1D0E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35">
              <a:extLst>
                <a:ext uri="{FF2B5EF4-FFF2-40B4-BE49-F238E27FC236}">
                  <a16:creationId xmlns:a16="http://schemas.microsoft.com/office/drawing/2014/main" id="{502EDE89-C697-4CAD-B51A-D398DAC09F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36">
              <a:extLst>
                <a:ext uri="{FF2B5EF4-FFF2-40B4-BE49-F238E27FC236}">
                  <a16:creationId xmlns:a16="http://schemas.microsoft.com/office/drawing/2014/main" id="{DCFE4D00-392B-43CE-BACB-0CD6287B4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37">
              <a:extLst>
                <a:ext uri="{FF2B5EF4-FFF2-40B4-BE49-F238E27FC236}">
                  <a16:creationId xmlns:a16="http://schemas.microsoft.com/office/drawing/2014/main" id="{9873F800-E038-4620-B284-9F397741C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38">
              <a:extLst>
                <a:ext uri="{FF2B5EF4-FFF2-40B4-BE49-F238E27FC236}">
                  <a16:creationId xmlns:a16="http://schemas.microsoft.com/office/drawing/2014/main" id="{C524F82A-FC39-4530-8738-879EB85CE6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9">
              <a:extLst>
                <a:ext uri="{FF2B5EF4-FFF2-40B4-BE49-F238E27FC236}">
                  <a16:creationId xmlns:a16="http://schemas.microsoft.com/office/drawing/2014/main" id="{7389E4C1-03EE-4709-A9AA-5E629545C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0">
              <a:extLst>
                <a:ext uri="{FF2B5EF4-FFF2-40B4-BE49-F238E27FC236}">
                  <a16:creationId xmlns:a16="http://schemas.microsoft.com/office/drawing/2014/main" id="{5E0AD0ED-8726-4480-B2A9-FB0FDA199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1">
              <a:extLst>
                <a:ext uri="{FF2B5EF4-FFF2-40B4-BE49-F238E27FC236}">
                  <a16:creationId xmlns:a16="http://schemas.microsoft.com/office/drawing/2014/main" id="{0B1DB695-1D7A-4C84-AA86-7D045AF53A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42">
              <a:extLst>
                <a:ext uri="{FF2B5EF4-FFF2-40B4-BE49-F238E27FC236}">
                  <a16:creationId xmlns:a16="http://schemas.microsoft.com/office/drawing/2014/main" id="{6AE87875-E4E5-440B-9BE9-C2A66CA120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43">
              <a:extLst>
                <a:ext uri="{FF2B5EF4-FFF2-40B4-BE49-F238E27FC236}">
                  <a16:creationId xmlns:a16="http://schemas.microsoft.com/office/drawing/2014/main" id="{FB5C89D2-47DE-4474-8F8F-F985204E0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44">
              <a:extLst>
                <a:ext uri="{FF2B5EF4-FFF2-40B4-BE49-F238E27FC236}">
                  <a16:creationId xmlns:a16="http://schemas.microsoft.com/office/drawing/2014/main" id="{0DE3A1F0-D9EE-4E46-A275-BB86A57511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45">
              <a:extLst>
                <a:ext uri="{FF2B5EF4-FFF2-40B4-BE49-F238E27FC236}">
                  <a16:creationId xmlns:a16="http://schemas.microsoft.com/office/drawing/2014/main" id="{BE5448AF-D9CD-4FE9-B2D5-22F376C062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6">
              <a:extLst>
                <a:ext uri="{FF2B5EF4-FFF2-40B4-BE49-F238E27FC236}">
                  <a16:creationId xmlns:a16="http://schemas.microsoft.com/office/drawing/2014/main" id="{34FE5BC6-5D82-48EF-8BEF-C063DDD24C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47">
              <a:extLst>
                <a:ext uri="{FF2B5EF4-FFF2-40B4-BE49-F238E27FC236}">
                  <a16:creationId xmlns:a16="http://schemas.microsoft.com/office/drawing/2014/main" id="{59B42F3D-40A1-4F4A-BD9A-F9A3A3002C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48">
              <a:extLst>
                <a:ext uri="{FF2B5EF4-FFF2-40B4-BE49-F238E27FC236}">
                  <a16:creationId xmlns:a16="http://schemas.microsoft.com/office/drawing/2014/main" id="{908CE878-5D52-4C5A-B0E0-622304D9A8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49">
              <a:extLst>
                <a:ext uri="{FF2B5EF4-FFF2-40B4-BE49-F238E27FC236}">
                  <a16:creationId xmlns:a16="http://schemas.microsoft.com/office/drawing/2014/main" id="{7E647BB8-5FD1-4011-BD10-61006B416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50">
              <a:extLst>
                <a:ext uri="{FF2B5EF4-FFF2-40B4-BE49-F238E27FC236}">
                  <a16:creationId xmlns:a16="http://schemas.microsoft.com/office/drawing/2014/main" id="{18E907E3-4FCD-4204-AB00-6605B3B110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1">
              <a:extLst>
                <a:ext uri="{FF2B5EF4-FFF2-40B4-BE49-F238E27FC236}">
                  <a16:creationId xmlns:a16="http://schemas.microsoft.com/office/drawing/2014/main" id="{98902307-152C-469C-9C4D-B39833354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2">
              <a:extLst>
                <a:ext uri="{FF2B5EF4-FFF2-40B4-BE49-F238E27FC236}">
                  <a16:creationId xmlns:a16="http://schemas.microsoft.com/office/drawing/2014/main" id="{EAE75CBB-ABA4-4C48-9237-B4783FBA75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8D4092C-FCF0-4032-A283-A78BB289F884}"/>
              </a:ext>
            </a:extLst>
          </p:cNvPr>
          <p:cNvGrpSpPr/>
          <p:nvPr userDrawn="1"/>
        </p:nvGrpSpPr>
        <p:grpSpPr>
          <a:xfrm>
            <a:off x="1233373" y="1529963"/>
            <a:ext cx="1266206" cy="1266218"/>
            <a:chOff x="4978417" y="2967073"/>
            <a:chExt cx="808040" cy="808047"/>
          </a:xfrm>
        </p:grpSpPr>
        <p:sp>
          <p:nvSpPr>
            <p:cNvPr id="195" name="Freeform 211">
              <a:extLst>
                <a:ext uri="{FF2B5EF4-FFF2-40B4-BE49-F238E27FC236}">
                  <a16:creationId xmlns:a16="http://schemas.microsoft.com/office/drawing/2014/main" id="{04526D32-E13D-4E2E-AAE2-270AA9F952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53">
              <a:extLst>
                <a:ext uri="{FF2B5EF4-FFF2-40B4-BE49-F238E27FC236}">
                  <a16:creationId xmlns:a16="http://schemas.microsoft.com/office/drawing/2014/main" id="{2CF53438-8348-4F0B-BAC3-5E68B546AD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54">
              <a:extLst>
                <a:ext uri="{FF2B5EF4-FFF2-40B4-BE49-F238E27FC236}">
                  <a16:creationId xmlns:a16="http://schemas.microsoft.com/office/drawing/2014/main" id="{8C7701A4-DA55-4D75-82FC-0131A0ECB9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55">
              <a:extLst>
                <a:ext uri="{FF2B5EF4-FFF2-40B4-BE49-F238E27FC236}">
                  <a16:creationId xmlns:a16="http://schemas.microsoft.com/office/drawing/2014/main" id="{3871790A-CC20-4F4B-B2E8-76C084DFCC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56">
              <a:extLst>
                <a:ext uri="{FF2B5EF4-FFF2-40B4-BE49-F238E27FC236}">
                  <a16:creationId xmlns:a16="http://schemas.microsoft.com/office/drawing/2014/main" id="{CB4DC264-E8E6-41C6-9E9C-E8ABAD46B6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57">
              <a:extLst>
                <a:ext uri="{FF2B5EF4-FFF2-40B4-BE49-F238E27FC236}">
                  <a16:creationId xmlns:a16="http://schemas.microsoft.com/office/drawing/2014/main" id="{090A6583-7376-40DC-967C-76C02AA3F1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12/7/22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12/7/22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0B2E6F-6FDA-46D2-BC57-8BE8E00104F2}"/>
              </a:ext>
            </a:extLst>
          </p:cNvPr>
          <p:cNvGrpSpPr/>
          <p:nvPr userDrawn="1"/>
        </p:nvGrpSpPr>
        <p:grpSpPr>
          <a:xfrm>
            <a:off x="769526" y="1498605"/>
            <a:ext cx="2866370" cy="2866370"/>
            <a:chOff x="769526" y="1498605"/>
            <a:chExt cx="2866370" cy="2866370"/>
          </a:xfrm>
        </p:grpSpPr>
        <p:sp>
          <p:nvSpPr>
            <p:cNvPr id="11" name="Oval 10"/>
            <p:cNvSpPr/>
            <p:nvPr userDrawn="1"/>
          </p:nvSpPr>
          <p:spPr>
            <a:xfrm>
              <a:off x="769526" y="1498605"/>
              <a:ext cx="2866370" cy="2866370"/>
            </a:xfrm>
            <a:prstGeom prst="ellipse">
              <a:avLst/>
            </a:prstGeom>
            <a:solidFill>
              <a:srgbClr val="64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A3E500-A74F-4C20-84A6-8EC81ADA2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71" y="1827527"/>
              <a:ext cx="2733632" cy="2203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12/7/22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7C5B-A9BA-45D4-AB6C-21E22D7C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016" y="915566"/>
            <a:ext cx="3168352" cy="1368152"/>
          </a:xfrm>
        </p:spPr>
        <p:txBody>
          <a:bodyPr/>
          <a:lstStyle/>
          <a:p>
            <a:r>
              <a:rPr lang="en-US" sz="2800" dirty="0" err="1"/>
              <a:t>Denetimli</a:t>
            </a:r>
            <a:r>
              <a:rPr lang="en-US" sz="2800" dirty="0"/>
              <a:t> </a:t>
            </a:r>
            <a:r>
              <a:rPr lang="en-US" sz="2800" dirty="0" err="1"/>
              <a:t>Öğrenme</a:t>
            </a:r>
            <a:r>
              <a:rPr lang="en-US" sz="2800" dirty="0"/>
              <a:t> </a:t>
            </a:r>
            <a:r>
              <a:rPr lang="en-US" sz="2800" dirty="0" err="1"/>
              <a:t>Algoritmaları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E9DB-4CC8-4CBE-BDFA-C332A5F9EA6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716016" y="2283718"/>
            <a:ext cx="2592288" cy="360040"/>
          </a:xfrm>
        </p:spPr>
        <p:txBody>
          <a:bodyPr/>
          <a:lstStyle/>
          <a:p>
            <a:r>
              <a:rPr lang="en-US" dirty="0"/>
              <a:t>Naïve – Bayes </a:t>
            </a:r>
            <a:r>
              <a:rPr lang="en-US" dirty="0" err="1"/>
              <a:t>Sınıflandırma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85606-1260-4D13-8AAA-80226E1F6554}"/>
              </a:ext>
            </a:extLst>
          </p:cNvPr>
          <p:cNvSpPr txBox="1"/>
          <p:nvPr/>
        </p:nvSpPr>
        <p:spPr>
          <a:xfrm>
            <a:off x="3467115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</p:spTree>
    <p:extLst>
      <p:ext uri="{BB962C8B-B14F-4D97-AF65-F5344CB8AC3E}">
        <p14:creationId xmlns:p14="http://schemas.microsoft.com/office/powerpoint/2010/main" val="344604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669" y="339502"/>
            <a:ext cx="6668771" cy="504056"/>
          </a:xfrm>
        </p:spPr>
        <p:txBody>
          <a:bodyPr>
            <a:normAutofit/>
          </a:bodyPr>
          <a:lstStyle/>
          <a:p>
            <a:r>
              <a:rPr lang="en-US" sz="1800" b="1" dirty="0"/>
              <a:t>Naïve Bayes </a:t>
            </a:r>
            <a:r>
              <a:rPr lang="en-US" sz="1800" b="1" dirty="0" err="1"/>
              <a:t>Çalışma</a:t>
            </a:r>
            <a:r>
              <a:rPr lang="en-US" sz="1800" b="1" dirty="0"/>
              <a:t> </a:t>
            </a:r>
            <a:r>
              <a:rPr lang="en-US" sz="1800" b="1" dirty="0" err="1"/>
              <a:t>Mantığı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DB166-6428-6BD0-BA5B-7120F99FA931}"/>
              </a:ext>
            </a:extLst>
          </p:cNvPr>
          <p:cNvSpPr txBox="1"/>
          <p:nvPr/>
        </p:nvSpPr>
        <p:spPr>
          <a:xfrm>
            <a:off x="1863668" y="1131590"/>
            <a:ext cx="66687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Naive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Bayes'in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çalışma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mantığı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, Bayes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teoremiyle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ilgilidir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. Bayes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teoremi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,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verilen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bir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olayın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gerçekleşme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olasılığını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belirli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bir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bilgiye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göre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hesaplamaya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yarayan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bir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matematiksel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kuraldır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. Naive Bayes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ise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bu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kuralı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kullanarak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veri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kümesinde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bulunan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örneklerin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sınıflarına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göre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öğrenme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yapar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48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669" y="339502"/>
            <a:ext cx="6668771" cy="504056"/>
          </a:xfrm>
        </p:spPr>
        <p:txBody>
          <a:bodyPr>
            <a:normAutofit/>
          </a:bodyPr>
          <a:lstStyle/>
          <a:p>
            <a:r>
              <a:rPr lang="en-US" sz="1800" b="1" dirty="0"/>
              <a:t>Naïve Bayes </a:t>
            </a:r>
            <a:r>
              <a:rPr lang="en-US" sz="1800" b="1" dirty="0" err="1"/>
              <a:t>Çalışma</a:t>
            </a:r>
            <a:r>
              <a:rPr lang="en-US" sz="1800" b="1" dirty="0"/>
              <a:t> </a:t>
            </a:r>
            <a:r>
              <a:rPr lang="en-US" sz="1800" b="1" dirty="0" err="1"/>
              <a:t>Mantığı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DB166-6428-6BD0-BA5B-7120F99FA931}"/>
              </a:ext>
            </a:extLst>
          </p:cNvPr>
          <p:cNvSpPr txBox="1"/>
          <p:nvPr/>
        </p:nvSpPr>
        <p:spPr>
          <a:xfrm>
            <a:off x="1863668" y="1131590"/>
            <a:ext cx="66687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Not: </a:t>
            </a:r>
          </a:p>
          <a:p>
            <a:pPr algn="l"/>
            <a:endParaRPr lang="en-US" sz="1400" b="1" i="0" dirty="0">
              <a:solidFill>
                <a:schemeClr val="bg2">
                  <a:lumMod val="10000"/>
                </a:schemeClr>
              </a:solidFill>
              <a:effectLst/>
              <a:latin typeface="source-serif-pro"/>
            </a:endParaRPr>
          </a:p>
          <a:p>
            <a:pPr algn="l"/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Test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kümesindeki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bir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değerin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eğitim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kümesinde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gözlemlenemeyen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bir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değeri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varsa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olasılık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değeri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olarak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0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verir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yani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tahmin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yapamaz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. Bu durum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genellikle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en-US" sz="1400" b="1" i="0" dirty="0">
                <a:solidFill>
                  <a:srgbClr val="292929"/>
                </a:solidFill>
                <a:effectLst/>
                <a:latin typeface="source-serif-pro"/>
              </a:rPr>
              <a:t>Zero Frequency ( </a:t>
            </a:r>
            <a:r>
              <a:rPr lang="en-US" sz="1400" b="1" i="0" dirty="0" err="1">
                <a:solidFill>
                  <a:srgbClr val="292929"/>
                </a:solidFill>
                <a:effectLst/>
                <a:latin typeface="source-serif-pro"/>
              </a:rPr>
              <a:t>Sıfır</a:t>
            </a:r>
            <a:r>
              <a:rPr lang="en-US" sz="14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1" i="0" dirty="0" err="1">
                <a:solidFill>
                  <a:srgbClr val="292929"/>
                </a:solidFill>
                <a:effectLst/>
                <a:latin typeface="source-serif-pro"/>
              </a:rPr>
              <a:t>Frekans</a:t>
            </a:r>
            <a:r>
              <a:rPr lang="en-US" sz="1400" b="1" i="0" dirty="0">
                <a:solidFill>
                  <a:srgbClr val="292929"/>
                </a:solidFill>
                <a:effectLst/>
                <a:latin typeface="source-serif-pro"/>
              </a:rPr>
              <a:t> ) 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adıyla</a:t>
            </a:r>
            <a:r>
              <a:rPr lang="en-US" sz="1400" b="1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bilinir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. Bu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durumu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çözmek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için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düzeltme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teknikleri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kullanılabilir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En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basit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düzeltme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tekniklerinden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biri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Laplace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tahmini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olarak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source-serif-pro"/>
              </a:rPr>
              <a:t>bilinir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US" sz="1400" b="0" i="0" dirty="0"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407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669" y="339502"/>
            <a:ext cx="6668771" cy="504056"/>
          </a:xfrm>
        </p:spPr>
        <p:txBody>
          <a:bodyPr>
            <a:normAutofit/>
          </a:bodyPr>
          <a:lstStyle/>
          <a:p>
            <a:r>
              <a:rPr lang="en-US" sz="1800" b="1" dirty="0"/>
              <a:t>Naïve Bayes </a:t>
            </a:r>
            <a:r>
              <a:rPr lang="en-US" sz="1800" b="1" dirty="0" err="1"/>
              <a:t>Çalışma</a:t>
            </a:r>
            <a:r>
              <a:rPr lang="en-US" sz="1800" b="1" dirty="0"/>
              <a:t> </a:t>
            </a:r>
            <a:r>
              <a:rPr lang="en-US" sz="1800" b="1" dirty="0" err="1"/>
              <a:t>Mantığı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DB166-6428-6BD0-BA5B-7120F99FA931}"/>
              </a:ext>
            </a:extLst>
          </p:cNvPr>
          <p:cNvSpPr txBox="1"/>
          <p:nvPr/>
        </p:nvSpPr>
        <p:spPr>
          <a:xfrm>
            <a:off x="5364088" y="1131590"/>
            <a:ext cx="316835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Yandaki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tablo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örnek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gösterilirse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, her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bir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öznitelik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ve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her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bir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özniteliğin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farklı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değerleri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için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”Play Golf”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kolonundaki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yes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ve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no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değerleri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oranına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bakılır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. Bu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oranlar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bayes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teoremindeki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yerlerine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konularak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gerekli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işlemler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yapılır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ve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sonucu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yüksek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gelen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seçenek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seçilir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sz="1400" b="0" i="0" dirty="0"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5F11EB-2DC1-36C7-90CC-17CC31D46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669" y="1104389"/>
            <a:ext cx="3071060" cy="307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896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06F-912C-F950-603D-6453666D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3564"/>
          </a:xfrm>
        </p:spPr>
        <p:txBody>
          <a:bodyPr>
            <a:normAutofit/>
          </a:bodyPr>
          <a:lstStyle/>
          <a:p>
            <a:r>
              <a:rPr lang="en-TR" sz="1800" b="1" dirty="0"/>
              <a:t>Na</a:t>
            </a:r>
            <a:r>
              <a:rPr lang="en-US" sz="1800" b="1" dirty="0" err="1"/>
              <a:t>ï</a:t>
            </a:r>
            <a:r>
              <a:rPr lang="en-TR" sz="1800" b="1" dirty="0"/>
              <a:t>ve Bayes Algoritmasının Kullanım Alanları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E4824-2292-5634-95A1-41A92F575F3B}"/>
              </a:ext>
            </a:extLst>
          </p:cNvPr>
          <p:cNvSpPr txBox="1"/>
          <p:nvPr/>
        </p:nvSpPr>
        <p:spPr>
          <a:xfrm>
            <a:off x="1121745" y="1059582"/>
            <a:ext cx="6900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Spam e-</a:t>
            </a:r>
            <a:r>
              <a:rPr lang="en-US" sz="1400" dirty="0" err="1"/>
              <a:t>posta</a:t>
            </a:r>
            <a:r>
              <a:rPr lang="en-US" sz="1400" dirty="0"/>
              <a:t> </a:t>
            </a:r>
            <a:r>
              <a:rPr lang="en-US" sz="1400" dirty="0" err="1"/>
              <a:t>filtreleme</a:t>
            </a:r>
            <a:r>
              <a:rPr lang="en-US" sz="1400" dirty="0"/>
              <a:t>: Bir spam e-</a:t>
            </a:r>
            <a:r>
              <a:rPr lang="en-US" sz="1400" dirty="0" err="1"/>
              <a:t>posta</a:t>
            </a:r>
            <a:r>
              <a:rPr lang="en-US" sz="1400" dirty="0"/>
              <a:t> </a:t>
            </a:r>
            <a:r>
              <a:rPr lang="en-US" sz="1400" dirty="0" err="1"/>
              <a:t>filtreleme</a:t>
            </a:r>
            <a:r>
              <a:rPr lang="en-US" sz="1400" dirty="0"/>
              <a:t> </a:t>
            </a:r>
            <a:r>
              <a:rPr lang="en-US" sz="1400" dirty="0" err="1"/>
              <a:t>sistemi</a:t>
            </a:r>
            <a:r>
              <a:rPr lang="en-US" sz="1400" dirty="0"/>
              <a:t>, e-</a:t>
            </a:r>
            <a:r>
              <a:rPr lang="en-US" sz="1400" dirty="0" err="1"/>
              <a:t>posta</a:t>
            </a:r>
            <a:r>
              <a:rPr lang="en-US" sz="1400" dirty="0"/>
              <a:t> </a:t>
            </a:r>
            <a:r>
              <a:rPr lang="en-US" sz="1400" dirty="0" err="1"/>
              <a:t>mesajlarını</a:t>
            </a:r>
            <a:r>
              <a:rPr lang="en-US" sz="1400" dirty="0"/>
              <a:t> spam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değil</a:t>
            </a:r>
            <a:r>
              <a:rPr lang="en-US" sz="1400" dirty="0"/>
              <a:t> spam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sınıflandırır</a:t>
            </a:r>
            <a:r>
              <a:rPr lang="en-US" sz="1400" dirty="0"/>
              <a:t>. Bu </a:t>
            </a:r>
            <a:r>
              <a:rPr lang="en-US" sz="1400" dirty="0" err="1"/>
              <a:t>sınıflandırma</a:t>
            </a:r>
            <a:r>
              <a:rPr lang="en-US" sz="1400" dirty="0"/>
              <a:t>, naive bayes </a:t>
            </a:r>
            <a:r>
              <a:rPr lang="en-US" sz="1400" dirty="0" err="1"/>
              <a:t>algoritması</a:t>
            </a:r>
            <a:r>
              <a:rPr lang="en-US" sz="1400" dirty="0"/>
              <a:t> </a:t>
            </a:r>
            <a:r>
              <a:rPr lang="en-US" sz="1400" dirty="0" err="1"/>
              <a:t>kullanılarak</a:t>
            </a:r>
            <a:r>
              <a:rPr lang="en-US" sz="1400" dirty="0"/>
              <a:t> </a:t>
            </a:r>
            <a:r>
              <a:rPr lang="en-US" sz="1400" dirty="0" err="1"/>
              <a:t>yapılır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Doküman</a:t>
            </a:r>
            <a:r>
              <a:rPr lang="en-US" sz="1400" dirty="0"/>
              <a:t> </a:t>
            </a:r>
            <a:r>
              <a:rPr lang="en-US" sz="1400" dirty="0" err="1"/>
              <a:t>sınıflandırma</a:t>
            </a:r>
            <a:r>
              <a:rPr lang="en-US" sz="1400" dirty="0"/>
              <a:t>: Bir </a:t>
            </a:r>
            <a:r>
              <a:rPr lang="en-US" sz="1400" dirty="0" err="1"/>
              <a:t>belge</a:t>
            </a:r>
            <a:r>
              <a:rPr lang="en-US" sz="1400" dirty="0"/>
              <a:t> </a:t>
            </a:r>
            <a:r>
              <a:rPr lang="en-US" sz="1400" dirty="0" err="1"/>
              <a:t>yönetim</a:t>
            </a:r>
            <a:r>
              <a:rPr lang="en-US" sz="1400" dirty="0"/>
              <a:t> </a:t>
            </a:r>
            <a:r>
              <a:rPr lang="en-US" sz="1400" dirty="0" err="1"/>
              <a:t>sistemi</a:t>
            </a:r>
            <a:r>
              <a:rPr lang="en-US" sz="1400" dirty="0"/>
              <a:t>, </a:t>
            </a:r>
            <a:r>
              <a:rPr lang="en-US" sz="1400" dirty="0" err="1"/>
              <a:t>belgeleri</a:t>
            </a:r>
            <a:r>
              <a:rPr lang="en-US" sz="1400" dirty="0"/>
              <a:t> </a:t>
            </a:r>
            <a:r>
              <a:rPr lang="en-US" sz="1400" dirty="0" err="1"/>
              <a:t>kategorilere</a:t>
            </a:r>
            <a:r>
              <a:rPr lang="en-US" sz="1400" dirty="0"/>
              <a:t> </a:t>
            </a:r>
            <a:r>
              <a:rPr lang="en-US" sz="1400" dirty="0" err="1"/>
              <a:t>göre</a:t>
            </a:r>
            <a:r>
              <a:rPr lang="en-US" sz="1400" dirty="0"/>
              <a:t> </a:t>
            </a:r>
            <a:r>
              <a:rPr lang="en-US" sz="1400" dirty="0" err="1"/>
              <a:t>sınıflandırır</a:t>
            </a:r>
            <a:r>
              <a:rPr lang="en-US" sz="1400" dirty="0"/>
              <a:t>. Bu </a:t>
            </a:r>
            <a:r>
              <a:rPr lang="en-US" sz="1400" dirty="0" err="1"/>
              <a:t>sınıflandırma</a:t>
            </a:r>
            <a:r>
              <a:rPr lang="en-US" sz="1400" dirty="0"/>
              <a:t>, naive bayes </a:t>
            </a:r>
            <a:r>
              <a:rPr lang="en-US" sz="1400" dirty="0" err="1"/>
              <a:t>algoritması</a:t>
            </a:r>
            <a:r>
              <a:rPr lang="en-US" sz="1400" dirty="0"/>
              <a:t> </a:t>
            </a:r>
            <a:r>
              <a:rPr lang="en-US" sz="1400" dirty="0" err="1"/>
              <a:t>kullanılarak</a:t>
            </a:r>
            <a:r>
              <a:rPr lang="en-US" sz="1400" dirty="0"/>
              <a:t> </a:t>
            </a:r>
            <a:r>
              <a:rPr lang="en-US" sz="1400" dirty="0" err="1"/>
              <a:t>yapılır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Haber </a:t>
            </a:r>
            <a:r>
              <a:rPr lang="en-US" sz="1400" dirty="0" err="1"/>
              <a:t>makalelerinin</a:t>
            </a:r>
            <a:r>
              <a:rPr lang="en-US" sz="1400" dirty="0"/>
              <a:t> </a:t>
            </a:r>
            <a:r>
              <a:rPr lang="en-US" sz="1400" dirty="0" err="1"/>
              <a:t>kategorilere</a:t>
            </a:r>
            <a:r>
              <a:rPr lang="en-US" sz="1400" dirty="0"/>
              <a:t> </a:t>
            </a:r>
            <a:r>
              <a:rPr lang="en-US" sz="1400" dirty="0" err="1"/>
              <a:t>ayırılması</a:t>
            </a:r>
            <a:r>
              <a:rPr lang="en-US" sz="1400" dirty="0"/>
              <a:t>: Bir </a:t>
            </a:r>
            <a:r>
              <a:rPr lang="en-US" sz="1400" dirty="0" err="1"/>
              <a:t>haber</a:t>
            </a:r>
            <a:r>
              <a:rPr lang="en-US" sz="1400" dirty="0"/>
              <a:t> </a:t>
            </a:r>
            <a:r>
              <a:rPr lang="en-US" sz="1400" dirty="0" err="1"/>
              <a:t>sitesi</a:t>
            </a:r>
            <a:r>
              <a:rPr lang="en-US" sz="1400" dirty="0"/>
              <a:t>, </a:t>
            </a:r>
            <a:r>
              <a:rPr lang="en-US" sz="1400" dirty="0" err="1"/>
              <a:t>makalelerini</a:t>
            </a:r>
            <a:r>
              <a:rPr lang="en-US" sz="1400" dirty="0"/>
              <a:t> </a:t>
            </a:r>
            <a:r>
              <a:rPr lang="en-US" sz="1400" dirty="0" err="1"/>
              <a:t>belirli</a:t>
            </a:r>
            <a:r>
              <a:rPr lang="en-US" sz="1400" dirty="0"/>
              <a:t> </a:t>
            </a:r>
            <a:r>
              <a:rPr lang="en-US" sz="1400" dirty="0" err="1"/>
              <a:t>kategorilere</a:t>
            </a:r>
            <a:r>
              <a:rPr lang="en-US" sz="1400" dirty="0"/>
              <a:t> </a:t>
            </a:r>
            <a:r>
              <a:rPr lang="en-US" sz="1400" dirty="0" err="1"/>
              <a:t>göre</a:t>
            </a:r>
            <a:r>
              <a:rPr lang="en-US" sz="1400" dirty="0"/>
              <a:t> </a:t>
            </a:r>
            <a:r>
              <a:rPr lang="en-US" sz="1400" dirty="0" err="1"/>
              <a:t>sınıflandırır</a:t>
            </a:r>
            <a:r>
              <a:rPr lang="en-US" sz="1400" dirty="0"/>
              <a:t>. Bu </a:t>
            </a:r>
            <a:r>
              <a:rPr lang="en-US" sz="1400" dirty="0" err="1"/>
              <a:t>sınıflandırma</a:t>
            </a:r>
            <a:r>
              <a:rPr lang="en-US" sz="1400" dirty="0"/>
              <a:t>, naive bayes </a:t>
            </a:r>
            <a:r>
              <a:rPr lang="en-US" sz="1400" dirty="0" err="1"/>
              <a:t>algoritması</a:t>
            </a:r>
            <a:r>
              <a:rPr lang="en-US" sz="1400" dirty="0"/>
              <a:t> </a:t>
            </a:r>
            <a:r>
              <a:rPr lang="en-US" sz="1400" dirty="0" err="1"/>
              <a:t>kullanılarak</a:t>
            </a:r>
            <a:r>
              <a:rPr lang="en-US" sz="1400" dirty="0"/>
              <a:t> </a:t>
            </a:r>
            <a:r>
              <a:rPr lang="en-US" sz="1400" dirty="0" err="1"/>
              <a:t>yapılır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Naive Bayes </a:t>
            </a:r>
            <a:r>
              <a:rPr lang="en-US" sz="1400" dirty="0" err="1"/>
              <a:t>sınıflandırıcısı</a:t>
            </a:r>
            <a:r>
              <a:rPr lang="en-US" sz="1400" dirty="0"/>
              <a:t>, </a:t>
            </a:r>
            <a:r>
              <a:rPr lang="en-US" sz="1400" dirty="0" err="1"/>
              <a:t>veri</a:t>
            </a:r>
            <a:r>
              <a:rPr lang="en-US" sz="1400" dirty="0"/>
              <a:t> </a:t>
            </a:r>
            <a:r>
              <a:rPr lang="en-US" sz="1400" dirty="0" err="1"/>
              <a:t>madenciliği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benzeri</a:t>
            </a:r>
            <a:r>
              <a:rPr lang="en-US" sz="1400" dirty="0"/>
              <a:t> </a:t>
            </a:r>
            <a:r>
              <a:rPr lang="en-US" sz="1400" dirty="0" err="1"/>
              <a:t>alanlarda</a:t>
            </a:r>
            <a:r>
              <a:rPr lang="en-US" sz="1400" dirty="0"/>
              <a:t> </a:t>
            </a:r>
            <a:r>
              <a:rPr lang="en-US" sz="1400" dirty="0" err="1"/>
              <a:t>sınıflandırma</a:t>
            </a:r>
            <a:r>
              <a:rPr lang="en-US" sz="1400" dirty="0"/>
              <a:t> </a:t>
            </a:r>
            <a:r>
              <a:rPr lang="en-US" sz="1400" dirty="0" err="1"/>
              <a:t>görevlerinde</a:t>
            </a:r>
            <a:r>
              <a:rPr lang="en-US" sz="1400" dirty="0"/>
              <a:t> </a:t>
            </a:r>
            <a:r>
              <a:rPr lang="en-US" sz="1400" dirty="0" err="1"/>
              <a:t>etkili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yöntemdir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Naive Bayes, </a:t>
            </a:r>
            <a:r>
              <a:rPr lang="en-US" sz="1400" dirty="0" err="1"/>
              <a:t>biyomedikal</a:t>
            </a:r>
            <a:r>
              <a:rPr lang="en-US" sz="1400" dirty="0"/>
              <a:t> </a:t>
            </a:r>
            <a:r>
              <a:rPr lang="en-US" sz="1400" dirty="0" err="1"/>
              <a:t>mühendislik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hastalık</a:t>
            </a:r>
            <a:r>
              <a:rPr lang="en-US" sz="1400" dirty="0"/>
              <a:t> </a:t>
            </a:r>
            <a:r>
              <a:rPr lang="en-US" sz="1400" dirty="0" err="1"/>
              <a:t>ya</a:t>
            </a:r>
            <a:r>
              <a:rPr lang="en-US" sz="1400" dirty="0"/>
              <a:t> da </a:t>
            </a:r>
            <a:r>
              <a:rPr lang="en-US" sz="1400" dirty="0" err="1"/>
              <a:t>anormalliklerin</a:t>
            </a:r>
            <a:r>
              <a:rPr lang="en-US" sz="1400" dirty="0"/>
              <a:t> </a:t>
            </a:r>
            <a:r>
              <a:rPr lang="en-US" sz="1400" dirty="0" err="1"/>
              <a:t>tıbbi</a:t>
            </a:r>
            <a:r>
              <a:rPr lang="en-US" sz="1400" dirty="0"/>
              <a:t> </a:t>
            </a:r>
            <a:r>
              <a:rPr lang="en-US" sz="1400" dirty="0" err="1"/>
              <a:t>tanımlanmasında</a:t>
            </a:r>
            <a:r>
              <a:rPr lang="en-US" sz="1400" dirty="0"/>
              <a:t> </a:t>
            </a:r>
            <a:r>
              <a:rPr lang="en-US" sz="1400" dirty="0" err="1"/>
              <a:t>kullanılabilir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Ayrıca</a:t>
            </a:r>
            <a:r>
              <a:rPr lang="en-US" sz="1400" dirty="0"/>
              <a:t>, </a:t>
            </a:r>
            <a:r>
              <a:rPr lang="en-US" sz="1400" dirty="0" err="1"/>
              <a:t>elektrokardiyografi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elektroensefalografi</a:t>
            </a:r>
            <a:r>
              <a:rPr lang="en-US" sz="1400" dirty="0"/>
              <a:t> </a:t>
            </a:r>
            <a:r>
              <a:rPr lang="en-US" sz="1400" dirty="0" err="1"/>
              <a:t>grafiklerinin</a:t>
            </a:r>
            <a:r>
              <a:rPr lang="en-US" sz="1400" dirty="0"/>
              <a:t> </a:t>
            </a:r>
            <a:r>
              <a:rPr lang="en-US" sz="1400" dirty="0" err="1"/>
              <a:t>sınıflandırılmasında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ayrıştırılmasında</a:t>
            </a:r>
            <a:r>
              <a:rPr lang="en-US" sz="1400" dirty="0"/>
              <a:t>, </a:t>
            </a:r>
            <a:r>
              <a:rPr lang="en-US" sz="1400" dirty="0" err="1"/>
              <a:t>genetik</a:t>
            </a:r>
            <a:r>
              <a:rPr lang="en-US" sz="1400" dirty="0"/>
              <a:t> </a:t>
            </a:r>
            <a:r>
              <a:rPr lang="en-US" sz="1400" dirty="0" err="1"/>
              <a:t>araştırmalarında</a:t>
            </a:r>
            <a:r>
              <a:rPr lang="en-US" sz="1400" dirty="0"/>
              <a:t> da </a:t>
            </a:r>
            <a:r>
              <a:rPr lang="en-US" sz="1400" dirty="0" err="1"/>
              <a:t>kullanılır</a:t>
            </a:r>
            <a:r>
              <a:rPr lang="en-US" sz="1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R" sz="1400" dirty="0"/>
          </a:p>
        </p:txBody>
      </p:sp>
    </p:spTree>
    <p:extLst>
      <p:ext uri="{BB962C8B-B14F-4D97-AF65-F5344CB8AC3E}">
        <p14:creationId xmlns:p14="http://schemas.microsoft.com/office/powerpoint/2010/main" val="103061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06F-912C-F950-603D-6453666D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3564"/>
          </a:xfrm>
        </p:spPr>
        <p:txBody>
          <a:bodyPr>
            <a:normAutofit/>
          </a:bodyPr>
          <a:lstStyle/>
          <a:p>
            <a:r>
              <a:rPr lang="tr-TR" sz="1800" b="1" dirty="0" err="1"/>
              <a:t>Naive</a:t>
            </a:r>
            <a:r>
              <a:rPr lang="tr-TR" sz="1800" b="1" dirty="0"/>
              <a:t> </a:t>
            </a:r>
            <a:r>
              <a:rPr lang="tr-TR" sz="1800" b="1" dirty="0" err="1"/>
              <a:t>Bayes</a:t>
            </a:r>
            <a:r>
              <a:rPr lang="tr-TR" sz="1800" b="1" dirty="0"/>
              <a:t> Örnek Uygulama</a:t>
            </a:r>
            <a:endParaRPr lang="en-TR" sz="1800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CEF9C7F-130F-09BB-42BC-E77579D3F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43558"/>
            <a:ext cx="3071060" cy="307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E21DB9-AEBD-E363-F6D3-C689067FC866}"/>
              </a:ext>
            </a:extLst>
          </p:cNvPr>
          <p:cNvSpPr txBox="1"/>
          <p:nvPr/>
        </p:nvSpPr>
        <p:spPr>
          <a:xfrm>
            <a:off x="5436096" y="1131590"/>
            <a:ext cx="154035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400" dirty="0"/>
              <a:t>Outlook: Sunny</a:t>
            </a:r>
          </a:p>
          <a:p>
            <a:r>
              <a:rPr lang="en-TR" sz="1400" dirty="0"/>
              <a:t>Temperature: Hot</a:t>
            </a:r>
          </a:p>
          <a:p>
            <a:r>
              <a:rPr lang="en-TR" sz="1400" dirty="0"/>
              <a:t>Humidity: Normal</a:t>
            </a:r>
          </a:p>
          <a:p>
            <a:r>
              <a:rPr lang="en-TR" sz="1400" dirty="0"/>
              <a:t>Windy: False </a:t>
            </a:r>
          </a:p>
          <a:p>
            <a:endParaRPr lang="en-TR" sz="1400" dirty="0"/>
          </a:p>
          <a:p>
            <a:r>
              <a:rPr lang="en-US" sz="1400" dirty="0"/>
              <a:t>o</a:t>
            </a:r>
            <a:r>
              <a:rPr lang="en-TR" sz="1400" dirty="0"/>
              <a:t>lduğu koşullarda </a:t>
            </a:r>
          </a:p>
          <a:p>
            <a:r>
              <a:rPr lang="en-TR" sz="1400" dirty="0"/>
              <a:t>Play Golf = ?</a:t>
            </a:r>
          </a:p>
        </p:txBody>
      </p:sp>
    </p:spTree>
    <p:extLst>
      <p:ext uri="{BB962C8B-B14F-4D97-AF65-F5344CB8AC3E}">
        <p14:creationId xmlns:p14="http://schemas.microsoft.com/office/powerpoint/2010/main" val="1007106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06F-912C-F950-603D-6453666D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3564"/>
          </a:xfrm>
        </p:spPr>
        <p:txBody>
          <a:bodyPr>
            <a:normAutofit/>
          </a:bodyPr>
          <a:lstStyle/>
          <a:p>
            <a:r>
              <a:rPr lang="tr-TR" sz="1800" b="1" dirty="0" err="1"/>
              <a:t>Naive</a:t>
            </a:r>
            <a:r>
              <a:rPr lang="tr-TR" sz="1800" b="1" dirty="0"/>
              <a:t> </a:t>
            </a:r>
            <a:r>
              <a:rPr lang="tr-TR" sz="1800" b="1" dirty="0" err="1"/>
              <a:t>Bayes</a:t>
            </a:r>
            <a:r>
              <a:rPr lang="tr-TR" sz="1800" b="1" dirty="0"/>
              <a:t> Örnek Uygulama</a:t>
            </a:r>
            <a:endParaRPr lang="en-TR" sz="1800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CEF9C7F-130F-09BB-42BC-E77579D3F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43558"/>
            <a:ext cx="3198497" cy="320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Lightbox">
            <a:extLst>
              <a:ext uri="{FF2B5EF4-FFF2-40B4-BE49-F238E27FC236}">
                <a16:creationId xmlns:a16="http://schemas.microsoft.com/office/drawing/2014/main" id="{DFCD071D-82F6-3D9B-801B-6473B967D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736462"/>
            <a:ext cx="2973139" cy="349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634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06F-912C-F950-603D-6453666D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3564"/>
          </a:xfrm>
        </p:spPr>
        <p:txBody>
          <a:bodyPr>
            <a:normAutofit/>
          </a:bodyPr>
          <a:lstStyle/>
          <a:p>
            <a:r>
              <a:rPr lang="tr-TR" sz="1800" b="1" dirty="0" err="1"/>
              <a:t>Naive</a:t>
            </a:r>
            <a:r>
              <a:rPr lang="tr-TR" sz="1800" b="1" dirty="0"/>
              <a:t> </a:t>
            </a:r>
            <a:r>
              <a:rPr lang="tr-TR" sz="1800" b="1" dirty="0" err="1"/>
              <a:t>Bayes</a:t>
            </a:r>
            <a:r>
              <a:rPr lang="tr-TR" sz="1800" b="1" dirty="0"/>
              <a:t> Örnek Uygulama</a:t>
            </a:r>
            <a:endParaRPr lang="en-TR" sz="1800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4811662-E71F-05F3-33B8-44D2EA692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4500" y="1059582"/>
            <a:ext cx="5718282" cy="21602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4C0B1B1-C2A5-934F-3DE5-740A58352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8564" y="3705550"/>
            <a:ext cx="1790700" cy="127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28D8EFF-1284-DE4D-6B3F-82141C8915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9264" y="3015274"/>
            <a:ext cx="2079000" cy="176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D5893AC-64F9-036D-1530-214B45162D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14500" y="3015405"/>
            <a:ext cx="2146300" cy="1778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D3E29EC-2D7C-C744-DEF7-F1DE526D2A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62350" y="2552329"/>
            <a:ext cx="2019300" cy="127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DF39846-FE0D-0A69-E122-D3B08E96A8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0500" y="2119637"/>
            <a:ext cx="2159000" cy="1651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3FF68F4-093D-D0C0-02E6-2F88738325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14500" y="2146529"/>
            <a:ext cx="2216492" cy="1656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AE46045-D69B-A554-18C6-429E27D61A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14500" y="1565505"/>
            <a:ext cx="54864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14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06F-912C-F950-603D-6453666D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3564"/>
          </a:xfrm>
        </p:spPr>
        <p:txBody>
          <a:bodyPr>
            <a:normAutofit/>
          </a:bodyPr>
          <a:lstStyle/>
          <a:p>
            <a:r>
              <a:rPr lang="tr-TR" sz="1800" b="1" dirty="0" err="1"/>
              <a:t>Naive</a:t>
            </a:r>
            <a:r>
              <a:rPr lang="tr-TR" sz="1800" b="1" dirty="0"/>
              <a:t> </a:t>
            </a:r>
            <a:r>
              <a:rPr lang="tr-TR" sz="1800" b="1" dirty="0" err="1"/>
              <a:t>Bayes</a:t>
            </a:r>
            <a:r>
              <a:rPr lang="tr-TR" sz="1800" b="1" dirty="0"/>
              <a:t> </a:t>
            </a:r>
            <a:r>
              <a:rPr lang="tr-TR" sz="1800" b="1" dirty="0" err="1"/>
              <a:t>Laplace</a:t>
            </a:r>
            <a:r>
              <a:rPr lang="tr-TR" sz="1800" b="1" dirty="0"/>
              <a:t> Düzeltmesi Örnek</a:t>
            </a:r>
            <a:endParaRPr lang="en-TR" sz="1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6F3ABE-DFFE-2A14-E57F-7BED08734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14" y="1467460"/>
            <a:ext cx="3266554" cy="84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199B91-BFA5-4A7F-5CC5-2F401AC04B7F}"/>
              </a:ext>
            </a:extLst>
          </p:cNvPr>
          <p:cNvSpPr txBox="1"/>
          <p:nvPr/>
        </p:nvSpPr>
        <p:spPr>
          <a:xfrm>
            <a:off x="912552" y="2540452"/>
            <a:ext cx="31524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111111"/>
                </a:solidFill>
                <a:effectLst/>
              </a:rPr>
              <a:t>𝑃(</a:t>
            </a:r>
            <a:r>
              <a:rPr lang="en-US" sz="1400" b="0" i="0" dirty="0" err="1">
                <a:solidFill>
                  <a:srgbClr val="111111"/>
                </a:solidFill>
                <a:effectLst/>
              </a:rPr>
              <a:t>TimeZone</a:t>
            </a:r>
            <a:r>
              <a:rPr lang="en-US" sz="1400" b="0" i="0" dirty="0">
                <a:solidFill>
                  <a:srgbClr val="111111"/>
                </a:solidFill>
                <a:effectLst/>
              </a:rPr>
              <a:t>=𝑈𝑆|Spam=𝑦𝑒𝑠) = 10/10 = 1</a:t>
            </a:r>
          </a:p>
          <a:p>
            <a:pPr algn="l"/>
            <a:r>
              <a:rPr lang="en-US" sz="1400" b="0" i="0" dirty="0">
                <a:solidFill>
                  <a:srgbClr val="111111"/>
                </a:solidFill>
                <a:effectLst/>
              </a:rPr>
              <a:t>𝑃(</a:t>
            </a:r>
            <a:r>
              <a:rPr lang="en-US" sz="1400" b="0" i="0" dirty="0" err="1">
                <a:solidFill>
                  <a:srgbClr val="111111"/>
                </a:solidFill>
                <a:effectLst/>
              </a:rPr>
              <a:t>TimeZone</a:t>
            </a:r>
            <a:r>
              <a:rPr lang="en-US" sz="1400" b="0" i="0" dirty="0">
                <a:solidFill>
                  <a:srgbClr val="111111"/>
                </a:solidFill>
                <a:effectLst/>
              </a:rPr>
              <a:t>=𝐸𝑈|Spam=𝑦𝑒𝑠) = 0/10 = 0</a:t>
            </a:r>
          </a:p>
          <a:p>
            <a:endParaRPr lang="en-TR" sz="1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133CC65-B3BB-5CA8-D114-F1118CA596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6" b="1"/>
          <a:stretch/>
        </p:blipFill>
        <p:spPr bwMode="auto">
          <a:xfrm>
            <a:off x="5220072" y="1467460"/>
            <a:ext cx="3283622" cy="77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773FD3-B680-1B07-F84A-F5A181996F1C}"/>
              </a:ext>
            </a:extLst>
          </p:cNvPr>
          <p:cNvSpPr txBox="1"/>
          <p:nvPr/>
        </p:nvSpPr>
        <p:spPr>
          <a:xfrm>
            <a:off x="5398835" y="2540452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𝑃(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TimeZone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=𝑈𝑆|Spam=𝑦𝑒𝑠) = 11/12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𝑃(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TimeZone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=𝐸𝑈|Spam=𝑦𝑒𝑠) = 1/12</a:t>
            </a:r>
            <a:endParaRPr lang="en-TR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0B9E3FD-99BF-94F1-9911-957AC5BA6E28}"/>
              </a:ext>
            </a:extLst>
          </p:cNvPr>
          <p:cNvSpPr/>
          <p:nvPr/>
        </p:nvSpPr>
        <p:spPr>
          <a:xfrm>
            <a:off x="4390722" y="181609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8276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06F-912C-F950-603D-6453666D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3564"/>
          </a:xfrm>
        </p:spPr>
        <p:txBody>
          <a:bodyPr>
            <a:normAutofit/>
          </a:bodyPr>
          <a:lstStyle/>
          <a:p>
            <a:r>
              <a:rPr lang="en-TR" sz="1800" b="1" dirty="0"/>
              <a:t>Denetimli Öğrenme Nedir?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9F80A-1799-E6D0-963D-34E84689E3D0}"/>
              </a:ext>
            </a:extLst>
          </p:cNvPr>
          <p:cNvSpPr txBox="1"/>
          <p:nvPr/>
        </p:nvSpPr>
        <p:spPr>
          <a:xfrm>
            <a:off x="5796136" y="1572193"/>
            <a:ext cx="26378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1400" dirty="0"/>
              <a:t>Etiketli veriler kullanılır.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1400" dirty="0"/>
              <a:t>Girdileri ve her bir girdinin </a:t>
            </a:r>
          </a:p>
          <a:p>
            <a:r>
              <a:rPr lang="en-US" sz="1400" dirty="0"/>
              <a:t>s</a:t>
            </a:r>
            <a:r>
              <a:rPr lang="en-TR" sz="1400" dirty="0"/>
              <a:t>onucunun bilindiği bir model</a:t>
            </a:r>
          </a:p>
          <a:p>
            <a:r>
              <a:rPr lang="en-US" sz="1400" dirty="0"/>
              <a:t>e</a:t>
            </a:r>
            <a:r>
              <a:rPr lang="en-TR" sz="1400" dirty="0"/>
              <a:t>ğitilir ve daha sonrasında </a:t>
            </a:r>
          </a:p>
          <a:p>
            <a:r>
              <a:rPr lang="en-US" sz="1400" dirty="0" err="1"/>
              <a:t>eğitimde</a:t>
            </a:r>
            <a:r>
              <a:rPr lang="en-US" sz="1400" dirty="0"/>
              <a:t> </a:t>
            </a:r>
            <a:r>
              <a:rPr lang="en-US" sz="1400" dirty="0" err="1"/>
              <a:t>kullanılmamış</a:t>
            </a:r>
            <a:r>
              <a:rPr lang="en-US" sz="1400" dirty="0"/>
              <a:t> </a:t>
            </a:r>
            <a:r>
              <a:rPr lang="en-US" sz="1400" dirty="0" err="1"/>
              <a:t>olan</a:t>
            </a:r>
            <a:r>
              <a:rPr lang="en-US" sz="1400" dirty="0"/>
              <a:t> </a:t>
            </a:r>
            <a:r>
              <a:rPr lang="en-US" sz="1400" dirty="0" err="1"/>
              <a:t>farklı</a:t>
            </a:r>
            <a:endParaRPr lang="en-US" sz="1400" dirty="0"/>
          </a:p>
          <a:p>
            <a:r>
              <a:rPr lang="en-US" sz="1400" dirty="0" err="1"/>
              <a:t>girdiler</a:t>
            </a:r>
            <a:r>
              <a:rPr lang="en-US" sz="1400" dirty="0"/>
              <a:t> </a:t>
            </a:r>
            <a:r>
              <a:rPr lang="en-US" sz="1400" dirty="0" err="1"/>
              <a:t>verilerek</a:t>
            </a:r>
            <a:r>
              <a:rPr lang="en-US" sz="1400" dirty="0"/>
              <a:t> </a:t>
            </a:r>
            <a:r>
              <a:rPr lang="en-US" sz="1400" dirty="0" err="1"/>
              <a:t>tahmin</a:t>
            </a:r>
            <a:r>
              <a:rPr lang="en-US" sz="1400" dirty="0"/>
              <a:t> </a:t>
            </a:r>
            <a:r>
              <a:rPr lang="en-US" sz="1400" dirty="0" err="1"/>
              <a:t>etmesi</a:t>
            </a:r>
            <a:endParaRPr lang="en-US" sz="1400" dirty="0"/>
          </a:p>
          <a:p>
            <a:r>
              <a:rPr lang="en-US" sz="1400" dirty="0" err="1"/>
              <a:t>beklenir</a:t>
            </a:r>
            <a:r>
              <a:rPr lang="en-US" sz="1400" dirty="0"/>
              <a:t>.</a:t>
            </a:r>
            <a:endParaRPr lang="en-T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R" sz="1400" dirty="0"/>
          </a:p>
        </p:txBody>
      </p:sp>
      <p:pic>
        <p:nvPicPr>
          <p:cNvPr id="7170" name="Picture 2" descr="Supervised Machine learning - Javatpoint">
            <a:extLst>
              <a:ext uri="{FF2B5EF4-FFF2-40B4-BE49-F238E27FC236}">
                <a16:creationId xmlns:a16="http://schemas.microsoft.com/office/drawing/2014/main" id="{6F941C7C-C505-F1B7-39F2-F66D0512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" y="1275606"/>
            <a:ext cx="4818112" cy="240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44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4932"/>
          </a:xfrm>
        </p:spPr>
        <p:txBody>
          <a:bodyPr>
            <a:normAutofit/>
          </a:bodyPr>
          <a:lstStyle/>
          <a:p>
            <a:r>
              <a:rPr lang="en-US" sz="1800" b="1" dirty="0" err="1">
                <a:latin typeface="+mj-lt"/>
              </a:rPr>
              <a:t>Denetimli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Öğrenme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Algoritmaları</a:t>
            </a:r>
            <a:endParaRPr lang="en-US" sz="1800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>
          <a:xfrm>
            <a:off x="4499992" y="1419622"/>
            <a:ext cx="2880320" cy="30963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Naïve Bayes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Nöral</a:t>
            </a:r>
            <a:r>
              <a:rPr lang="en-US" sz="1600" dirty="0"/>
              <a:t> </a:t>
            </a:r>
            <a:r>
              <a:rPr lang="en-US" sz="1600" dirty="0" err="1"/>
              <a:t>Ağlar</a:t>
            </a:r>
            <a:r>
              <a:rPr lang="en-US" sz="16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Karar</a:t>
            </a:r>
            <a:r>
              <a:rPr lang="en-US" sz="1600" dirty="0"/>
              <a:t> </a:t>
            </a:r>
            <a:r>
              <a:rPr lang="en-US" sz="1600" dirty="0" err="1"/>
              <a:t>Ağaçları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Lineer</a:t>
            </a:r>
            <a:r>
              <a:rPr lang="en-US" sz="1600" dirty="0"/>
              <a:t> </a:t>
            </a:r>
            <a:r>
              <a:rPr lang="en-US" sz="1600" dirty="0" err="1"/>
              <a:t>Regresyon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Logistic </a:t>
            </a:r>
            <a:r>
              <a:rPr lang="en-US" sz="1600" dirty="0" err="1"/>
              <a:t>Regresyon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Destek</a:t>
            </a:r>
            <a:r>
              <a:rPr lang="en-US" sz="1600" dirty="0"/>
              <a:t> </a:t>
            </a:r>
            <a:r>
              <a:rPr lang="en-US" sz="1600" dirty="0" err="1"/>
              <a:t>Vektör</a:t>
            </a:r>
            <a:r>
              <a:rPr lang="en-US" sz="1600" dirty="0"/>
              <a:t> </a:t>
            </a:r>
            <a:r>
              <a:rPr lang="en-US" sz="1600" dirty="0" err="1"/>
              <a:t>Makineleri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Rastgele</a:t>
            </a:r>
            <a:r>
              <a:rPr lang="en-US" sz="1600" dirty="0"/>
              <a:t> Orman</a:t>
            </a:r>
          </a:p>
        </p:txBody>
      </p:sp>
    </p:spTree>
    <p:extLst>
      <p:ext uri="{BB962C8B-B14F-4D97-AF65-F5344CB8AC3E}">
        <p14:creationId xmlns:p14="http://schemas.microsoft.com/office/powerpoint/2010/main" val="242509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669" y="339502"/>
            <a:ext cx="6668771" cy="504056"/>
          </a:xfrm>
        </p:spPr>
        <p:txBody>
          <a:bodyPr>
            <a:normAutofit/>
          </a:bodyPr>
          <a:lstStyle/>
          <a:p>
            <a:r>
              <a:rPr lang="en-US" sz="1800" b="1" dirty="0"/>
              <a:t>Bayes </a:t>
            </a:r>
            <a:r>
              <a:rPr lang="en-US" sz="1800" b="1" dirty="0" err="1"/>
              <a:t>Teoremi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DB166-6428-6BD0-BA5B-7120F99FA931}"/>
              </a:ext>
            </a:extLst>
          </p:cNvPr>
          <p:cNvSpPr txBox="1"/>
          <p:nvPr/>
        </p:nvSpPr>
        <p:spPr>
          <a:xfrm>
            <a:off x="1857508" y="1168562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Bayes </a:t>
            </a:r>
            <a:r>
              <a:rPr lang="en-US" sz="1400" dirty="0" err="1"/>
              <a:t>teoremi</a:t>
            </a:r>
            <a:r>
              <a:rPr lang="en-US" sz="1400" dirty="0"/>
              <a:t>, </a:t>
            </a:r>
            <a:r>
              <a:rPr lang="en-US" sz="1400" dirty="0" err="1"/>
              <a:t>iki</a:t>
            </a:r>
            <a:r>
              <a:rPr lang="en-US" sz="1400" dirty="0"/>
              <a:t> </a:t>
            </a:r>
            <a:r>
              <a:rPr lang="en-US" sz="1400" dirty="0" err="1"/>
              <a:t>olayın</a:t>
            </a:r>
            <a:r>
              <a:rPr lang="en-US" sz="1400" dirty="0"/>
              <a:t> </a:t>
            </a:r>
            <a:r>
              <a:rPr lang="en-US" sz="1400" dirty="0" err="1"/>
              <a:t>koşullu</a:t>
            </a:r>
            <a:r>
              <a:rPr lang="en-US" sz="1400" dirty="0"/>
              <a:t> </a:t>
            </a:r>
            <a:r>
              <a:rPr lang="en-US" sz="1400" dirty="0" err="1"/>
              <a:t>olasılığını</a:t>
            </a:r>
            <a:r>
              <a:rPr lang="en-US" sz="1400" dirty="0"/>
              <a:t> </a:t>
            </a:r>
            <a:r>
              <a:rPr lang="en-US" sz="1400" dirty="0" err="1"/>
              <a:t>ilişkilendirmemizi</a:t>
            </a:r>
            <a:r>
              <a:rPr lang="en-US" sz="1400" dirty="0"/>
              <a:t> </a:t>
            </a:r>
            <a:r>
              <a:rPr lang="en-US" sz="1400" dirty="0" err="1"/>
              <a:t>sağlar</a:t>
            </a:r>
            <a:r>
              <a:rPr lang="en-US" sz="1400" dirty="0"/>
              <a:t>. B </a:t>
            </a:r>
            <a:r>
              <a:rPr lang="en-US" sz="1400" dirty="0" err="1"/>
              <a:t>olayının</a:t>
            </a:r>
            <a:r>
              <a:rPr lang="en-US" sz="1400" dirty="0"/>
              <a:t> </a:t>
            </a:r>
            <a:r>
              <a:rPr lang="en-US" sz="1400" dirty="0" err="1"/>
              <a:t>verildiği</a:t>
            </a:r>
            <a:r>
              <a:rPr lang="en-US" sz="1400" dirty="0"/>
              <a:t> A </a:t>
            </a:r>
            <a:r>
              <a:rPr lang="en-US" sz="1400" dirty="0" err="1"/>
              <a:t>olayının</a:t>
            </a:r>
            <a:r>
              <a:rPr lang="en-US" sz="1400" dirty="0"/>
              <a:t> </a:t>
            </a:r>
            <a:r>
              <a:rPr lang="en-US" sz="1400" dirty="0" err="1"/>
              <a:t>olasılığı</a:t>
            </a:r>
            <a:r>
              <a:rPr lang="en-US" sz="1400" dirty="0"/>
              <a:t>, A </a:t>
            </a:r>
            <a:r>
              <a:rPr lang="en-US" sz="1400" dirty="0" err="1"/>
              <a:t>olayının</a:t>
            </a:r>
            <a:r>
              <a:rPr lang="en-US" sz="1400" dirty="0"/>
              <a:t> </a:t>
            </a:r>
            <a:r>
              <a:rPr lang="en-US" sz="1400" dirty="0" err="1"/>
              <a:t>verildiği</a:t>
            </a:r>
            <a:r>
              <a:rPr lang="en-US" sz="1400" dirty="0"/>
              <a:t> B </a:t>
            </a:r>
            <a:r>
              <a:rPr lang="en-US" sz="1400" dirty="0" err="1"/>
              <a:t>olayının</a:t>
            </a:r>
            <a:r>
              <a:rPr lang="en-US" sz="1400" dirty="0"/>
              <a:t> </a:t>
            </a:r>
            <a:r>
              <a:rPr lang="en-US" sz="1400" dirty="0" err="1"/>
              <a:t>olasılığı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ilgilidir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Thomas Bayes </a:t>
            </a:r>
            <a:r>
              <a:rPr lang="en-US" sz="1400" dirty="0" err="1"/>
              <a:t>tarafından</a:t>
            </a:r>
            <a:r>
              <a:rPr lang="en-US" sz="1400" dirty="0"/>
              <a:t> </a:t>
            </a:r>
            <a:r>
              <a:rPr lang="en-US" sz="1400" dirty="0" err="1"/>
              <a:t>bulunan</a:t>
            </a:r>
            <a:r>
              <a:rPr lang="en-US" sz="1400" dirty="0"/>
              <a:t> </a:t>
            </a:r>
            <a:r>
              <a:rPr lang="en-US" sz="1400" dirty="0" err="1"/>
              <a:t>koşullu</a:t>
            </a:r>
            <a:r>
              <a:rPr lang="en-US" sz="1400" dirty="0"/>
              <a:t> </a:t>
            </a:r>
            <a:r>
              <a:rPr lang="en-US" sz="1400" dirty="0" err="1"/>
              <a:t>olasılık</a:t>
            </a:r>
            <a:r>
              <a:rPr lang="en-US" sz="1400" dirty="0"/>
              <a:t> </a:t>
            </a:r>
            <a:r>
              <a:rPr lang="en-US" sz="1400" dirty="0" err="1"/>
              <a:t>hesaplama</a:t>
            </a:r>
            <a:r>
              <a:rPr lang="en-US" sz="1400" dirty="0"/>
              <a:t> </a:t>
            </a:r>
            <a:r>
              <a:rPr lang="en-US" sz="1400" dirty="0" err="1"/>
              <a:t>formülüdür</a:t>
            </a:r>
            <a:r>
              <a:rPr lang="en-US" sz="1400" dirty="0"/>
              <a:t>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2D06D5-BA19-F4DA-AB05-6A850BA0D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920" y="1132679"/>
            <a:ext cx="2013441" cy="215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3972C9-1CC5-9A36-138F-CB0D4767C8CD}"/>
              </a:ext>
            </a:extLst>
          </p:cNvPr>
          <p:cNvSpPr txBox="1"/>
          <p:nvPr/>
        </p:nvSpPr>
        <p:spPr>
          <a:xfrm>
            <a:off x="7164288" y="3291830"/>
            <a:ext cx="1222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400" dirty="0"/>
              <a:t>Thomas Bayes</a:t>
            </a:r>
          </a:p>
        </p:txBody>
      </p:sp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669" y="339502"/>
            <a:ext cx="6668771" cy="504056"/>
          </a:xfrm>
        </p:spPr>
        <p:txBody>
          <a:bodyPr>
            <a:normAutofit/>
          </a:bodyPr>
          <a:lstStyle/>
          <a:p>
            <a:r>
              <a:rPr lang="en-US" sz="1800" b="1" dirty="0"/>
              <a:t>Bayes </a:t>
            </a:r>
            <a:r>
              <a:rPr lang="en-US" sz="1800" b="1" dirty="0" err="1"/>
              <a:t>Teoremi</a:t>
            </a:r>
            <a:endParaRPr lang="en-US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F896-EB13-A773-C13F-C9607CDF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03598"/>
            <a:ext cx="3547864" cy="215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C53FA6-5B7D-48B1-D060-D26F49F516D6}"/>
              </a:ext>
            </a:extLst>
          </p:cNvPr>
          <p:cNvSpPr txBox="1"/>
          <p:nvPr/>
        </p:nvSpPr>
        <p:spPr>
          <a:xfrm>
            <a:off x="2673581" y="3716615"/>
            <a:ext cx="50489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</a:schemeClr>
                </a:solidFill>
              </a:rPr>
              <a:t>P ( A | B )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= B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olayı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gerçekleştiğinde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olayının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gerçekleşme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olasılığı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400" i="1" dirty="0">
                <a:solidFill>
                  <a:schemeClr val="tx1">
                    <a:lumMod val="50000"/>
                  </a:schemeClr>
                </a:solidFill>
              </a:rPr>
              <a:t>P ( A )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= A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olayının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gerçekleşme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olasılığı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400" i="1" dirty="0">
                <a:solidFill>
                  <a:schemeClr val="tx1">
                    <a:lumMod val="50000"/>
                  </a:schemeClr>
                </a:solidFill>
              </a:rPr>
              <a:t>P ( B | A )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= A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olayı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gerçekleştiğinde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B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olayının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gerçekleşme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olasılığı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400" i="1" dirty="0">
                <a:solidFill>
                  <a:schemeClr val="tx1">
                    <a:lumMod val="50000"/>
                  </a:schemeClr>
                </a:solidFill>
              </a:rPr>
              <a:t>P ( B )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= B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olayının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gerçekleşme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olasılığı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TR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39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669" y="339502"/>
            <a:ext cx="6668771" cy="504056"/>
          </a:xfrm>
        </p:spPr>
        <p:txBody>
          <a:bodyPr>
            <a:normAutofit/>
          </a:bodyPr>
          <a:lstStyle/>
          <a:p>
            <a:r>
              <a:rPr lang="en-US" sz="1800" b="1" dirty="0"/>
              <a:t>Naïve Bayes </a:t>
            </a:r>
            <a:r>
              <a:rPr lang="en-US" sz="1800" b="1" dirty="0" err="1"/>
              <a:t>Sınıflandırma</a:t>
            </a:r>
            <a:r>
              <a:rPr lang="en-US" sz="1800" b="1" dirty="0"/>
              <a:t> </a:t>
            </a:r>
            <a:r>
              <a:rPr lang="en-US" sz="1800" b="1" dirty="0" err="1"/>
              <a:t>Algoritması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DB166-6428-6BD0-BA5B-7120F99FA931}"/>
              </a:ext>
            </a:extLst>
          </p:cNvPr>
          <p:cNvSpPr txBox="1"/>
          <p:nvPr/>
        </p:nvSpPr>
        <p:spPr>
          <a:xfrm>
            <a:off x="1863669" y="1131590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400" dirty="0"/>
              <a:t>Naïve Bayes sınıflandırma algoritması, adını Matematikçi Thomas Bayes’den alan bir sınıflandırma/ kategorilendirme algoritmasıdır.</a:t>
            </a:r>
          </a:p>
          <a:p>
            <a:endParaRPr lang="en-TR" sz="1400" dirty="0"/>
          </a:p>
          <a:p>
            <a:r>
              <a:rPr lang="en-TR" sz="1400" dirty="0"/>
              <a:t>Naïve Bayes sınıflandırması olasılık ilkelerine göre tanımlanmış bir dizi hesaplama ile, sisteme sunulan verilerin sınıfını yani kategorisini tespit etmeyi amaçlar.</a:t>
            </a:r>
          </a:p>
        </p:txBody>
      </p:sp>
      <p:pic>
        <p:nvPicPr>
          <p:cNvPr id="2050" name="Picture 2" descr="Implementing Naive Bayes Classification using Python">
            <a:extLst>
              <a:ext uri="{FF2B5EF4-FFF2-40B4-BE49-F238E27FC236}">
                <a16:creationId xmlns:a16="http://schemas.microsoft.com/office/drawing/2014/main" id="{4DA8EE5F-F85D-4D26-4F3F-60603B60E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93"/>
          <a:stretch/>
        </p:blipFill>
        <p:spPr bwMode="auto">
          <a:xfrm>
            <a:off x="4123733" y="2887092"/>
            <a:ext cx="4521209" cy="19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85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06F-912C-F950-603D-6453666D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3564"/>
          </a:xfrm>
        </p:spPr>
        <p:txBody>
          <a:bodyPr>
            <a:normAutofit/>
          </a:bodyPr>
          <a:lstStyle/>
          <a:p>
            <a:r>
              <a:rPr lang="en-TR" sz="1800" b="1" dirty="0"/>
              <a:t>Na</a:t>
            </a:r>
            <a:r>
              <a:rPr lang="en-US" sz="1800" b="1" dirty="0" err="1"/>
              <a:t>ï</a:t>
            </a:r>
            <a:r>
              <a:rPr lang="en-TR" sz="1800" b="1" dirty="0"/>
              <a:t>ve Bayes Algoritmasının Avantajları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69F9A-40B0-07A2-8AB9-21364179880D}"/>
              </a:ext>
            </a:extLst>
          </p:cNvPr>
          <p:cNvSpPr txBox="1"/>
          <p:nvPr/>
        </p:nvSpPr>
        <p:spPr>
          <a:xfrm>
            <a:off x="827584" y="1059582"/>
            <a:ext cx="7272808" cy="329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Naive-Bayes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algoritması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,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basit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bir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yapıya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sahiptir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bu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yapı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sayesinde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kullanımı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kolaydır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Naive-Bayes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algoritması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,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veri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kümelerindeki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değişikliklere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kolayca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adapte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olabilir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bu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sayede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modelini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güncel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tutabilir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Naive-Bayes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algoritması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,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bulut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bilişim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teknolojileri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gibi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büyük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veri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ortamlarında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kullanımı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kolaydır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92929"/>
                </a:solidFill>
              </a:rPr>
              <a:t>Her </a:t>
            </a:r>
            <a:r>
              <a:rPr lang="en-US" sz="1400" dirty="0" err="1">
                <a:solidFill>
                  <a:srgbClr val="292929"/>
                </a:solidFill>
              </a:rPr>
              <a:t>özellik</a:t>
            </a:r>
            <a:r>
              <a:rPr lang="en-US" sz="1400" dirty="0">
                <a:solidFill>
                  <a:srgbClr val="292929"/>
                </a:solidFill>
              </a:rPr>
              <a:t> </a:t>
            </a:r>
            <a:r>
              <a:rPr lang="en-US" sz="1400" dirty="0" err="1">
                <a:solidFill>
                  <a:srgbClr val="292929"/>
                </a:solidFill>
              </a:rPr>
              <a:t>birbirinden</a:t>
            </a:r>
            <a:r>
              <a:rPr lang="en-US" sz="1400" dirty="0">
                <a:solidFill>
                  <a:srgbClr val="292929"/>
                </a:solidFill>
              </a:rPr>
              <a:t> </a:t>
            </a:r>
            <a:r>
              <a:rPr lang="en-US" sz="1400" dirty="0" err="1">
                <a:solidFill>
                  <a:srgbClr val="292929"/>
                </a:solidFill>
              </a:rPr>
              <a:t>bağımsız</a:t>
            </a:r>
            <a:r>
              <a:rPr lang="en-US" sz="1400" dirty="0">
                <a:solidFill>
                  <a:srgbClr val="292929"/>
                </a:solidFill>
              </a:rPr>
              <a:t> </a:t>
            </a:r>
            <a:r>
              <a:rPr lang="en-US" sz="1400" dirty="0" err="1">
                <a:solidFill>
                  <a:srgbClr val="292929"/>
                </a:solidFill>
              </a:rPr>
              <a:t>kabul</a:t>
            </a:r>
            <a:r>
              <a:rPr lang="en-US" sz="1400" dirty="0">
                <a:solidFill>
                  <a:srgbClr val="292929"/>
                </a:solidFill>
              </a:rPr>
              <a:t> </a:t>
            </a:r>
            <a:r>
              <a:rPr lang="en-US" sz="1400" dirty="0" err="1">
                <a:solidFill>
                  <a:srgbClr val="292929"/>
                </a:solidFill>
              </a:rPr>
              <a:t>edildiği</a:t>
            </a:r>
            <a:r>
              <a:rPr lang="en-US" sz="1400" dirty="0">
                <a:solidFill>
                  <a:srgbClr val="292929"/>
                </a:solidFill>
              </a:rPr>
              <a:t> </a:t>
            </a:r>
            <a:r>
              <a:rPr lang="en-US" sz="1400" dirty="0" err="1">
                <a:solidFill>
                  <a:srgbClr val="292929"/>
                </a:solidFill>
              </a:rPr>
              <a:t>için</a:t>
            </a:r>
            <a:r>
              <a:rPr lang="en-US" sz="1400" dirty="0">
                <a:solidFill>
                  <a:srgbClr val="292929"/>
                </a:solidFill>
              </a:rPr>
              <a:t> logistic </a:t>
            </a:r>
            <a:r>
              <a:rPr lang="en-US" sz="1400" dirty="0" err="1">
                <a:solidFill>
                  <a:srgbClr val="292929"/>
                </a:solidFill>
              </a:rPr>
              <a:t>regresyon</a:t>
            </a:r>
            <a:r>
              <a:rPr lang="en-US" sz="1400" dirty="0">
                <a:solidFill>
                  <a:srgbClr val="292929"/>
                </a:solidFill>
              </a:rPr>
              <a:t> </a:t>
            </a:r>
            <a:r>
              <a:rPr lang="en-US" sz="1400" dirty="0" err="1">
                <a:solidFill>
                  <a:srgbClr val="292929"/>
                </a:solidFill>
              </a:rPr>
              <a:t>gibi</a:t>
            </a:r>
            <a:r>
              <a:rPr lang="en-US" sz="1400" dirty="0">
                <a:solidFill>
                  <a:srgbClr val="292929"/>
                </a:solidFill>
              </a:rPr>
              <a:t> </a:t>
            </a:r>
            <a:r>
              <a:rPr lang="en-US" sz="1400" dirty="0" err="1">
                <a:solidFill>
                  <a:srgbClr val="292929"/>
                </a:solidFill>
              </a:rPr>
              <a:t>modellerden</a:t>
            </a:r>
            <a:r>
              <a:rPr lang="en-US" sz="1400" dirty="0">
                <a:solidFill>
                  <a:srgbClr val="292929"/>
                </a:solidFill>
              </a:rPr>
              <a:t> </a:t>
            </a:r>
            <a:r>
              <a:rPr lang="en-US" sz="1400" dirty="0" err="1">
                <a:solidFill>
                  <a:srgbClr val="292929"/>
                </a:solidFill>
              </a:rPr>
              <a:t>daha</a:t>
            </a:r>
            <a:r>
              <a:rPr lang="en-US" sz="1400" dirty="0">
                <a:solidFill>
                  <a:srgbClr val="292929"/>
                </a:solidFill>
              </a:rPr>
              <a:t> </a:t>
            </a:r>
            <a:r>
              <a:rPr lang="en-US" sz="1400" dirty="0" err="1">
                <a:solidFill>
                  <a:srgbClr val="292929"/>
                </a:solidFill>
              </a:rPr>
              <a:t>iyi</a:t>
            </a:r>
            <a:r>
              <a:rPr lang="en-US" sz="1400" dirty="0">
                <a:solidFill>
                  <a:srgbClr val="292929"/>
                </a:solidFill>
              </a:rPr>
              <a:t> </a:t>
            </a:r>
            <a:r>
              <a:rPr lang="en-US" sz="1400" dirty="0" err="1">
                <a:solidFill>
                  <a:srgbClr val="292929"/>
                </a:solidFill>
              </a:rPr>
              <a:t>performans</a:t>
            </a:r>
            <a:r>
              <a:rPr lang="en-US" sz="1400" dirty="0">
                <a:solidFill>
                  <a:srgbClr val="292929"/>
                </a:solidFill>
              </a:rPr>
              <a:t> </a:t>
            </a:r>
            <a:r>
              <a:rPr lang="en-US" sz="1400" dirty="0" err="1">
                <a:solidFill>
                  <a:srgbClr val="292929"/>
                </a:solidFill>
              </a:rPr>
              <a:t>gösterebilir</a:t>
            </a:r>
            <a:r>
              <a:rPr lang="en-US" sz="1400" dirty="0">
                <a:solidFill>
                  <a:srgbClr val="292929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92929"/>
                </a:solidFill>
              </a:rPr>
              <a:t>Az </a:t>
            </a:r>
            <a:r>
              <a:rPr lang="en-US" sz="1400" dirty="0" err="1">
                <a:solidFill>
                  <a:srgbClr val="292929"/>
                </a:solidFill>
              </a:rPr>
              <a:t>veriyle</a:t>
            </a:r>
            <a:r>
              <a:rPr lang="en-US" sz="1400" dirty="0">
                <a:solidFill>
                  <a:srgbClr val="292929"/>
                </a:solidFill>
              </a:rPr>
              <a:t> </a:t>
            </a:r>
            <a:r>
              <a:rPr lang="en-US" sz="1400" dirty="0" err="1">
                <a:solidFill>
                  <a:srgbClr val="292929"/>
                </a:solidFill>
              </a:rPr>
              <a:t>iyi</a:t>
            </a:r>
            <a:r>
              <a:rPr lang="en-US" sz="1400" dirty="0">
                <a:solidFill>
                  <a:srgbClr val="292929"/>
                </a:solidFill>
              </a:rPr>
              <a:t> </a:t>
            </a:r>
            <a:r>
              <a:rPr lang="en-US" sz="1400" dirty="0" err="1">
                <a:solidFill>
                  <a:srgbClr val="292929"/>
                </a:solidFill>
              </a:rPr>
              <a:t>işler</a:t>
            </a:r>
            <a:r>
              <a:rPr lang="en-US" sz="1400" dirty="0">
                <a:solidFill>
                  <a:srgbClr val="292929"/>
                </a:solidFill>
              </a:rPr>
              <a:t> </a:t>
            </a:r>
            <a:r>
              <a:rPr lang="en-US" sz="1400" dirty="0" err="1">
                <a:solidFill>
                  <a:srgbClr val="292929"/>
                </a:solidFill>
              </a:rPr>
              <a:t>başarabilir</a:t>
            </a:r>
            <a:r>
              <a:rPr lang="en-US" sz="1400" dirty="0">
                <a:solidFill>
                  <a:srgbClr val="292929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292929"/>
                </a:solidFill>
              </a:rPr>
              <a:t>Sürekli</a:t>
            </a:r>
            <a:r>
              <a:rPr lang="en-US" sz="1400" dirty="0">
                <a:solidFill>
                  <a:srgbClr val="292929"/>
                </a:solidFill>
              </a:rPr>
              <a:t> </a:t>
            </a:r>
            <a:r>
              <a:rPr lang="en-US" sz="1400" dirty="0" err="1">
                <a:solidFill>
                  <a:srgbClr val="292929"/>
                </a:solidFill>
              </a:rPr>
              <a:t>ve</a:t>
            </a:r>
            <a:r>
              <a:rPr lang="en-US" sz="1400" dirty="0">
                <a:solidFill>
                  <a:srgbClr val="292929"/>
                </a:solidFill>
              </a:rPr>
              <a:t> </a:t>
            </a:r>
            <a:r>
              <a:rPr lang="en-US" sz="1400" dirty="0" err="1">
                <a:solidFill>
                  <a:srgbClr val="292929"/>
                </a:solidFill>
              </a:rPr>
              <a:t>kesikli</a:t>
            </a:r>
            <a:r>
              <a:rPr lang="en-US" sz="1400" dirty="0">
                <a:solidFill>
                  <a:srgbClr val="292929"/>
                </a:solidFill>
              </a:rPr>
              <a:t> </a:t>
            </a:r>
            <a:r>
              <a:rPr lang="en-US" sz="1400" dirty="0" err="1">
                <a:solidFill>
                  <a:srgbClr val="292929"/>
                </a:solidFill>
              </a:rPr>
              <a:t>veriler</a:t>
            </a:r>
            <a:r>
              <a:rPr lang="en-US" sz="1400" dirty="0">
                <a:solidFill>
                  <a:srgbClr val="292929"/>
                </a:solidFill>
              </a:rPr>
              <a:t> </a:t>
            </a:r>
            <a:r>
              <a:rPr lang="en-US" sz="1400" dirty="0" err="1">
                <a:solidFill>
                  <a:srgbClr val="292929"/>
                </a:solidFill>
              </a:rPr>
              <a:t>ile</a:t>
            </a:r>
            <a:r>
              <a:rPr lang="en-US" sz="1400" dirty="0">
                <a:solidFill>
                  <a:srgbClr val="292929"/>
                </a:solidFill>
              </a:rPr>
              <a:t> </a:t>
            </a:r>
            <a:r>
              <a:rPr lang="en-US" sz="1400" dirty="0" err="1">
                <a:solidFill>
                  <a:srgbClr val="292929"/>
                </a:solidFill>
              </a:rPr>
              <a:t>kullanılabilir</a:t>
            </a:r>
            <a:r>
              <a:rPr lang="en-US" sz="1400" dirty="0">
                <a:solidFill>
                  <a:srgbClr val="292929"/>
                </a:solidFill>
              </a:rPr>
              <a:t>.</a:t>
            </a:r>
            <a:endParaRPr lang="en-US" sz="1400" b="0" i="0" dirty="0">
              <a:solidFill>
                <a:schemeClr val="bg2">
                  <a:lumMod val="10000"/>
                </a:schemeClr>
              </a:solidFill>
              <a:effectLst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010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06F-912C-F950-603D-6453666D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3564"/>
          </a:xfrm>
        </p:spPr>
        <p:txBody>
          <a:bodyPr>
            <a:normAutofit/>
          </a:bodyPr>
          <a:lstStyle/>
          <a:p>
            <a:r>
              <a:rPr lang="en-TR" sz="1800" b="1" dirty="0"/>
              <a:t>Na</a:t>
            </a:r>
            <a:r>
              <a:rPr lang="en-US" sz="1800" b="1" dirty="0" err="1"/>
              <a:t>ï</a:t>
            </a:r>
            <a:r>
              <a:rPr lang="en-TR" sz="1800" b="1" dirty="0"/>
              <a:t>ve Bayes Algoritmasının Dezavantajları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69F9A-40B0-07A2-8AB9-21364179880D}"/>
              </a:ext>
            </a:extLst>
          </p:cNvPr>
          <p:cNvSpPr txBox="1"/>
          <p:nvPr/>
        </p:nvSpPr>
        <p:spPr>
          <a:xfrm>
            <a:off x="827584" y="771256"/>
            <a:ext cx="7488832" cy="361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Naive-Bayes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algoritması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, her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bir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özelliğin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diğer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özelliklerden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bağımsız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olduğu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varsayımına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dayanır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. Bu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varsayım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,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genellikle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doğru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değildir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algoritmanın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tahminlerinin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yanlış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olma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riskini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doğurabilir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Naive-Bayes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algoritması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,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sadece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kategorik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sayısal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verileri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işleyebilir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. Bu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nedenle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,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çok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büyük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karmaşık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veri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türlerini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işleyemez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kullanımı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sınırlıdır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Sıfır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olasılık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problemi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ile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karşı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karşıya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kalabilirsiniz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.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Sıfır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olasılık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istediğimiz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örneğin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veri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setinde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hiç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bulunmaması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durumudur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.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Yani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herhangi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bir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işleme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alındığında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sonucu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sıfır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yapacaktır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. Bunun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için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en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basit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yöntem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tüm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verilere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minimum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değer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ekleyerek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(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genellikle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1)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bu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olasılık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ortadan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kaldırılabilir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. Bu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duruma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Laplace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kullanılarak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tahminleme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 de </a:t>
            </a:r>
            <a:r>
              <a:rPr lang="en-US" sz="1400" b="0" i="0" dirty="0" err="1">
                <a:solidFill>
                  <a:srgbClr val="292929"/>
                </a:solidFill>
                <a:effectLst/>
                <a:cs typeface="Heebo" pitchFamily="2" charset="-79"/>
              </a:rPr>
              <a:t>denmektedir</a:t>
            </a:r>
            <a:r>
              <a:rPr lang="en-US" sz="1400" b="0" i="0" dirty="0">
                <a:solidFill>
                  <a:srgbClr val="292929"/>
                </a:solidFill>
                <a:effectLst/>
                <a:cs typeface="Heebo" pitchFamily="2" charset="-79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chemeClr val="bg2">
                  <a:lumMod val="10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TR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4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669" y="339502"/>
            <a:ext cx="6668771" cy="504056"/>
          </a:xfrm>
        </p:spPr>
        <p:txBody>
          <a:bodyPr>
            <a:normAutofit/>
          </a:bodyPr>
          <a:lstStyle/>
          <a:p>
            <a:r>
              <a:rPr lang="en-US" sz="1800" b="1" dirty="0"/>
              <a:t>Naïve Bayes </a:t>
            </a:r>
            <a:r>
              <a:rPr lang="en-US" sz="1800" b="1" dirty="0" err="1"/>
              <a:t>Sınıflandırıcısı</a:t>
            </a:r>
            <a:r>
              <a:rPr lang="en-US" sz="1800" b="1" dirty="0"/>
              <a:t> </a:t>
            </a:r>
            <a:r>
              <a:rPr lang="en-US" sz="1800" b="1" dirty="0" err="1"/>
              <a:t>Çeşitleri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DB166-6428-6BD0-BA5B-7120F99FA931}"/>
              </a:ext>
            </a:extLst>
          </p:cNvPr>
          <p:cNvSpPr txBox="1"/>
          <p:nvPr/>
        </p:nvSpPr>
        <p:spPr>
          <a:xfrm>
            <a:off x="1863668" y="1131590"/>
            <a:ext cx="66687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bg2">
                    <a:lumMod val="10000"/>
                  </a:schemeClr>
                </a:solidFill>
                <a:effectLst/>
              </a:rPr>
              <a:t> Gaussian Naive-Bayes: 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Bu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tür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,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sayısal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verileri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işleyebilen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bir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Naive-Bayes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türüdür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. Gaussian Naive-Bayes, her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bir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özelliğin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dağılımının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normal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dağılım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(Gaussian)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olduğu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varsayımına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dayanır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bu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varsayım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doğrultusunda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tahminler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yapar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chemeClr val="bg2">
                  <a:lumMod val="10000"/>
                </a:schemeClr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bg2">
                    <a:lumMod val="10000"/>
                  </a:schemeClr>
                </a:solidFill>
                <a:effectLst/>
              </a:rPr>
              <a:t> Multinomial Naive-Bayes: 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Bu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tür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,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kategorik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verileri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işleyebilen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bir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Naive-Bayes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türüdür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. Multinomial Naive-Bayes, her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bir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özelliğin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sınıflandırılması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için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kategorik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olarak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gruplandırıldığı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varsayımına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dayanır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bu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varsayım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doğrultusunda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tahminler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yapar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chemeClr val="bg2">
                  <a:lumMod val="10000"/>
                </a:schemeClr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 Bernoulli Naive-Bayes: </a:t>
            </a:r>
            <a:endParaRPr lang="en-US" sz="1400" b="0" i="0" dirty="0">
              <a:solidFill>
                <a:schemeClr val="bg2">
                  <a:lumMod val="10000"/>
                </a:schemeClr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Bu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tür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,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iki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kategorik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değerden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(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örneğin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, "var"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"yok")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oluşan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verileri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işleyebilen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bir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Naive-Bayes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türüdür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. Bernoulli Naive-Bayes, her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bir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özelliğin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iki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kategorik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değer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içerdiği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varsayımına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dayanır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ve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bu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varsayım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doğrultusunda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tahminler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bg2">
                    <a:lumMod val="10000"/>
                  </a:schemeClr>
                </a:solidFill>
                <a:effectLst/>
              </a:rPr>
              <a:t>yapar</a:t>
            </a:r>
            <a:r>
              <a:rPr lang="en-US" sz="1400" b="0" i="0" dirty="0">
                <a:solidFill>
                  <a:schemeClr val="bg2">
                    <a:lumMod val="10000"/>
                  </a:schemeClr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313818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803.potx" id="{BA4D630B-7D75-497B-B285-AD04B181F5FC}" vid="{F7D9245A-EDB1-476F-90C7-971F63EC0B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1985</Template>
  <TotalTime>1104</TotalTime>
  <Words>862</Words>
  <Application>Microsoft Macintosh PowerPoint</Application>
  <PresentationFormat>On-screen Show (16:9)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source-serif-pro</vt:lpstr>
      <vt:lpstr>1985</vt:lpstr>
      <vt:lpstr>Denetimli Öğrenme Algoritmaları</vt:lpstr>
      <vt:lpstr>Denetimli Öğrenme Nedir?</vt:lpstr>
      <vt:lpstr>Denetimli Öğrenme Algoritmaları</vt:lpstr>
      <vt:lpstr>Bayes Teoremi</vt:lpstr>
      <vt:lpstr>Bayes Teoremi</vt:lpstr>
      <vt:lpstr>Naïve Bayes Sınıflandırma Algoritması</vt:lpstr>
      <vt:lpstr>Naïve Bayes Algoritmasının Avantajları</vt:lpstr>
      <vt:lpstr>Naïve Bayes Algoritmasının Dezavantajları</vt:lpstr>
      <vt:lpstr>Naïve Bayes Sınıflandırıcısı Çeşitleri</vt:lpstr>
      <vt:lpstr>Naïve Bayes Çalışma Mantığı</vt:lpstr>
      <vt:lpstr>Naïve Bayes Çalışma Mantığı</vt:lpstr>
      <vt:lpstr>Naïve Bayes Çalışma Mantığı</vt:lpstr>
      <vt:lpstr>Naïve Bayes Algoritmasının Kullanım Alanları</vt:lpstr>
      <vt:lpstr>Naive Bayes Örnek Uygulama</vt:lpstr>
      <vt:lpstr>Naive Bayes Örnek Uygulama</vt:lpstr>
      <vt:lpstr>Naive Bayes Örnek Uygulama</vt:lpstr>
      <vt:lpstr>Naive Bayes Laplace Düzeltmesi Örnek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Denetimli Öğrenme Algoritmaları</dc:title>
  <dc:creator>KEREM ERSU</dc:creator>
  <cp:lastModifiedBy>KEREM ERSU</cp:lastModifiedBy>
  <cp:revision>10</cp:revision>
  <dcterms:created xsi:type="dcterms:W3CDTF">2022-12-01T19:13:39Z</dcterms:created>
  <dcterms:modified xsi:type="dcterms:W3CDTF">2022-12-07T20:35:43Z</dcterms:modified>
</cp:coreProperties>
</file>