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handoutMasterIdLst>
    <p:handoutMasterId r:id="rId30"/>
  </p:handoutMasterIdLst>
  <p:sldIdLst>
    <p:sldId id="3825" r:id="rId5"/>
    <p:sldId id="3826" r:id="rId6"/>
    <p:sldId id="3827" r:id="rId7"/>
    <p:sldId id="3794" r:id="rId8"/>
    <p:sldId id="3835" r:id="rId9"/>
    <p:sldId id="3791" r:id="rId10"/>
    <p:sldId id="3792" r:id="rId11"/>
    <p:sldId id="3836" r:id="rId12"/>
    <p:sldId id="3837" r:id="rId13"/>
    <p:sldId id="3831" r:id="rId14"/>
    <p:sldId id="3838" r:id="rId15"/>
    <p:sldId id="3839" r:id="rId16"/>
    <p:sldId id="3840" r:id="rId17"/>
    <p:sldId id="3841" r:id="rId18"/>
    <p:sldId id="3843" r:id="rId19"/>
    <p:sldId id="3844" r:id="rId20"/>
    <p:sldId id="3845" r:id="rId21"/>
    <p:sldId id="3832" r:id="rId22"/>
    <p:sldId id="3846" r:id="rId23"/>
    <p:sldId id="3847" r:id="rId24"/>
    <p:sldId id="3833" r:id="rId25"/>
    <p:sldId id="3848" r:id="rId26"/>
    <p:sldId id="3849" r:id="rId27"/>
    <p:sldId id="3850" r:id="rId2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9F98CD2-ED1D-4B96-BCFF-760B8CAA4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014D22-622D-4DB3-93B1-1416373817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45D-1CCA-46F8-BC2F-B1B1CF930DB8}" type="datetime1">
              <a:rPr lang="tr-TR" smtClean="0"/>
              <a:t>24.06.2022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2FF1CD-A939-4F4D-9094-DDE05D0B21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DB1086-8184-46D7-92A4-9F1C38B619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4CAA-D5A5-4041-A58B-975F44B1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2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E20826-8112-4B3D-A7D9-405BB5A4F67F}" type="datetime1">
              <a:rPr lang="tr-TR" noProof="0" smtClean="0"/>
              <a:t>24.06.2022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64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03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34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4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714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05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801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32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97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526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13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78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390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134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81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49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679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47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89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58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87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Yay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etin Yer Tutucusu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rta boy resim içeren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rbest Form: Şekil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erbest Biçim: Şekil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rbest Form: Şekil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Yay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alıntı slaydı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03.09.20XX</a:t>
            </a: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Sunu Başlığı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/>
              <a:pPr>
                <a:defRPr/>
              </a:pPr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b="1" dirty="0">
                <a:solidFill>
                  <a:srgbClr val="FFFFFF"/>
                </a:solidFill>
              </a:rPr>
              <a:t>PITTSBURGH KÖPRÜLERİ VERİ SETİNİN DECISION TREE İLE SINIFLANDIRILMASI</a:t>
            </a:r>
            <a:endParaRPr lang="tr-TR" sz="40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Kerem Ersu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9173671" cy="969153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Eksik Değer Analizi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D93A0FB-721C-6424-5F8A-8528813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46" y="1938129"/>
            <a:ext cx="1981477" cy="29817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7C0568-D820-B14A-ADEC-FC5E6EDE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01" y="1690688"/>
            <a:ext cx="8562450" cy="38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55" y="377505"/>
            <a:ext cx="9151500" cy="658193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3600" dirty="0"/>
              <a:t>Eksik Verilerin Korelasyonunun </a:t>
            </a:r>
            <a:r>
              <a:rPr lang="tr-TR" sz="3600" dirty="0" err="1"/>
              <a:t>Heatmaple</a:t>
            </a:r>
            <a:r>
              <a:rPr lang="tr-TR" sz="3600" dirty="0"/>
              <a:t> Gösterimi</a:t>
            </a: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1FDD4-8535-0D35-CA6E-84E0A964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80" y="1134054"/>
            <a:ext cx="8051839" cy="5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5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55" y="377505"/>
            <a:ext cx="10258847" cy="860178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Eksik Verilerin Doldurulması</a:t>
            </a: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73F179C-5529-BAC3-8DED-8B930329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62" y="1669596"/>
            <a:ext cx="8964276" cy="108600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8D8335C-6AD1-186C-BECF-F0EEEC8F2F4C}"/>
              </a:ext>
            </a:extLst>
          </p:cNvPr>
          <p:cNvSpPr txBox="1"/>
          <p:nvPr/>
        </p:nvSpPr>
        <p:spPr>
          <a:xfrm>
            <a:off x="1610686" y="3674377"/>
            <a:ext cx="843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Eksik sayısal veriler medyan ile doldurulmuştur.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Kategorik veriler ise </a:t>
            </a:r>
            <a:r>
              <a:rPr lang="tr-TR" sz="2400" dirty="0" err="1"/>
              <a:t>mod</a:t>
            </a:r>
            <a:r>
              <a:rPr lang="tr-TR" sz="2400" dirty="0"/>
              <a:t> ile doldurulmuştur.</a:t>
            </a:r>
          </a:p>
        </p:txBody>
      </p:sp>
    </p:spTree>
    <p:extLst>
      <p:ext uri="{BB962C8B-B14F-4D97-AF65-F5344CB8AC3E}">
        <p14:creationId xmlns:p14="http://schemas.microsoft.com/office/powerpoint/2010/main" val="83884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9173671" cy="969153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Aykırı Değer Analizi – Numerik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82E65C1-3508-1FB9-3378-7CCA7513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1495155"/>
            <a:ext cx="651600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0591925" cy="847856"/>
          </a:xfrm>
        </p:spPr>
        <p:txBody>
          <a:bodyPr rtlCol="0">
            <a:normAutofit/>
          </a:bodyPr>
          <a:lstStyle/>
          <a:p>
            <a:pPr rtl="0"/>
            <a:r>
              <a:rPr lang="tr-TR" sz="3200" dirty="0"/>
              <a:t>Aykırı Değer Analizi - Numerik</a:t>
            </a:r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9121A-38C3-B4CE-0F4E-8CD5EB4D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73" y="2513563"/>
            <a:ext cx="4427352" cy="29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75991C-2F9A-3008-9314-3151F27A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79" y="2513563"/>
            <a:ext cx="3915648" cy="29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9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9173671" cy="969153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Aykırı Değer Analizi – Kategorik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F80E05-C81F-9A5F-A11F-EC99B3DF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0" y="2597539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66EED-9046-B7A6-B511-C85DABAA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72" y="2597539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5749C91-924F-F803-B63C-42591E74D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54" y="2597539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0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9173671" cy="969153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Aykırı Değer Analizi – Kategorik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49A832-3F46-65F2-2755-A3317B0C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6" y="2597539"/>
            <a:ext cx="36385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E6E57A-E289-0F9C-B4C7-5AB17BB6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55" y="2597539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B0AABD7-E649-C84C-2725-C79A1D86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54" y="2592776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5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9173671" cy="969153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Aykırı Değer Analizi – Kategorik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6786E0-EDA1-00B5-C91F-893416F5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7" y="1330067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B9E8F70-54BC-74F2-B406-8815BC79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33427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E17CAD-6BFF-C4B2-00AB-395852D3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54" y="133427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67DDAC7-2856-AF8D-4087-299C6E47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4186367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5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aşlık 16">
            <a:extLst>
              <a:ext uri="{FF2B5EF4-FFF2-40B4-BE49-F238E27FC236}">
                <a16:creationId xmlns:a16="http://schemas.microsoft.com/office/drawing/2014/main" id="{31E0BD5B-7A50-A726-070D-517E9E3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3210"/>
          </a:xfrm>
        </p:spPr>
        <p:txBody>
          <a:bodyPr>
            <a:normAutofit/>
          </a:bodyPr>
          <a:lstStyle/>
          <a:p>
            <a:r>
              <a:rPr lang="tr-TR" sz="3600" dirty="0"/>
              <a:t>Veri Setinin Test ve Train Olarak Ayrılması</a:t>
            </a: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C4369548-BAF2-1B66-371D-F65366E1A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1553613"/>
            <a:ext cx="5439534" cy="1810003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60F618B3-31AE-672C-FE3E-E0B4D3FA1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20" y="1553613"/>
            <a:ext cx="5037580" cy="1810004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27C05A9-7D50-8688-2004-0CE10D1E5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6" y="3905192"/>
            <a:ext cx="5439534" cy="1991106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28BB5053-82E3-D7C2-9E61-C8EA7FC48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17" y="3905192"/>
            <a:ext cx="4994783" cy="19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0591925" cy="847856"/>
          </a:xfrm>
        </p:spPr>
        <p:txBody>
          <a:bodyPr rtlCol="0">
            <a:normAutofit/>
          </a:bodyPr>
          <a:lstStyle/>
          <a:p>
            <a:pPr rtl="0"/>
            <a:r>
              <a:rPr lang="tr-TR" sz="3200" dirty="0" err="1"/>
              <a:t>Oversampling</a:t>
            </a:r>
            <a:r>
              <a:rPr lang="tr-TR" sz="3200" dirty="0"/>
              <a:t> İşlemi</a:t>
            </a:r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94CFA38-C9F4-445F-2835-E4B29BD4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06" y="2560189"/>
            <a:ext cx="9409183" cy="259904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8EF6FAB-3B7A-25C3-3F13-B1672316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653" y="5699555"/>
            <a:ext cx="3672691" cy="65679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245AE0C-37C0-BE76-EC07-F8177D144BBC}"/>
              </a:ext>
            </a:extLst>
          </p:cNvPr>
          <p:cNvSpPr txBox="1"/>
          <p:nvPr/>
        </p:nvSpPr>
        <p:spPr>
          <a:xfrm>
            <a:off x="1391406" y="1484851"/>
            <a:ext cx="940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Oversampling</a:t>
            </a:r>
            <a:r>
              <a:rPr lang="tr-TR" dirty="0"/>
              <a:t> işlemi, kullanılan veri sayısının artırılması için yapılan sentetik bir veri artırma yöntemidir.</a:t>
            </a:r>
          </a:p>
        </p:txBody>
      </p:sp>
    </p:spTree>
    <p:extLst>
      <p:ext uri="{BB962C8B-B14F-4D97-AF65-F5344CB8AC3E}">
        <p14:creationId xmlns:p14="http://schemas.microsoft.com/office/powerpoint/2010/main" val="1726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Pittsburgh Köprüleri Veri Seti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65" y="1527048"/>
            <a:ext cx="5539083" cy="3931920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dirty="0"/>
              <a:t>Örnek Sayısı: 108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dirty="0"/>
              <a:t>Öznitelik Sayısı: 13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dirty="0"/>
              <a:t>Bağışlanma Tarihi: 01.08.1990</a:t>
            </a:r>
          </a:p>
          <a:p>
            <a:pPr rtl="0"/>
            <a:endParaRPr lang="tr-T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dirty="0"/>
              <a:t>Kategorik ve numerik özniteliklerden oluşmaktadır.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0591925" cy="847856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3200" dirty="0"/>
              <a:t>Model Oluşturulması ve Model Parametre Optimizasyonu İşlemi</a:t>
            </a:r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59EC7D-3DF0-D789-3330-F174D729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12" y="1897062"/>
            <a:ext cx="4878889" cy="84785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7FE5CF9-24C7-B161-910B-275C0B933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795" y="3429000"/>
            <a:ext cx="5987321" cy="16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2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7" y="365760"/>
            <a:ext cx="10114383" cy="1099146"/>
          </a:xfrm>
        </p:spPr>
        <p:txBody>
          <a:bodyPr rtlCol="0">
            <a:normAutofit/>
          </a:bodyPr>
          <a:lstStyle/>
          <a:p>
            <a:pPr rtl="0"/>
            <a:r>
              <a:rPr lang="tr-TR" sz="3600" dirty="0"/>
              <a:t>K-</a:t>
            </a:r>
            <a:r>
              <a:rPr lang="tr-TR" sz="3600" dirty="0" err="1"/>
              <a:t>Fold</a:t>
            </a:r>
            <a:r>
              <a:rPr lang="tr-TR" sz="3600" dirty="0"/>
              <a:t> Cross </a:t>
            </a:r>
            <a:r>
              <a:rPr lang="tr-TR" sz="3600" dirty="0" err="1"/>
              <a:t>Validation</a:t>
            </a:r>
            <a:r>
              <a:rPr lang="tr-TR" sz="3600" dirty="0"/>
              <a:t> ve </a:t>
            </a:r>
            <a:r>
              <a:rPr lang="tr-TR" sz="3600" dirty="0" err="1"/>
              <a:t>GridSearchCV</a:t>
            </a:r>
            <a:r>
              <a:rPr lang="tr-TR" sz="3600" dirty="0"/>
              <a:t> Uygulanması</a:t>
            </a:r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F9F04F7-A977-2CAC-483E-8DFDC057A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98" y="2434672"/>
            <a:ext cx="8536403" cy="21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8B97522-937B-E1CA-2F9E-8EA5B43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002"/>
            <a:ext cx="10515600" cy="910002"/>
          </a:xfrm>
        </p:spPr>
        <p:txBody>
          <a:bodyPr>
            <a:normAutofit/>
          </a:bodyPr>
          <a:lstStyle/>
          <a:p>
            <a:r>
              <a:rPr lang="tr-TR" sz="3200" dirty="0" err="1"/>
              <a:t>Tahminleme</a:t>
            </a:r>
            <a:r>
              <a:rPr lang="tr-TR" sz="3200" dirty="0"/>
              <a:t> ve Sonuçların Değerlendirilmesi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FC1B259-2978-D818-AF33-2647909E1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91"/>
          <a:stretch/>
        </p:blipFill>
        <p:spPr>
          <a:xfrm>
            <a:off x="3411477" y="2076061"/>
            <a:ext cx="5369045" cy="27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8B97522-937B-E1CA-2F9E-8EA5B43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002"/>
            <a:ext cx="10515600" cy="685901"/>
          </a:xfrm>
        </p:spPr>
        <p:txBody>
          <a:bodyPr>
            <a:normAutofit/>
          </a:bodyPr>
          <a:lstStyle/>
          <a:p>
            <a:r>
              <a:rPr lang="tr-TR" sz="3200" dirty="0"/>
              <a:t>Karar Ağacının Görselleştirilmesi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FFA21-702F-46F7-A01D-C23D3077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89" y="980874"/>
            <a:ext cx="5703421" cy="55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4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8B97522-937B-E1CA-2F9E-8EA5B43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002"/>
            <a:ext cx="10515600" cy="685901"/>
          </a:xfrm>
        </p:spPr>
        <p:txBody>
          <a:bodyPr>
            <a:normAutofit/>
          </a:bodyPr>
          <a:lstStyle/>
          <a:p>
            <a:r>
              <a:rPr lang="tr-TR" sz="3200" dirty="0"/>
              <a:t>Modelin Öznitelik Önem Değeri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E20A77-EC1B-D7A6-FCCA-C52F4DC6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29" y="1145256"/>
            <a:ext cx="5257742" cy="525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7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Öznitelikler</a:t>
            </a:r>
          </a:p>
        </p:txBody>
      </p:sp>
      <p:pic>
        <p:nvPicPr>
          <p:cNvPr id="18" name="İçerik Yer Tutucusu 17">
            <a:extLst>
              <a:ext uri="{FF2B5EF4-FFF2-40B4-BE49-F238E27FC236}">
                <a16:creationId xmlns:a16="http://schemas.microsoft.com/office/drawing/2014/main" id="{BB8E4A9B-6E51-EFD4-3B21-497E75A6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972" y="1691004"/>
            <a:ext cx="6952510" cy="3212235"/>
          </a:xfrm>
        </p:spPr>
      </p:pic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55" y="377505"/>
            <a:ext cx="10258847" cy="860178"/>
          </a:xfrm>
        </p:spPr>
        <p:txBody>
          <a:bodyPr rtlCol="0"/>
          <a:lstStyle/>
          <a:p>
            <a:pPr rtl="0"/>
            <a:r>
              <a:rPr lang="tr-TR" dirty="0"/>
              <a:t>Kategorik ve Numerik Öznitelikler</a:t>
            </a: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o 15">
            <a:extLst>
              <a:ext uri="{FF2B5EF4-FFF2-40B4-BE49-F238E27FC236}">
                <a16:creationId xmlns:a16="http://schemas.microsoft.com/office/drawing/2014/main" id="{4AE7A6DA-2B10-7293-D83A-8434E874F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82840"/>
              </p:ext>
            </p:extLst>
          </p:nvPr>
        </p:nvGraphicFramePr>
        <p:xfrm>
          <a:off x="2885814" y="1409350"/>
          <a:ext cx="6209706" cy="512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3779">
                  <a:extLst>
                    <a:ext uri="{9D8B030D-6E8A-4147-A177-3AD203B41FA5}">
                      <a16:colId xmlns:a16="http://schemas.microsoft.com/office/drawing/2014/main" val="762871135"/>
                    </a:ext>
                  </a:extLst>
                </a:gridCol>
                <a:gridCol w="3145927">
                  <a:extLst>
                    <a:ext uri="{9D8B030D-6E8A-4147-A177-3AD203B41FA5}">
                      <a16:colId xmlns:a16="http://schemas.microsoft.com/office/drawing/2014/main" val="4032174746"/>
                    </a:ext>
                  </a:extLst>
                </a:gridCol>
              </a:tblGrid>
              <a:tr h="3663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Öznitelik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Türü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99558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Numerik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27197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River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3224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Location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Numerik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11287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Erected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133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Purpose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83408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Length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8071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Lanes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85264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Clear</a:t>
                      </a:r>
                      <a:r>
                        <a:rPr lang="tr-TR" dirty="0"/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6133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/>
                        <a:t>Through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03159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Material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08078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Span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36444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Rel</a:t>
                      </a:r>
                      <a:r>
                        <a:rPr lang="tr-TR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02359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r>
                        <a:rPr lang="tr-TR" dirty="0" err="1"/>
                        <a:t>Type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Kategorik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3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Kullanılan Teknolojiler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569" y="1536192"/>
            <a:ext cx="4479721" cy="3931920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/>
              <a:t>Python Programlama Dili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 err="1"/>
              <a:t>Pandas</a:t>
            </a:r>
            <a:r>
              <a:rPr lang="tr-TR" sz="2200" dirty="0"/>
              <a:t> Kütüphanesi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 err="1"/>
              <a:t>Numpy</a:t>
            </a:r>
            <a:r>
              <a:rPr lang="tr-TR" sz="2200" dirty="0"/>
              <a:t> Kütüphanesi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/>
              <a:t>Matplotlib Kütüphanesi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 err="1"/>
              <a:t>Seaborn</a:t>
            </a:r>
            <a:r>
              <a:rPr lang="tr-TR" sz="2200" dirty="0"/>
              <a:t> Kütüphanesi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 err="1"/>
              <a:t>Scikit</a:t>
            </a:r>
            <a:r>
              <a:rPr lang="tr-TR" sz="2200" dirty="0"/>
              <a:t> </a:t>
            </a:r>
            <a:r>
              <a:rPr lang="tr-TR" sz="2200" dirty="0" err="1"/>
              <a:t>Learn</a:t>
            </a:r>
            <a:r>
              <a:rPr lang="tr-TR" sz="2200" dirty="0"/>
              <a:t> Kütüphanesi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sz="2200" dirty="0" err="1"/>
              <a:t>Missingno</a:t>
            </a:r>
            <a:r>
              <a:rPr lang="tr-TR" sz="2200" dirty="0"/>
              <a:t> Kütüphanesi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>
            <a:normAutofit/>
          </a:bodyPr>
          <a:lstStyle/>
          <a:p>
            <a:pPr rtl="0"/>
            <a:r>
              <a:rPr lang="tr-TR" sz="3200" dirty="0"/>
              <a:t>Kütüphanelerin </a:t>
            </a:r>
            <a:r>
              <a:rPr lang="tr-TR" sz="3200" dirty="0" err="1"/>
              <a:t>Import</a:t>
            </a:r>
            <a:r>
              <a:rPr lang="tr-TR" sz="3200" dirty="0"/>
              <a:t> Edilmesi</a:t>
            </a:r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E1F353-2E81-2523-4690-6AB0ED28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30" y="2073391"/>
            <a:ext cx="6820339" cy="19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65" y="501649"/>
            <a:ext cx="10461296" cy="829193"/>
          </a:xfrm>
        </p:spPr>
        <p:txBody>
          <a:bodyPr rtlCol="0"/>
          <a:lstStyle/>
          <a:p>
            <a:pPr rtl="0"/>
            <a:r>
              <a:rPr lang="tr-TR" sz="3600" dirty="0"/>
              <a:t>Veri Setinin Okunması ve İlk 5 Örneğin Yazdırılması </a:t>
            </a:r>
            <a:endParaRPr lang="tr-TR" dirty="0"/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AB9E66-16C9-ADEF-7908-F791AF6C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16" y="1813508"/>
            <a:ext cx="8023967" cy="3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0591925" cy="847856"/>
          </a:xfrm>
        </p:spPr>
        <p:txBody>
          <a:bodyPr rtlCol="0">
            <a:normAutofit/>
          </a:bodyPr>
          <a:lstStyle/>
          <a:p>
            <a:pPr rtl="0"/>
            <a:r>
              <a:rPr lang="tr-TR" sz="3200" dirty="0"/>
              <a:t>Sütunların Eklenmesi ve İlk 10 Örneğin Yazdırılması </a:t>
            </a:r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877EB5F-0E6B-FA57-595A-CD32E08E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042" y="1604392"/>
            <a:ext cx="8923915" cy="3649215"/>
          </a:xfrm>
        </p:spPr>
      </p:pic>
    </p:spTree>
    <p:extLst>
      <p:ext uri="{BB962C8B-B14F-4D97-AF65-F5344CB8AC3E}">
        <p14:creationId xmlns:p14="http://schemas.microsoft.com/office/powerpoint/2010/main" val="345993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55" y="377505"/>
            <a:ext cx="10258847" cy="860178"/>
          </a:xfrm>
        </p:spPr>
        <p:txBody>
          <a:bodyPr rtlCol="0"/>
          <a:lstStyle/>
          <a:p>
            <a:pPr rtl="0"/>
            <a:r>
              <a:rPr lang="tr-TR" dirty="0"/>
              <a:t>Eksik Olan Değerler</a:t>
            </a:r>
          </a:p>
        </p:txBody>
      </p:sp>
      <p:sp>
        <p:nvSpPr>
          <p:cNvPr id="20" name="Slayt Numarası Yer Tutucusu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A2C57FD-D0D4-E50F-8CA9-32D57524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36" y="2062230"/>
            <a:ext cx="7938527" cy="118308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A4007E8-E983-EB1F-AFE8-835113B55CD1}"/>
              </a:ext>
            </a:extLst>
          </p:cNvPr>
          <p:cNvSpPr txBox="1"/>
          <p:nvPr/>
        </p:nvSpPr>
        <p:spPr>
          <a:xfrm>
            <a:off x="2126736" y="4043494"/>
            <a:ext cx="7705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Eksik olan yani veri setinde ? olarak gözüken veriler </a:t>
            </a:r>
            <a:r>
              <a:rPr lang="tr-TR" sz="2000" dirty="0" err="1"/>
              <a:t>NaN</a:t>
            </a:r>
            <a:r>
              <a:rPr lang="tr-TR" sz="2000" dirty="0"/>
              <a:t> olarak ayarlandı böylece veri seti üzerinde işlem yapılabildi.</a:t>
            </a:r>
          </a:p>
          <a:p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Ayrıca işlenmesi gereksiz olan </a:t>
            </a:r>
            <a:r>
              <a:rPr lang="tr-TR" sz="2000" dirty="0" err="1"/>
              <a:t>id</a:t>
            </a:r>
            <a:r>
              <a:rPr lang="tr-TR" sz="2000" dirty="0"/>
              <a:t> niteliği düşürüldü.</a:t>
            </a:r>
          </a:p>
        </p:txBody>
      </p:sp>
    </p:spTree>
    <p:extLst>
      <p:ext uri="{BB962C8B-B14F-4D97-AF65-F5344CB8AC3E}">
        <p14:creationId xmlns:p14="http://schemas.microsoft.com/office/powerpoint/2010/main" val="39854721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7_TF78504181_Win32" id="{0DE342E5-BC75-4B54-8C0B-01224F091F06}" vid="{4DFE5CFD-78B2-4A33-BCE2-0ABA17E2115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Şekiller sunusu</Template>
  <TotalTime>229</TotalTime>
  <Words>278</Words>
  <Application>Microsoft Office PowerPoint</Application>
  <PresentationFormat>Geniş ekran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Calibri</vt:lpstr>
      <vt:lpstr>ShapesVTI</vt:lpstr>
      <vt:lpstr>PITTSBURGH KÖPRÜLERİ VERİ SETİNİN DECISION TREE İLE SINIFLANDIRILMASI</vt:lpstr>
      <vt:lpstr>Pittsburgh Köprüleri Veri Seti</vt:lpstr>
      <vt:lpstr>Öznitelikler</vt:lpstr>
      <vt:lpstr>Kategorik ve Numerik Öznitelikler</vt:lpstr>
      <vt:lpstr>Kullanılan Teknolojiler</vt:lpstr>
      <vt:lpstr>Kütüphanelerin Import Edilmesi</vt:lpstr>
      <vt:lpstr>Veri Setinin Okunması ve İlk 5 Örneğin Yazdırılması </vt:lpstr>
      <vt:lpstr>Sütunların Eklenmesi ve İlk 10 Örneğin Yazdırılması </vt:lpstr>
      <vt:lpstr>Eksik Olan Değerler</vt:lpstr>
      <vt:lpstr>Eksik Değer Analizi</vt:lpstr>
      <vt:lpstr>Eksik Verilerin Korelasyonunun Heatmaple Gösterimi</vt:lpstr>
      <vt:lpstr>Eksik Verilerin Doldurulması</vt:lpstr>
      <vt:lpstr>Aykırı Değer Analizi – Numerik </vt:lpstr>
      <vt:lpstr>Aykırı Değer Analizi - Numerik</vt:lpstr>
      <vt:lpstr>Aykırı Değer Analizi – Kategorik </vt:lpstr>
      <vt:lpstr>Aykırı Değer Analizi – Kategorik </vt:lpstr>
      <vt:lpstr>Aykırı Değer Analizi – Kategorik </vt:lpstr>
      <vt:lpstr>Veri Setinin Test ve Train Olarak Ayrılması</vt:lpstr>
      <vt:lpstr>Oversampling İşlemi</vt:lpstr>
      <vt:lpstr>Model Oluşturulması ve Model Parametre Optimizasyonu İşlemi</vt:lpstr>
      <vt:lpstr>K-Fold Cross Validation ve GridSearchCV Uygulanması</vt:lpstr>
      <vt:lpstr>Tahminleme ve Sonuçların Değerlendirilmesi</vt:lpstr>
      <vt:lpstr>Karar Ağacının Görselleştirilmesi</vt:lpstr>
      <vt:lpstr>Modelin Öznitelik Önem Değeri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KÖPRÜLERİ VERİ SETİNİN DECISION TREE İLE SINIFLANDIRILMASI</dc:title>
  <dc:creator>KEREM ERSU</dc:creator>
  <cp:lastModifiedBy>KEREM ERSU</cp:lastModifiedBy>
  <cp:revision>7</cp:revision>
  <dcterms:created xsi:type="dcterms:W3CDTF">2022-06-13T20:45:55Z</dcterms:created>
  <dcterms:modified xsi:type="dcterms:W3CDTF">2022-06-23T21:45:39Z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