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56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43" r:id="rId12"/>
    <p:sldId id="344" r:id="rId13"/>
    <p:sldId id="338" r:id="rId14"/>
    <p:sldId id="285" r:id="rId15"/>
    <p:sldId id="340" r:id="rId16"/>
    <p:sldId id="341" r:id="rId17"/>
    <p:sldId id="342" r:id="rId18"/>
    <p:sldId id="339" r:id="rId19"/>
    <p:sldId id="302" r:id="rId20"/>
    <p:sldId id="325" r:id="rId21"/>
    <p:sldId id="300" r:id="rId22"/>
    <p:sldId id="345" r:id="rId23"/>
    <p:sldId id="303" r:id="rId24"/>
    <p:sldId id="324" r:id="rId25"/>
    <p:sldId id="304" r:id="rId26"/>
    <p:sldId id="306" r:id="rId27"/>
    <p:sldId id="307" r:id="rId28"/>
    <p:sldId id="309" r:id="rId29"/>
    <p:sldId id="320" r:id="rId30"/>
    <p:sldId id="310" r:id="rId31"/>
    <p:sldId id="313" r:id="rId32"/>
    <p:sldId id="322" r:id="rId33"/>
    <p:sldId id="314" r:id="rId34"/>
    <p:sldId id="315" r:id="rId35"/>
    <p:sldId id="316" r:id="rId36"/>
    <p:sldId id="317" r:id="rId37"/>
    <p:sldId id="318" r:id="rId38"/>
    <p:sldId id="319" r:id="rId39"/>
    <p:sldId id="305" r:id="rId40"/>
    <p:sldId id="321" r:id="rId41"/>
    <p:sldId id="278" r:id="rId42"/>
    <p:sldId id="257" r:id="rId43"/>
    <p:sldId id="264" r:id="rId44"/>
    <p:sldId id="265" r:id="rId45"/>
    <p:sldId id="267" r:id="rId46"/>
    <p:sldId id="268" r:id="rId47"/>
    <p:sldId id="270" r:id="rId48"/>
    <p:sldId id="271" r:id="rId49"/>
    <p:sldId id="272" r:id="rId50"/>
    <p:sldId id="273" r:id="rId51"/>
    <p:sldId id="274" r:id="rId52"/>
    <p:sldId id="269" r:id="rId53"/>
    <p:sldId id="281" r:id="rId54"/>
    <p:sldId id="282" r:id="rId5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9464E7-1150-4B65-AE5D-D6C20A30599A}">
  <a:tblStyle styleId="{ED9464E7-1150-4B65-AE5D-D6C20A3059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12"/>
    <p:restoredTop sz="80495"/>
  </p:normalViewPr>
  <p:slideViewPr>
    <p:cSldViewPr snapToGrid="0" snapToObjects="1">
      <p:cViewPr varScale="1">
        <p:scale>
          <a:sx n="134" d="100"/>
          <a:sy n="134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8440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 Regular" charset="0"/>
        <a:ea typeface="Calibri Regular" charset="0"/>
        <a:cs typeface="Calibri Regular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Hiking is my #1 hobby and passion. I hike almost every weekend and meeting many travelers. Through out the years I’ve noticed two problems: 1. Many people who love hiking but doesn’t have hiking-partners 2. Tourists who come to Israel and wish to hike and not sure where to start</a:t>
            </a:r>
            <a:br>
              <a:rPr lang="en-US" dirty="0"/>
            </a:br>
            <a:r>
              <a:rPr lang="en-US" dirty="0"/>
              <a:t>However two years ago I found myself in California after business-trip, and just couldn’t find hiking partners (Caffe’s, Sierra-Club (1000$/day)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thought – if only there was an application for finding hiking buddies….</a:t>
            </a:r>
            <a:br>
              <a:rPr lang="en-US" dirty="0"/>
            </a:br>
            <a:r>
              <a:rPr lang="en-US" dirty="0"/>
              <a:t>So two years later here we are, and that’s exactly what we’re about to develop. Meet the team: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596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572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application suites for any type of trip – treks, desert hike, streams, jungles, or even city-walk (which some cities are organizing today)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6992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794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what can you do with </a:t>
            </a:r>
            <a:r>
              <a:rPr lang="en-US" dirty="0" err="1"/>
              <a:t>OutSurfing</a:t>
            </a:r>
            <a:r>
              <a:rPr lang="en-US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5819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398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7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56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036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what is unique about </a:t>
            </a:r>
            <a:r>
              <a:rPr lang="en-US" dirty="0" err="1"/>
              <a:t>OutSurfing</a:t>
            </a:r>
            <a:r>
              <a:rPr lang="en-US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app will provide abilities that are not possible in other platforms such as standard social networks: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Organization helper: free seats, location, guides, accurate description and ratings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Fit the trips to you – offers trips that much your preferred type of trip, age, level, distance, duration, and price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Specific to the location and date that you want to travel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4360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Lets review again the needs we are solving.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615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452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438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 can</a:t>
            </a:r>
            <a:r>
              <a:rPr lang="en-US" baseline="0" dirty="0" smtClean="0"/>
              <a:t> talk about spammers of two types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1,2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9320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92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6181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721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331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66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662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2994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46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740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560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1625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2648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7590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4875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921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1554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8804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7699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66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6603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5147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8947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6040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450b5608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450b5608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3799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01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07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757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305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102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37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 b="0" i="0">
                <a:solidFill>
                  <a:srgbClr val="A7A4BC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E64FB8F-E7F5-41F6-B9FA-E010D0B79A38}" type="datetimeFigureOut">
              <a:rPr lang="he-IL" smtClean="0"/>
              <a:t>כ"ד.כסלו.תשע"ט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8021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9875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 b="0" i="0">
                <a:solidFill>
                  <a:srgbClr val="A7A4BC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0" i="0" dirty="0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Muli"/>
              </a:rPr>
              <a:t>“</a:t>
            </a:r>
            <a:endParaRPr sz="9600" b="0" i="0" dirty="0">
              <a:solidFill>
                <a:srgbClr val="A7D86D"/>
              </a:solidFill>
              <a:latin typeface="Calibri Regular" charset="0"/>
              <a:ea typeface="Calibri Regular" charset="0"/>
              <a:cs typeface="Calibri Regular" charset="0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240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225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rgbClr val="A7D86D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endParaRPr dirty="0"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 b="0" i="0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2" r:id="rId11"/>
    <p:sldLayoutId id="2147483663" r:id="rId12"/>
    <p:sldLayoutId id="2147483664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 Regular" charset="0"/>
          <a:ea typeface="Calibri Regular" charset="0"/>
          <a:cs typeface="Calibri Regular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 Regular" charset="0"/>
          <a:ea typeface="Calibri Regular" charset="0"/>
          <a:cs typeface="Calibri Regular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5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5.png"/><Relationship Id="rId13" Type="http://schemas.openxmlformats.org/officeDocument/2006/relationships/image" Target="../media/image1.pn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undraw.co/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6.png"/><Relationship Id="rId9" Type="http://schemas.openxmlformats.org/officeDocument/2006/relationships/image" Target="../media/image3.png"/><Relationship Id="rId10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OutSurfing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2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251253" y="823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Outsurfing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in a nutshell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51253" y="983907"/>
            <a:ext cx="7706498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Couch-Surfing for hikers: </a:t>
            </a:r>
            <a:r>
              <a:rPr lang="en-US" dirty="0">
                <a:latin typeface="Calibri" charset="0"/>
                <a:cs typeface="Calibri" charset="0"/>
              </a:rPr>
              <a:t>Social platform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for finding trip buddies and organize a trip events worldwide.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latin typeface="Calibri" charset="0"/>
                <a:cs typeface="Calibri" charset="0"/>
              </a:rPr>
              <a:t>Global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trips repository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based on users’ trips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Trip-Logistics magician: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cars availability, 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      attendance, equipment, budget etc..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Opportunities for travel-guides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 idx="4294967295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All the way from</a:t>
            </a:r>
            <a:endParaRPr sz="1800" b="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Hiking in the desert</a:t>
            </a:r>
            <a:endParaRPr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pPr/>
              <a:t>11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05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 idx="4294967295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to</a:t>
            </a:r>
            <a:endParaRPr sz="1800" b="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Free-walking tours</a:t>
            </a:r>
            <a:endParaRPr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pPr/>
              <a:t>12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543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51253" y="865638"/>
            <a:ext cx="46956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Users Actions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Search and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join an existing event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nearby based on your preferences</a:t>
            </a:r>
          </a:p>
          <a:p>
            <a:r>
              <a:rPr lang="en-US" b="1" dirty="0">
                <a:latin typeface="Calibri" charset="0"/>
                <a:cs typeface="Calibri" charset="0"/>
              </a:rPr>
              <a:t>Organize a trip-event </a:t>
            </a:r>
            <a:r>
              <a:rPr lang="en-US" dirty="0">
                <a:latin typeface="Calibri" charset="0"/>
                <a:cs typeface="Calibri" charset="0"/>
              </a:rPr>
              <a:t>based on repository of routes in the area</a:t>
            </a: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Add new route description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and images and create an event to it</a:t>
            </a: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Find a travel guide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(optional)</a:t>
            </a: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Review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trips, users, guides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13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Google Shape;98;p19"/>
          <p:cNvSpPr txBox="1">
            <a:spLocks/>
          </p:cNvSpPr>
          <p:nvPr/>
        </p:nvSpPr>
        <p:spPr>
          <a:xfrm>
            <a:off x="251253" y="8238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0" i="0" u="none" strike="noStrike" cap="none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How Does It Work?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128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Challenges and Problems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50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alibri" charset="0"/>
                <a:ea typeface="Calibri" charset="0"/>
                <a:cs typeface="Calibri" charset="0"/>
              </a:rPr>
              <a:t>Crowd Incentive</a:t>
            </a:r>
            <a:endParaRPr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030555"/>
            <a:ext cx="4976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What will motivate users to contribute?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3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57200" y="1224225"/>
            <a:ext cx="3269896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Incentive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Organize payed trips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Be recommended by the app to potential users especially for trip descriptions you added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Get good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reviews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36043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Travel Guides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3727096" y="12242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Contribution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new events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high quality routes descriptions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16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57200" y="1224225"/>
            <a:ext cx="3269896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Incentive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trip buddies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reviews about trips (routes) in the area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guides including reviews about them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Simplify trip logistics</a:t>
            </a:r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36043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Users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3727096" y="12242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Contribution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new events or join existing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Add new routes descriptions</a:t>
            </a:r>
          </a:p>
          <a:p>
            <a:r>
              <a:rPr lang="en-US" dirty="0">
                <a:latin typeface="Calibri"/>
                <a:ea typeface="Calibri" charset="0"/>
                <a:cs typeface="Calibri"/>
              </a:rPr>
              <a:t>Give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reviews</a:t>
            </a:r>
            <a:endParaRPr lang="en-US" dirty="0">
              <a:cs typeface="Calibri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15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51253" y="865638"/>
            <a:ext cx="5731333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Organization</a:t>
            </a:r>
          </a:p>
          <a:p>
            <a:r>
              <a:rPr lang="en-US" dirty="0">
                <a:latin typeface="Calibri" charset="0"/>
                <a:cs typeface="Calibri" charset="0"/>
              </a:rPr>
              <a:t>Counting cars and free seats, meeting location, guides, and detailed trip descriptions</a:t>
            </a:r>
          </a:p>
          <a:p>
            <a:pPr marL="88900" indent="0"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Personalization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The application will suggest trips based on your preferences (type of trip, level, age, social group, distance, duration, price)</a:t>
            </a:r>
          </a:p>
          <a:p>
            <a:pPr marL="88900" indent="0"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Specific</a:t>
            </a:r>
          </a:p>
          <a:p>
            <a:r>
              <a:rPr lang="en-US" dirty="0">
                <a:latin typeface="Calibri" charset="0"/>
                <a:cs typeface="Calibri" charset="0"/>
              </a:rPr>
              <a:t>Location-based and Timing-based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18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Google Shape;98;p19"/>
          <p:cNvSpPr txBox="1">
            <a:spLocks/>
          </p:cNvSpPr>
          <p:nvPr/>
        </p:nvSpPr>
        <p:spPr>
          <a:xfrm>
            <a:off x="251253" y="8238"/>
            <a:ext cx="86414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0" i="0" u="none" strike="noStrike" cap="none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How Is </a:t>
            </a:r>
            <a:r>
              <a:rPr lang="en-US" dirty="0" err="1"/>
              <a:t>OutSurfing</a:t>
            </a:r>
            <a:r>
              <a:rPr lang="en-US" dirty="0"/>
              <a:t> Unique?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39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Problems we solve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Muli Light" charset="0"/>
              <a:buChar char="●"/>
            </a:pPr>
            <a:r>
              <a:rPr lang="en-US" dirty="0"/>
              <a:t>Creating an open crowd-based trips-routes database with features and rating</a:t>
            </a:r>
          </a:p>
          <a:p>
            <a:pPr>
              <a:buFont typeface="Muli Light" charset="0"/>
              <a:buChar char="●"/>
            </a:pPr>
            <a:r>
              <a:rPr lang="en-US" dirty="0"/>
              <a:t>Creating crowd-based trips-events and Ease any </a:t>
            </a:r>
            <a:r>
              <a:rPr lang="en-US" dirty="0" smtClean="0"/>
              <a:t>trip-organization</a:t>
            </a:r>
            <a:endParaRPr lang="en-US" dirty="0"/>
          </a:p>
          <a:p>
            <a:pPr>
              <a:buFont typeface="Muli Light" charset="0"/>
              <a:buChar char="●"/>
            </a:pPr>
            <a:r>
              <a:rPr lang="en-US" dirty="0"/>
              <a:t>Ease the logistics of available cars, counting free seats, and required equipment</a:t>
            </a:r>
          </a:p>
          <a:p>
            <a:pPr>
              <a:buFont typeface="Muli Light" charset="0"/>
              <a:buChar char="●"/>
            </a:pPr>
            <a:r>
              <a:rPr lang="en-US" dirty="0" smtClean="0"/>
              <a:t>Connecting </a:t>
            </a:r>
            <a:r>
              <a:rPr lang="en-US" dirty="0"/>
              <a:t>travelers anywhere they </a:t>
            </a:r>
            <a:r>
              <a:rPr lang="en-US" dirty="0" smtClean="0"/>
              <a:t>go</a:t>
            </a:r>
            <a:endParaRPr lang="en-US" dirty="0"/>
          </a:p>
          <a:p>
            <a:pPr>
              <a:buFont typeface="Muli Light" charset="0"/>
              <a:buChar char="●"/>
            </a:pPr>
            <a:r>
              <a:rPr lang="en-US" dirty="0"/>
              <a:t>Ease the search of travel-guide</a:t>
            </a:r>
          </a:p>
          <a:p>
            <a:pPr>
              <a:buFont typeface="Muli Light" charset="0"/>
              <a:buChar char="●"/>
            </a:pPr>
            <a:r>
              <a:rPr lang="en-US" dirty="0"/>
              <a:t>Enable travel guides get access to travelers and get recognition (based on rating)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19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9" y="440350"/>
            <a:ext cx="584680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Calibri" charset="0"/>
                <a:ea typeface="Calibri" charset="0"/>
                <a:cs typeface="Calibri" charset="0"/>
              </a:rPr>
              <a:t>Team members</a:t>
            </a:r>
            <a:endParaRPr sz="6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Nir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Sivan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Tidhar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Seifer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Adi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Caspi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Guy 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Kerem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90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Known Issues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Routes with similar name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the future the app will not allow routes with similar names, and will encourage people to use exiting trips. 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People joining trips - to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many people,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spammers etc. 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 the future approve/disapprove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join-requests (affecting #available-seats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 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according to review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Cancellations scores -  App should know if cancellation is justified (lack of cars, or not enough people for guided trip) or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unjustified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4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Known Issues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Spammers 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people can impersonate to other and steal personal data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In the future users will be validated by code sent to their phone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Spammers that will create “trips” for promotion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Ratings should put them low on the list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Future Phone validation will make it harder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Future “Report un-appropriate content” button will make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it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For more security, safety, and anti-spam we can study 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12700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from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other models such as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CouchSurfing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airbnb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Known Issues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Marketing Challenge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Market the app with travel stores, travel guides and hiking groups.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Special discount for community leaders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199" y="282175"/>
            <a:ext cx="832433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Future ideas and concepts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Ability to create an event and invite a travel-guide to lead it.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At the moment only a guide can create a paid trip, with min #people and price per person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At the moment the app won’t manage the payment or the min #people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In the future the app will validate each travel-guide to have a travel-guide certificate, insurance, and contract with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OutSurfing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23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199" y="282175"/>
            <a:ext cx="832433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Future ideas and concepts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11617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“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stand-by” status for a trip-event (future)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Participant-Cancellations will yield messages to all participants (either standby people can join, or group need an extra car), and organizer can decide who need to cancel if not enough cars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Conversation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between travelers (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whatsapp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or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in-app-chat)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24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9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199" y="282175"/>
            <a:ext cx="730213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Future ideas and concepts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Advertise by need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 service providers can offer attractions (such as quadrats), hiking gears, and hotels based on user’s needs</a:t>
            </a:r>
            <a:endParaRPr lang="en-US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Users with low rating will not be able to create content (event, routes, or rating for others)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Smart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pickup – based on address of each driver, the app can create multiple meeting points for an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event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Implementation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 technical stuff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5800" y="2769602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Cross platform</a:t>
            </a:r>
            <a:br>
              <a:rPr lang="en-US" sz="72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Technology</a:t>
            </a:r>
            <a:endParaRPr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8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Our process is easy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28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29" name="Google Shape;229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0" name="Google Shape;230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2A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52A551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1</a:t>
              </a:r>
              <a:endParaRPr sz="1200" b="1">
                <a:solidFill>
                  <a:srgbClr val="52A551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Ionic 4</a:t>
              </a:r>
              <a:endParaRPr sz="8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amet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,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consectetur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adipiscing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elit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,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sed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do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eiusmod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tempor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.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facilisis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lacus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eget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mauris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.</a:t>
              </a:r>
              <a:endParaRPr sz="8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5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7CB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7CBE5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2</a:t>
              </a:r>
              <a:endParaRPr sz="1200" b="1"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AngularFire</a:t>
              </a:r>
              <a:r>
                <a:rPr lang="en-US" sz="1200" b="1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2</a:t>
              </a:r>
              <a:endParaRPr sz="8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amet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,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consectetur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adipiscing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elit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,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sed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do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eiusmod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tempor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.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facilisis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lacus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eget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mauris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.</a:t>
              </a:r>
              <a:endParaRPr sz="8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0" name="Google Shape;240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D86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3</a:t>
              </a:r>
              <a:endParaRPr sz="1200" b="1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FireBase</a:t>
              </a:r>
              <a:endParaRPr sz="8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Let’s review some concepts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Client side talks directly to firebase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2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3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29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2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3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1.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Motivation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Let’s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give some examples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3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see some mock ups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53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7" y="-112889"/>
            <a:ext cx="6300300" cy="857400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31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5846"/>
            <a:ext cx="7665154" cy="39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7" y="-112889"/>
            <a:ext cx="6300300" cy="857400"/>
          </a:xfrm>
        </p:spPr>
        <p:txBody>
          <a:bodyPr/>
          <a:lstStyle/>
          <a:p>
            <a:r>
              <a:rPr lang="en-US" dirty="0" smtClean="0"/>
              <a:t>Sign up - 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32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5846"/>
            <a:ext cx="7665154" cy="39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7" y="-112889"/>
            <a:ext cx="6300300" cy="857400"/>
          </a:xfrm>
        </p:spPr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33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57400"/>
            <a:ext cx="7665154" cy="40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8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Create event </a:t>
            </a:r>
            <a:r>
              <a:rPr lang="mr-IN" dirty="0" smtClean="0"/>
              <a:t>–</a:t>
            </a:r>
            <a:r>
              <a:rPr lang="en-US" dirty="0" smtClean="0"/>
              <a:t> choose route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34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Create event </a:t>
            </a:r>
            <a:r>
              <a:rPr lang="mr-IN" dirty="0" smtClean="0"/>
              <a:t>–</a:t>
            </a:r>
            <a:r>
              <a:rPr lang="en-US" dirty="0" smtClean="0"/>
              <a:t> details ???? Change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35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Edit Profile????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36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Guide reservations????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37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Ratings???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38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7664" y="843558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Home - events</a:t>
            </a:r>
            <a:endParaRPr lang="he-IL" sz="1050"/>
          </a:p>
        </p:txBody>
      </p:sp>
      <p:sp>
        <p:nvSpPr>
          <p:cNvPr id="5" name="Rectangle 4"/>
          <p:cNvSpPr/>
          <p:nvPr/>
        </p:nvSpPr>
        <p:spPr>
          <a:xfrm>
            <a:off x="3599892" y="438513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 dirty="0"/>
              <a:t>Choose route</a:t>
            </a:r>
            <a:endParaRPr lang="he-IL" sz="105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627784" y="843558"/>
            <a:ext cx="972108" cy="40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50299" y="578066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Create trip</a:t>
            </a:r>
            <a:endParaRPr lang="he-IL" sz="1050"/>
          </a:p>
        </p:txBody>
      </p:sp>
      <p:sp>
        <p:nvSpPr>
          <p:cNvPr id="10" name="Rectangle 9"/>
          <p:cNvSpPr/>
          <p:nvPr/>
        </p:nvSpPr>
        <p:spPr>
          <a:xfrm>
            <a:off x="5382090" y="438513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Edit event</a:t>
            </a:r>
            <a:endParaRPr lang="he-IL" sz="1050"/>
          </a:p>
        </p:txBody>
      </p: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>
            <a:off x="4680012" y="843558"/>
            <a:ext cx="7020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</p:cNvCxnSpPr>
          <p:nvPr/>
        </p:nvCxnSpPr>
        <p:spPr>
          <a:xfrm>
            <a:off x="6462210" y="843558"/>
            <a:ext cx="4860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48264" y="220948"/>
            <a:ext cx="0" cy="6226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087724" y="220949"/>
            <a:ext cx="48605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0"/>
          </p:cNvCxnSpPr>
          <p:nvPr/>
        </p:nvCxnSpPr>
        <p:spPr>
          <a:xfrm>
            <a:off x="2087724" y="220948"/>
            <a:ext cx="0" cy="622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  <a:endCxn id="44" idx="1"/>
          </p:cNvCxnSpPr>
          <p:nvPr/>
        </p:nvCxnSpPr>
        <p:spPr>
          <a:xfrm>
            <a:off x="4139952" y="1248603"/>
            <a:ext cx="432048" cy="634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948264" y="1248603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Choose/dropdown guide</a:t>
            </a:r>
            <a:endParaRPr lang="he-IL" sz="1050"/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>
            <a:off x="6462210" y="1248603"/>
            <a:ext cx="486054" cy="40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2"/>
          </p:cNvCxnSpPr>
          <p:nvPr/>
        </p:nvCxnSpPr>
        <p:spPr>
          <a:xfrm>
            <a:off x="2094417" y="4407954"/>
            <a:ext cx="0" cy="2700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285950" y="4677984"/>
            <a:ext cx="8084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285950" y="4002909"/>
            <a:ext cx="0" cy="6750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1" idx="1"/>
          </p:cNvCxnSpPr>
          <p:nvPr/>
        </p:nvCxnSpPr>
        <p:spPr>
          <a:xfrm>
            <a:off x="1285950" y="4002909"/>
            <a:ext cx="268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10" idx="3"/>
          </p:cNvCxnSpPr>
          <p:nvPr/>
        </p:nvCxnSpPr>
        <p:spPr>
          <a:xfrm flipH="1" flipV="1">
            <a:off x="6462210" y="843558"/>
            <a:ext cx="1026114" cy="40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86246" y="251774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View profile</a:t>
            </a:r>
            <a:endParaRPr lang="he-IL" sz="1050"/>
          </a:p>
        </p:txBody>
      </p:sp>
      <p:cxnSp>
        <p:nvCxnSpPr>
          <p:cNvPr id="39" name="Straight Arrow Connector 38"/>
          <p:cNvCxnSpPr>
            <a:stCxn id="10" idx="2"/>
            <a:endCxn id="38" idx="0"/>
          </p:cNvCxnSpPr>
          <p:nvPr/>
        </p:nvCxnSpPr>
        <p:spPr>
          <a:xfrm>
            <a:off x="5922150" y="1248603"/>
            <a:ext cx="1404156" cy="1269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572000" y="1478129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 dirty="0"/>
              <a:t>Edit/create  route</a:t>
            </a:r>
            <a:endParaRPr lang="he-IL" sz="1050" dirty="0"/>
          </a:p>
        </p:txBody>
      </p:sp>
      <p:cxnSp>
        <p:nvCxnSpPr>
          <p:cNvPr id="48" name="Straight Arrow Connector 47"/>
          <p:cNvCxnSpPr>
            <a:stCxn id="4" idx="3"/>
            <a:endCxn id="44" idx="1"/>
          </p:cNvCxnSpPr>
          <p:nvPr/>
        </p:nvCxnSpPr>
        <p:spPr>
          <a:xfrm>
            <a:off x="2627784" y="1248603"/>
            <a:ext cx="1944216" cy="634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54357" y="359786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Sign in/up</a:t>
            </a:r>
            <a:endParaRPr lang="he-IL" sz="1050"/>
          </a:p>
        </p:txBody>
      </p:sp>
      <p:cxnSp>
        <p:nvCxnSpPr>
          <p:cNvPr id="63" name="Straight Arrow Connector 62"/>
          <p:cNvCxnSpPr>
            <a:stCxn id="51" idx="0"/>
            <a:endCxn id="4" idx="2"/>
          </p:cNvCxnSpPr>
          <p:nvPr/>
        </p:nvCxnSpPr>
        <p:spPr>
          <a:xfrm flipH="1" flipV="1">
            <a:off x="2087724" y="1653648"/>
            <a:ext cx="6693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94515" y="-46235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save</a:t>
            </a:r>
            <a:endParaRPr lang="he-IL" sz="1050"/>
          </a:p>
        </p:txBody>
      </p:sp>
      <p:sp>
        <p:nvSpPr>
          <p:cNvPr id="69" name="Rectangle 68"/>
          <p:cNvSpPr/>
          <p:nvPr/>
        </p:nvSpPr>
        <p:spPr>
          <a:xfrm>
            <a:off x="2764295" y="2922789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Edit profile</a:t>
            </a:r>
            <a:endParaRPr lang="he-IL" sz="1050"/>
          </a:p>
        </p:txBody>
      </p:sp>
      <p:cxnSp>
        <p:nvCxnSpPr>
          <p:cNvPr id="70" name="Straight Arrow Connector 69"/>
          <p:cNvCxnSpPr>
            <a:stCxn id="4" idx="2"/>
            <a:endCxn id="69" idx="0"/>
          </p:cNvCxnSpPr>
          <p:nvPr/>
        </p:nvCxnSpPr>
        <p:spPr>
          <a:xfrm>
            <a:off x="2087724" y="1653648"/>
            <a:ext cx="1216631" cy="1269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1"/>
            <a:endCxn id="4" idx="2"/>
          </p:cNvCxnSpPr>
          <p:nvPr/>
        </p:nvCxnSpPr>
        <p:spPr>
          <a:xfrm flipH="1" flipV="1">
            <a:off x="2087724" y="1653648"/>
            <a:ext cx="676571" cy="1674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45254" y="2669370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save</a:t>
            </a:r>
            <a:endParaRPr lang="he-IL" sz="1050"/>
          </a:p>
        </p:txBody>
      </p:sp>
      <p:sp>
        <p:nvSpPr>
          <p:cNvPr id="78" name="Rectangle 77"/>
          <p:cNvSpPr/>
          <p:nvPr/>
        </p:nvSpPr>
        <p:spPr>
          <a:xfrm>
            <a:off x="4301970" y="2470888"/>
            <a:ext cx="1080120" cy="98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 dirty="0"/>
              <a:t>Edit event (same) +View profiles</a:t>
            </a:r>
            <a:endParaRPr lang="he-IL" sz="1050" dirty="0"/>
          </a:p>
          <a:p>
            <a:pPr algn="ctr" rtl="0"/>
            <a:endParaRPr lang="he-IL" sz="1050" dirty="0"/>
          </a:p>
        </p:txBody>
      </p:sp>
      <p:cxnSp>
        <p:nvCxnSpPr>
          <p:cNvPr id="79" name="Straight Arrow Connector 78"/>
          <p:cNvCxnSpPr>
            <a:stCxn id="4" idx="3"/>
            <a:endCxn id="78" idx="0"/>
          </p:cNvCxnSpPr>
          <p:nvPr/>
        </p:nvCxnSpPr>
        <p:spPr>
          <a:xfrm>
            <a:off x="2627784" y="1248603"/>
            <a:ext cx="2214246" cy="1222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29862" y="1744674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Edit event </a:t>
            </a:r>
            <a:endParaRPr lang="he-IL" sz="1050"/>
          </a:p>
        </p:txBody>
      </p:sp>
      <p:cxnSp>
        <p:nvCxnSpPr>
          <p:cNvPr id="83" name="Straight Arrow Connector 82"/>
          <p:cNvCxnSpPr>
            <a:stCxn id="78" idx="1"/>
          </p:cNvCxnSpPr>
          <p:nvPr/>
        </p:nvCxnSpPr>
        <p:spPr>
          <a:xfrm flipH="1" flipV="1">
            <a:off x="2650299" y="1653650"/>
            <a:ext cx="1651671" cy="1310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304355" y="2193889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save</a:t>
            </a:r>
            <a:endParaRPr lang="he-IL" sz="1050"/>
          </a:p>
        </p:txBody>
      </p:sp>
      <p:cxnSp>
        <p:nvCxnSpPr>
          <p:cNvPr id="103" name="Straight Arrow Connector 102"/>
          <p:cNvCxnSpPr>
            <a:stCxn id="4" idx="3"/>
            <a:endCxn id="102" idx="1"/>
          </p:cNvCxnSpPr>
          <p:nvPr/>
        </p:nvCxnSpPr>
        <p:spPr>
          <a:xfrm>
            <a:off x="2627784" y="1248603"/>
            <a:ext cx="1291656" cy="3294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2627784" y="1653648"/>
            <a:ext cx="1674186" cy="1627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476135" y="2625756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subscribe</a:t>
            </a:r>
            <a:endParaRPr lang="he-IL" sz="1050"/>
          </a:p>
        </p:txBody>
      </p:sp>
      <p:cxnSp>
        <p:nvCxnSpPr>
          <p:cNvPr id="96" name="Straight Arrow Connector 95"/>
          <p:cNvCxnSpPr>
            <a:stCxn id="78" idx="3"/>
          </p:cNvCxnSpPr>
          <p:nvPr/>
        </p:nvCxnSpPr>
        <p:spPr>
          <a:xfrm flipV="1">
            <a:off x="5382090" y="2902755"/>
            <a:ext cx="1350150" cy="6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919440" y="413792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Guides reservations</a:t>
            </a:r>
            <a:endParaRPr lang="he-IL" sz="1050"/>
          </a:p>
        </p:txBody>
      </p:sp>
      <p:sp>
        <p:nvSpPr>
          <p:cNvPr id="109" name="Rectangle 108"/>
          <p:cNvSpPr/>
          <p:nvPr/>
        </p:nvSpPr>
        <p:spPr>
          <a:xfrm>
            <a:off x="5477830" y="413792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Event review and ratings</a:t>
            </a:r>
            <a:endParaRPr lang="he-IL" sz="1050"/>
          </a:p>
        </p:txBody>
      </p:sp>
      <p:cxnSp>
        <p:nvCxnSpPr>
          <p:cNvPr id="110" name="Straight Arrow Connector 109"/>
          <p:cNvCxnSpPr>
            <a:stCxn id="4" idx="3"/>
            <a:endCxn id="109" idx="0"/>
          </p:cNvCxnSpPr>
          <p:nvPr/>
        </p:nvCxnSpPr>
        <p:spPr>
          <a:xfrm>
            <a:off x="2627784" y="1248603"/>
            <a:ext cx="3390106" cy="288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1" idx="2"/>
            <a:endCxn id="102" idx="0"/>
          </p:cNvCxnSpPr>
          <p:nvPr/>
        </p:nvCxnSpPr>
        <p:spPr>
          <a:xfrm flipH="1">
            <a:off x="4459500" y="2058693"/>
            <a:ext cx="3028824" cy="2079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1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You’re travelling abroad for business or vacation and wish to find trip buddies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0560" y="108857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17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9" y="440350"/>
            <a:ext cx="584680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alibri" charset="0"/>
                <a:ea typeface="Calibri" charset="0"/>
                <a:cs typeface="Calibri" charset="0"/>
              </a:rPr>
              <a:t>Work Plan</a:t>
            </a:r>
            <a:endParaRPr sz="6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Everyone will learn and do everything: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Each of us will be responsible for numerus pages (including </a:t>
            </a:r>
            <a:r>
              <a:rPr lang="en-US" smtClean="0">
                <a:latin typeface="Calibri" charset="0"/>
                <a:ea typeface="Calibri" charset="0"/>
                <a:cs typeface="Calibri" charset="0"/>
              </a:rPr>
              <a:t>design, GUI, logic and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backend)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23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alibri" charset="0"/>
                <a:ea typeface="Calibri" charset="0"/>
                <a:cs typeface="Calibri" charset="0"/>
              </a:rPr>
              <a:t>Thanks!</a:t>
            </a:r>
            <a:endParaRPr sz="6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3" name="Google Shape;303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latin typeface="Calibri" charset="0"/>
                <a:ea typeface="Calibri" charset="0"/>
                <a:cs typeface="Calibri" charset="0"/>
              </a:rPr>
              <a:t>Any questions?</a:t>
            </a:r>
            <a:endParaRPr sz="36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4" name="Google Shape;304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You can find me at:</a:t>
            </a:r>
            <a:endParaRPr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@username</a:t>
            </a:r>
            <a:endParaRPr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user@mail.me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5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charset="0"/>
                <a:ea typeface="Calibri" charset="0"/>
                <a:cs typeface="Calibri" charset="0"/>
              </a:rPr>
              <a:t>Instructions for </a:t>
            </a:r>
            <a:r>
              <a:rPr lang="en" dirty="0">
                <a:latin typeface="Calibri" charset="0"/>
                <a:ea typeface="Calibri" charset="0"/>
                <a:cs typeface="Calibri" charset="0"/>
              </a:rPr>
              <a:t>use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2993928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EDIT IN POWERPOINT®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Click on the button under the presentation preview that says </a:t>
            </a: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"Download as PowerPoint template"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. You will get a .</a:t>
            </a:r>
            <a:r>
              <a:rPr lang="en" sz="1200" dirty="0" err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pptx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 file that you can edit in PowerPoint. 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hlinkClick r:id="rId3" action="ppaction://hlinksldjump"/>
              </a:rPr>
              <a:t>Presentation design slide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200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EDIT IN GOOGLE SLIDES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Click on the button under the presentation preview that </a:t>
            </a:r>
            <a:r>
              <a:rPr lang="en" sz="1200" dirty="0" smtClean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says </a:t>
            </a: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"Use as Google Slides Theme"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You will get a copy of this document on your Google Drive and will be able to edit, add or delete slides.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You have to be signed in to your Google account.</a:t>
            </a:r>
            <a:endParaRPr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57200" y="4002250"/>
            <a:ext cx="49827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</a:rPr>
              <a:t>More info on how to use this template at </a:t>
            </a:r>
            <a:r>
              <a:rPr lang="en" sz="1000" b="1" u="sng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hlinkClick r:id="rId4"/>
              </a:rPr>
              <a:t>www.slidescarnival.com/help-use-presentation-template</a:t>
            </a:r>
            <a:endParaRPr sz="1000" b="1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</a:rPr>
              <a:t>This template is free to use under </a:t>
            </a:r>
            <a:r>
              <a:rPr lang="en" sz="1000" u="sng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hlinkClick r:id="rId5"/>
              </a:rPr>
              <a:t>Creative Commons Attribution license</a:t>
            </a:r>
            <a:r>
              <a:rPr lang="en" sz="1000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</a:rPr>
              <a:t>. You can keep the Credits slide or mention SlidesCarnival and other resources used in a slide footer.</a:t>
            </a:r>
            <a:endParaRPr sz="1000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In two or three columns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43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457200" y="18823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A picture is worth a thousand words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457200" y="28765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alibri" charset="0"/>
                <a:ea typeface="Calibri" charset="0"/>
                <a:cs typeface="Calibri" charset="0"/>
              </a:rPr>
              <a:t>A complex idea can be conveyed with just a single still image, namely making it possible to absorb large amounts of data quickly.</a:t>
            </a:r>
            <a:endParaRPr sz="18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44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Use diagrams to explain your ideas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57" name="Google Shape;157;p25"/>
          <p:cNvGrpSpPr/>
          <p:nvPr/>
        </p:nvGrpSpPr>
        <p:grpSpPr>
          <a:xfrm>
            <a:off x="381000" y="3655791"/>
            <a:ext cx="5951905" cy="670509"/>
            <a:chOff x="1431325" y="2473842"/>
            <a:chExt cx="5951905" cy="670509"/>
          </a:xfrm>
        </p:grpSpPr>
        <p:sp>
          <p:nvSpPr>
            <p:cNvPr id="158" name="Google Shape;158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9" name="Google Shape;159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 Light"/>
              </a:endParaRPr>
            </a:p>
          </p:txBody>
        </p:sp>
        <p:cxnSp>
          <p:nvCxnSpPr>
            <p:cNvPr id="165" name="Google Shape;165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66" name="Google Shape;166;p25"/>
          <p:cNvGrpSpPr/>
          <p:nvPr/>
        </p:nvGrpSpPr>
        <p:grpSpPr>
          <a:xfrm>
            <a:off x="381000" y="2974516"/>
            <a:ext cx="5951905" cy="670509"/>
            <a:chOff x="1431325" y="2473842"/>
            <a:chExt cx="5951905" cy="670509"/>
          </a:xfrm>
        </p:grpSpPr>
        <p:sp>
          <p:nvSpPr>
            <p:cNvPr id="167" name="Google Shape;167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 Light"/>
              </a:endParaRPr>
            </a:p>
          </p:txBody>
        </p:sp>
        <p:cxnSp>
          <p:nvCxnSpPr>
            <p:cNvPr id="174" name="Google Shape;174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75" name="Google Shape;175;p25"/>
          <p:cNvGrpSpPr/>
          <p:nvPr/>
        </p:nvGrpSpPr>
        <p:grpSpPr>
          <a:xfrm>
            <a:off x="381000" y="2293241"/>
            <a:ext cx="5951905" cy="670509"/>
            <a:chOff x="1431325" y="2473842"/>
            <a:chExt cx="5951905" cy="670509"/>
          </a:xfrm>
        </p:grpSpPr>
        <p:sp>
          <p:nvSpPr>
            <p:cNvPr id="176" name="Google Shape;176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risus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dolor porta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venenatis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endParaRPr sz="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luctus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felis</a:t>
              </a:r>
              <a:endParaRPr sz="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vel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tellus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in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felis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volutpat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endParaRPr sz="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 Light"/>
                </a:rPr>
                <a:t>75%</a:t>
              </a:r>
              <a:endParaRPr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 Light"/>
              </a:endParaRPr>
            </a:p>
          </p:txBody>
        </p:sp>
        <p:cxnSp>
          <p:nvCxnSpPr>
            <p:cNvPr id="183" name="Google Shape;183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And tables to compare data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189" name="Google Shape;189;p26"/>
          <p:cNvGraphicFramePr/>
          <p:nvPr>
            <p:extLst>
              <p:ext uri="{D42A27DB-BD31-4B8C-83A1-F6EECF244321}">
                <p14:modId xmlns:p14="http://schemas.microsoft.com/office/powerpoint/2010/main" val="2101810937"/>
              </p:ext>
            </p:extLst>
          </p:nvPr>
        </p:nvGraphicFramePr>
        <p:xfrm>
          <a:off x="498375" y="2106631"/>
          <a:ext cx="5251100" cy="2643200"/>
        </p:xfrm>
        <a:graphic>
          <a:graphicData uri="http://schemas.openxmlformats.org/drawingml/2006/table">
            <a:tbl>
              <a:tblPr>
                <a:noFill/>
                <a:tableStyleId>{ED9464E7-1150-4B65-AE5D-D6C20A30599A}</a:tableStyleId>
              </a:tblPr>
              <a:tblGrid>
                <a:gridCol w="1312775"/>
                <a:gridCol w="1312775"/>
                <a:gridCol w="1312775"/>
                <a:gridCol w="1312775"/>
              </a:tblGrid>
              <a:tr h="66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A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B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C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Yellow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20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7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Blue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30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15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Orange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5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24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16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46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86D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ctrTitle" idx="4294967295"/>
          </p:nvPr>
        </p:nvSpPr>
        <p:spPr>
          <a:xfrm>
            <a:off x="609600" y="821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89,526,124</a:t>
            </a:r>
            <a:endParaRPr sz="960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0" name="Google Shape;210;p28"/>
          <p:cNvSpPr txBox="1">
            <a:spLocks noGrp="1"/>
          </p:cNvSpPr>
          <p:nvPr>
            <p:ph type="subTitle" idx="4294967295"/>
          </p:nvPr>
        </p:nvSpPr>
        <p:spPr>
          <a:xfrm>
            <a:off x="609600" y="2078050"/>
            <a:ext cx="390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Whoa! That’s a big number, aren’t you proud?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89,526,124$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1030308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 charset="0"/>
                <a:ea typeface="Calibri" charset="0"/>
                <a:cs typeface="Calibri" charset="0"/>
              </a:rPr>
              <a:t>That’s a lot of money</a:t>
            </a:r>
            <a:endParaRPr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8" name="Google Shape;218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29294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100%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1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 charset="0"/>
                <a:ea typeface="Calibri" charset="0"/>
                <a:cs typeface="Calibri" charset="0"/>
              </a:rPr>
              <a:t>Total success!</a:t>
            </a:r>
            <a:endParaRPr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0" name="Google Shape;220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47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185,244 users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1" name="Google Shape;221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4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 charset="0"/>
                <a:ea typeface="Calibri" charset="0"/>
                <a:cs typeface="Calibri" charset="0"/>
              </a:rPr>
              <a:t>And a lot of users</a:t>
            </a:r>
            <a:endParaRPr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2" name="Google Shape;222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48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Our process is easy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49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29" name="Google Shape;229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0" name="Google Shape;230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2A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52A551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1</a:t>
              </a:r>
              <a:endParaRPr sz="1200" b="1">
                <a:solidFill>
                  <a:srgbClr val="52A551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5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7CB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7CBE5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2</a:t>
              </a:r>
              <a:endParaRPr sz="1200" b="1"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0" name="Google Shape;240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D86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3</a:t>
              </a:r>
              <a:endParaRPr sz="1200" b="1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You want to meet tourists and show them cool places in your country</a:t>
            </a: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4439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Let’s review some concepts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2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3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50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2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3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You can insert graphs from </a:t>
            </a:r>
            <a:r>
              <a:rPr lang="en" u="sng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hlinkClick r:id="rId3"/>
              </a:rPr>
              <a:t>Google Sheets</a:t>
            </a:r>
            <a:endParaRPr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51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2" name="Google Shape;262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686433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1042550" y="1121375"/>
            <a:ext cx="7795974" cy="3714171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Maps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2389500" y="1982900"/>
            <a:ext cx="752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rPr>
              <a:t>our office</a:t>
            </a:r>
            <a:endParaRPr sz="1000">
              <a:solidFill>
                <a:srgbClr val="65617D"/>
              </a:solidFill>
              <a:latin typeface="Calibri" charset="0"/>
              <a:ea typeface="Calibri" charset="0"/>
              <a:cs typeface="Calibri" charset="0"/>
              <a:sym typeface="Muli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52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1575475" y="22891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3303350" y="37945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4224975" y="20866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4924150" y="4099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6920800" y="2574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7582900" y="41724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326" name="Google Shape;326;p39"/>
          <p:cNvSpPr txBox="1">
            <a:spLocks noGrp="1"/>
          </p:cNvSpPr>
          <p:nvPr>
            <p:ph type="title" idx="4294967295"/>
          </p:nvPr>
        </p:nvSpPr>
        <p:spPr>
          <a:xfrm>
            <a:off x="333525" y="358375"/>
            <a:ext cx="83235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latin typeface="Calibri Regular" charset="0"/>
                <a:ea typeface="Calibri Regular" charset="0"/>
                <a:cs typeface="Calibri Regular" charset="0"/>
              </a:rPr>
              <a:t>Illustrations by </a:t>
            </a:r>
            <a:r>
              <a:rPr lang="en" sz="1800" b="0" u="sng" dirty="0">
                <a:latin typeface="Calibri Regular" charset="0"/>
                <a:ea typeface="Calibri Regular" charset="0"/>
                <a:cs typeface="Calibri Regular" charset="0"/>
                <a:hlinkClick r:id="rId3"/>
              </a:rPr>
              <a:t>undraw.co</a:t>
            </a:r>
            <a:r>
              <a:rPr lang="en" sz="1800" b="0" dirty="0">
                <a:latin typeface="Calibri Regular" charset="0"/>
                <a:ea typeface="Calibri Regular" charset="0"/>
                <a:cs typeface="Calibri Regular" charset="0"/>
              </a:rPr>
              <a:t> (completely free and without attribution)</a:t>
            </a:r>
            <a:endParaRPr sz="1800" b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614" y="820808"/>
            <a:ext cx="1644563" cy="124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25" y="3715997"/>
            <a:ext cx="1870722" cy="105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3665" y="845480"/>
            <a:ext cx="1760472" cy="119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627" y="845488"/>
            <a:ext cx="1644561" cy="119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2315" y="2207477"/>
            <a:ext cx="1821371" cy="133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88710" y="2207470"/>
            <a:ext cx="1510987" cy="133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5632" y="2224992"/>
            <a:ext cx="1760461" cy="130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73216" y="3746291"/>
            <a:ext cx="1821370" cy="102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6303" y="2206996"/>
            <a:ext cx="1870722" cy="134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35686" y="733020"/>
            <a:ext cx="1760456" cy="130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53250" y="3691325"/>
            <a:ext cx="1579498" cy="124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dirty="0" err="1">
                <a:latin typeface="Calibri Regular" charset="0"/>
                <a:ea typeface="Calibri Regular" charset="0"/>
                <a:cs typeface="Calibri Regular" charset="0"/>
              </a:rPr>
              <a:t>SlidesCarnival</a:t>
            </a: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 icons are editable shapes. </a:t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This means that you can: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Resize them without losing quality.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Change fill color and opacity.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Change line color, width and style.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Isn’t that nice? :)</a:t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Examples:</a:t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343" name="Google Shape;343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44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50" name="Google Shape;350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51" name="Google Shape;351;p4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53" name="Google Shape;353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54" name="Google Shape;354;p4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356" name="Google Shape;356;p40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357" name="Google Shape;357;p40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358" name="Google Shape;358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59" name="Google Shape;359;p4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62" name="Google Shape;362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63" name="Google Shape;363;p4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367" name="Google Shape;367;p40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368" name="Google Shape;368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69" name="Google Shape;369;p4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89" name="Google Shape;389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90" name="Google Shape;390;p4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92" name="Google Shape;392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93" name="Google Shape;393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96" name="Google Shape;396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7" name="Google Shape;397;p4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00" name="Google Shape;400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01" name="Google Shape;401;p4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05" name="Google Shape;405;p40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06" name="Google Shape;406;p40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07" name="Google Shape;407;p40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08" name="Google Shape;408;p40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09" name="Google Shape;409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10" name="Google Shape;410;p40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13" name="Google Shape;41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15" name="Google Shape;415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16" name="Google Shape;416;p4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18" name="Google Shape;418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19" name="Google Shape;419;p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21" name="Google Shape;421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22" name="Google Shape;422;p4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26" name="Google Shape;426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7" name="Google Shape;427;p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29" name="Google Shape;429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30" name="Google Shape;430;p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33" name="Google Shape;433;p40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34" name="Google Shape;434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35" name="Google Shape;435;p4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37" name="Google Shape;437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8" name="Google Shape;438;p4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43" name="Google Shape;443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44" name="Google Shape;444;p4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46" name="Google Shape;446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7" name="Google Shape;447;p4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3" name="Google Shape;453;p4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58" name="Google Shape;458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9" name="Google Shape;459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63" name="Google Shape;463;p40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66" name="Google Shape;466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7" name="Google Shape;467;p4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70" name="Google Shape;470;p40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73" name="Google Shape;473;p4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75" name="Google Shape;475;p40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76" name="Google Shape;476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7" name="Google Shape;477;p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79" name="Google Shape;479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80" name="Google Shape;480;p4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86" name="Google Shape;486;p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88" name="Google Shape;488;p40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89" name="Google Shape;489;p40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90" name="Google Shape;490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91" name="Google Shape;491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93" name="Google Shape;493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94" name="Google Shape;494;p4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96" name="Google Shape;496;p40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97" name="Google Shape;497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8" name="Google Shape;498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00" name="Google Shape;500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01" name="Google Shape;501;p4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04" name="Google Shape;504;p40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05" name="Google Shape;505;p40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06" name="Google Shape;506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7" name="Google Shape;507;p4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09" name="Google Shape;509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10" name="Google Shape;510;p4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15" name="Google Shape;515;p4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19" name="Google Shape;519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22" name="Google Shape;522;p4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25" name="Google Shape;525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26" name="Google Shape;526;p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31" name="Google Shape;531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32" name="Google Shape;532;p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34" name="Google Shape;534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35" name="Google Shape;535;p4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40" name="Google Shape;540;p40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41" name="Google Shape;541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42" name="Google Shape;542;p4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44" name="Google Shape;544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45" name="Google Shape;545;p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49" name="Google Shape;549;p40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50" name="Google Shape;550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51" name="Google Shape;551;p4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54" name="Google Shape;554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55" name="Google Shape;555;p4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58" name="Google Shape;558;p40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59" name="Google Shape;559;p40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60" name="Google Shape;560;p40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61" name="Google Shape;561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62" name="Google Shape;562;p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65" name="Google Shape;565;p40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66" name="Google Shape;566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7" name="Google Shape;567;p4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70" name="Google Shape;570;p40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71" name="Google Shape;571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72" name="Google Shape;572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77" name="Google Shape;577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8" name="Google Shape;578;p4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82" name="Google Shape;582;p4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85" name="Google Shape;585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86" name="Google Shape;586;p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92" name="Google Shape;592;p4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97" name="Google Shape;597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8" name="Google Shape;598;p4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600" name="Google Shape;600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01" name="Google Shape;601;p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07" name="Google Shape;607;p40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608" name="Google Shape;608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09" name="Google Shape;609;p4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6359618" y="2334799"/>
            <a:ext cx="432570" cy="421334"/>
            <a:chOff x="5926225" y="921350"/>
            <a:chExt cx="517800" cy="504350"/>
          </a:xfrm>
        </p:grpSpPr>
        <p:sp>
          <p:nvSpPr>
            <p:cNvPr id="615" name="Google Shape;615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17" name="Google Shape;617;p40"/>
          <p:cNvSpPr/>
          <p:nvPr/>
        </p:nvSpPr>
        <p:spPr>
          <a:xfrm>
            <a:off x="6553538" y="25708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618" name="Google Shape;618;p40"/>
          <p:cNvGrpSpPr/>
          <p:nvPr/>
        </p:nvGrpSpPr>
        <p:grpSpPr>
          <a:xfrm>
            <a:off x="7244605" y="2314179"/>
            <a:ext cx="432570" cy="421334"/>
            <a:chOff x="5926225" y="921350"/>
            <a:chExt cx="517800" cy="504350"/>
          </a:xfrm>
        </p:grpSpPr>
        <p:sp>
          <p:nvSpPr>
            <p:cNvPr id="619" name="Google Shape;619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21" name="Google Shape;621;p40"/>
          <p:cNvSpPr/>
          <p:nvPr/>
        </p:nvSpPr>
        <p:spPr>
          <a:xfrm>
            <a:off x="7438526" y="25502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A7A4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622" name="Google Shape;622;p40"/>
          <p:cNvGrpSpPr/>
          <p:nvPr/>
        </p:nvGrpSpPr>
        <p:grpSpPr>
          <a:xfrm>
            <a:off x="6359885" y="3063221"/>
            <a:ext cx="1075937" cy="1047989"/>
            <a:chOff x="5926225" y="921350"/>
            <a:chExt cx="517800" cy="504350"/>
          </a:xfrm>
        </p:grpSpPr>
        <p:sp>
          <p:nvSpPr>
            <p:cNvPr id="623" name="Google Shape;62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25" name="Google Shape;625;p40"/>
          <p:cNvSpPr/>
          <p:nvPr/>
        </p:nvSpPr>
        <p:spPr>
          <a:xfrm>
            <a:off x="6842198" y="36503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7A4B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26" name="Google Shape;626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You’re a hiking addict and all your friends are douche-bags</a:t>
            </a: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6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0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You want to find the coolest hikes around</a:t>
            </a: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91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You want to get the best guide in the area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8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5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" dirty="0">
                <a:latin typeface="Calibri" charset="0"/>
                <a:ea typeface="Calibri" charset="0"/>
                <a:cs typeface="Calibri" charset="0"/>
              </a:rPr>
              <a:t>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What is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outSurfing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?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Let’s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deep in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826433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2028</Words>
  <Application>Microsoft Macintosh PowerPoint</Application>
  <PresentationFormat>On-screen Show (16:9)</PresentationFormat>
  <Paragraphs>325</Paragraphs>
  <Slides>54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Calibri</vt:lpstr>
      <vt:lpstr>Calibri Regular</vt:lpstr>
      <vt:lpstr>Muli</vt:lpstr>
      <vt:lpstr>Muli Light</vt:lpstr>
      <vt:lpstr>Poppins</vt:lpstr>
      <vt:lpstr>Poppins Light</vt:lpstr>
      <vt:lpstr>Arial</vt:lpstr>
      <vt:lpstr>Gower template</vt:lpstr>
      <vt:lpstr>OutSurfing</vt:lpstr>
      <vt:lpstr>Team members</vt:lpstr>
      <vt:lpstr>1. 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What is outSurfing?</vt:lpstr>
      <vt:lpstr>Outsurfing in a nutshell</vt:lpstr>
      <vt:lpstr>All the way from Hiking in the desert</vt:lpstr>
      <vt:lpstr>to Free-walking tours</vt:lpstr>
      <vt:lpstr>PowerPoint Presentation</vt:lpstr>
      <vt:lpstr>3. Challenges and Problems</vt:lpstr>
      <vt:lpstr>Crowd Incentive</vt:lpstr>
      <vt:lpstr>Travel Guides</vt:lpstr>
      <vt:lpstr>Users</vt:lpstr>
      <vt:lpstr>PowerPoint Presentation</vt:lpstr>
      <vt:lpstr>Problems we solve</vt:lpstr>
      <vt:lpstr>Known Issues</vt:lpstr>
      <vt:lpstr>Known Issues</vt:lpstr>
      <vt:lpstr>Known Issues</vt:lpstr>
      <vt:lpstr>Future ideas and concepts</vt:lpstr>
      <vt:lpstr>Future ideas and concepts</vt:lpstr>
      <vt:lpstr>Future ideas and concepts</vt:lpstr>
      <vt:lpstr>4. Implementation</vt:lpstr>
      <vt:lpstr>Cross platform Technology</vt:lpstr>
      <vt:lpstr>Our process is easy</vt:lpstr>
      <vt:lpstr>Let’s review some concepts</vt:lpstr>
      <vt:lpstr>Lets see some mock ups</vt:lpstr>
      <vt:lpstr>Login</vt:lpstr>
      <vt:lpstr>Sign up - ???</vt:lpstr>
      <vt:lpstr>Homepage</vt:lpstr>
      <vt:lpstr>Create event – choose route</vt:lpstr>
      <vt:lpstr>Create event – details ???? Change picture</vt:lpstr>
      <vt:lpstr>Edit Profile????</vt:lpstr>
      <vt:lpstr>Guide reservations????</vt:lpstr>
      <vt:lpstr>Ratings???</vt:lpstr>
      <vt:lpstr>PowerPoint Presentation</vt:lpstr>
      <vt:lpstr>Work Plan</vt:lpstr>
      <vt:lpstr>Thanks!</vt:lpstr>
      <vt:lpstr>Instructions for use</vt:lpstr>
      <vt:lpstr>In two or three columns</vt:lpstr>
      <vt:lpstr>A picture is worth a thousand words</vt:lpstr>
      <vt:lpstr>Use diagrams to explain your ideas</vt:lpstr>
      <vt:lpstr>And tables to compare data</vt:lpstr>
      <vt:lpstr>89,526,124</vt:lpstr>
      <vt:lpstr>89,526,124$</vt:lpstr>
      <vt:lpstr>Our process is easy</vt:lpstr>
      <vt:lpstr>Let’s review some concepts</vt:lpstr>
      <vt:lpstr>PowerPoint Presentation</vt:lpstr>
      <vt:lpstr>Maps</vt:lpstr>
      <vt:lpstr>Illustrations by undraw.co (completely free and without attribution)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G K</cp:lastModifiedBy>
  <cp:revision>73</cp:revision>
  <dcterms:modified xsi:type="dcterms:W3CDTF">2018-12-02T06:17:42Z</dcterms:modified>
</cp:coreProperties>
</file>