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30"/>
  </p:notesMasterIdLst>
  <p:sldIdLst>
    <p:sldId id="326" r:id="rId2"/>
    <p:sldId id="334" r:id="rId3"/>
    <p:sldId id="335" r:id="rId4"/>
    <p:sldId id="353" r:id="rId5"/>
    <p:sldId id="352" r:id="rId6"/>
    <p:sldId id="306" r:id="rId7"/>
    <p:sldId id="351" r:id="rId8"/>
    <p:sldId id="357" r:id="rId9"/>
    <p:sldId id="355" r:id="rId10"/>
    <p:sldId id="356" r:id="rId11"/>
    <p:sldId id="358" r:id="rId12"/>
    <p:sldId id="278" r:id="rId13"/>
    <p:sldId id="340" r:id="rId14"/>
    <p:sldId id="341" r:id="rId15"/>
    <p:sldId id="342" r:id="rId16"/>
    <p:sldId id="257" r:id="rId17"/>
    <p:sldId id="264" r:id="rId18"/>
    <p:sldId id="265" r:id="rId19"/>
    <p:sldId id="267" r:id="rId20"/>
    <p:sldId id="268" r:id="rId21"/>
    <p:sldId id="270" r:id="rId22"/>
    <p:sldId id="271" r:id="rId23"/>
    <p:sldId id="272" r:id="rId24"/>
    <p:sldId id="273" r:id="rId25"/>
    <p:sldId id="274" r:id="rId26"/>
    <p:sldId id="269" r:id="rId27"/>
    <p:sldId id="281" r:id="rId28"/>
    <p:sldId id="282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9464E7-1150-4B65-AE5D-D6C20A30599A}">
  <a:tblStyle styleId="{ED9464E7-1150-4B65-AE5D-D6C20A3059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29"/>
    <p:restoredTop sz="80495"/>
  </p:normalViewPr>
  <p:slideViewPr>
    <p:cSldViewPr snapToGrid="0" snapToObjects="1">
      <p:cViewPr varScale="1">
        <p:scale>
          <a:sx n="134" d="100"/>
          <a:sy n="134" d="100"/>
        </p:scale>
        <p:origin x="2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84403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 Regular" charset="0"/>
        <a:ea typeface="Calibri Regular" charset="0"/>
        <a:cs typeface="Calibri Regular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Hiking is my #1 hobby and passion. I hike almost every weekend and meeting many travelers. Through out the years I’ve noticed two problems: 1. Many people who love hiking but doesn’t have hiking-partners 2. Tourists who come to Israel and wish to hike and not sure where to start</a:t>
            </a:r>
            <a:br>
              <a:rPr lang="en-US" dirty="0"/>
            </a:br>
            <a:r>
              <a:rPr lang="en-US" dirty="0"/>
              <a:t>However two years ago I found myself in California after business-trip, and just couldn’t find hiking partners (Caffe’s, Sierra-Club (1000$/day)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thought – if only there was an application for finding hiking buddies….</a:t>
            </a:r>
            <a:br>
              <a:rPr lang="en-US" dirty="0"/>
            </a:br>
            <a:r>
              <a:rPr lang="en-US" dirty="0"/>
              <a:t>So two years later here we are, and that’s exactly what we’re about to develop. Meet the team: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596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56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036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264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759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487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92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155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880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769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662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377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514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8947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604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450b56081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450b56081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379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01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5722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91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327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866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419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162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7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 b="0" i="0">
                <a:solidFill>
                  <a:srgbClr val="A7A4BC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987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225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_AND_BODY_1">
    <p:bg>
      <p:bgPr>
        <a:solidFill>
          <a:srgbClr val="A7D86D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 i="0"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 b="0" i="0"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endParaRPr dirty="0"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 b="0" i="0">
                <a:solidFill>
                  <a:srgbClr val="A7D86D"/>
                </a:solidFill>
                <a:latin typeface="Calibri Regular" charset="0"/>
                <a:ea typeface="Calibri Regular" charset="0"/>
                <a:cs typeface="Calibri Regular" charset="0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4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 Regular" charset="0"/>
          <a:ea typeface="Calibri Regular" charset="0"/>
          <a:cs typeface="Calibri Regular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 Regular" charset="0"/>
          <a:ea typeface="Calibri Regular" charset="0"/>
          <a:cs typeface="Calibri Regular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5.png"/><Relationship Id="rId13" Type="http://schemas.openxmlformats.org/officeDocument/2006/relationships/image" Target="../media/image1.pn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undraw.co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7.png"/><Relationship Id="rId8" Type="http://schemas.openxmlformats.org/officeDocument/2006/relationships/image" Target="../media/image6.png"/><Relationship Id="rId9" Type="http://schemas.openxmlformats.org/officeDocument/2006/relationships/image" Target="../media/image3.png"/><Relationship Id="rId10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OutSurfing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4" y="495300"/>
            <a:ext cx="4618665" cy="1619250"/>
          </a:xfrm>
          <a:prstGeom prst="rect">
            <a:avLst/>
          </a:prstGeom>
        </p:spPr>
      </p:pic>
      <p:sp>
        <p:nvSpPr>
          <p:cNvPr id="4" name="Google Shape;80;p16"/>
          <p:cNvSpPr txBox="1">
            <a:spLocks/>
          </p:cNvSpPr>
          <p:nvPr/>
        </p:nvSpPr>
        <p:spPr>
          <a:xfrm>
            <a:off x="685800" y="2533650"/>
            <a:ext cx="4791300" cy="225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latin typeface="Calibri" charset="0"/>
                <a:ea typeface="Calibri" charset="0"/>
                <a:cs typeface="Calibri" charset="0"/>
              </a:rPr>
              <a:t>Nir Sivan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latin typeface="Calibri" charset="0"/>
                <a:ea typeface="Calibri" charset="0"/>
                <a:cs typeface="Calibri" charset="0"/>
              </a:rPr>
              <a:t>Tidhar Seifer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latin typeface="Calibri" charset="0"/>
                <a:ea typeface="Calibri" charset="0"/>
                <a:cs typeface="Calibri" charset="0"/>
              </a:rPr>
              <a:t>Adi Caspi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latin typeface="Calibri" charset="0"/>
                <a:ea typeface="Calibri" charset="0"/>
                <a:cs typeface="Calibri" charset="0"/>
              </a:rPr>
              <a:t>Guy Kerem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2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600"/>
            <a:ext cx="6300300" cy="857400"/>
          </a:xfrm>
        </p:spPr>
        <p:txBody>
          <a:bodyPr/>
          <a:lstStyle/>
          <a:p>
            <a:r>
              <a:rPr lang="en-US" smtClean="0"/>
              <a:t>Open Street Maps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4929300" cy="1862700"/>
          </a:xfrm>
        </p:spPr>
        <p:txBody>
          <a:bodyPr/>
          <a:lstStyle/>
          <a:p>
            <a:r>
              <a:rPr lang="en-US" dirty="0" smtClean="0"/>
              <a:t>Viewing locations</a:t>
            </a:r>
          </a:p>
          <a:p>
            <a:r>
              <a:rPr lang="en-US" dirty="0" smtClean="0"/>
              <a:t>Searching </a:t>
            </a:r>
          </a:p>
          <a:p>
            <a:r>
              <a:rPr lang="en-US" dirty="0" smtClean="0"/>
              <a:t>Locating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167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start the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6084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alibri" charset="0"/>
                <a:ea typeface="Calibri" charset="0"/>
                <a:cs typeface="Calibri" charset="0"/>
              </a:rPr>
              <a:t>Thanks!</a:t>
            </a:r>
            <a:endParaRPr sz="60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3" name="Google Shape;303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>
                <a:latin typeface="Calibri" charset="0"/>
                <a:ea typeface="Calibri" charset="0"/>
                <a:cs typeface="Calibri" charset="0"/>
              </a:rPr>
              <a:t>Any questions?</a:t>
            </a:r>
            <a:endParaRPr sz="3600" b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5" name="Google Shape;305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50"/>
            <a:ext cx="49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Calibri" charset="0"/>
                <a:ea typeface="Calibri" charset="0"/>
                <a:cs typeface="Calibri" charset="0"/>
              </a:rPr>
              <a:t>Crowd Incentive</a:t>
            </a:r>
            <a:endParaRPr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030555"/>
            <a:ext cx="4976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What will motivate users to contribute?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13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57200" y="1224225"/>
            <a:ext cx="3269896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Incentive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Organize payed trips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Be recommended by the app to potential users especially for trip descriptions you added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Get good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reviews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57200" y="36043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charset="0"/>
                <a:ea typeface="Calibri" charset="0"/>
                <a:cs typeface="Calibri" charset="0"/>
              </a:rPr>
              <a:t>Travel Guides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3727096" y="12242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Contribution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Create new events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Create high quality routes descriptions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14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57200" y="1224225"/>
            <a:ext cx="3269896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Incentive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trip buddies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reviews about trips (routes) in the area 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Find guides including reviews about them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Simplify trip logistics</a:t>
            </a:r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57200" y="36043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Users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3727096" y="12242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Contribution</a:t>
            </a:r>
            <a:endParaRPr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Create new events or join existing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Add new routes descriptions</a:t>
            </a:r>
          </a:p>
          <a:p>
            <a:r>
              <a:rPr lang="en-US" dirty="0">
                <a:latin typeface="Calibri"/>
                <a:ea typeface="Calibri" charset="0"/>
                <a:cs typeface="Calibri"/>
              </a:rPr>
              <a:t>Give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reviews</a:t>
            </a:r>
            <a:endParaRPr lang="en-US" dirty="0">
              <a:cs typeface="Calibri"/>
            </a:endParaRP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31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charset="0"/>
                <a:ea typeface="Calibri" charset="0"/>
                <a:cs typeface="Calibri" charset="0"/>
              </a:rPr>
              <a:t>Instructions for </a:t>
            </a:r>
            <a:r>
              <a:rPr lang="en" dirty="0">
                <a:latin typeface="Calibri" charset="0"/>
                <a:ea typeface="Calibri" charset="0"/>
                <a:cs typeface="Calibri" charset="0"/>
              </a:rPr>
              <a:t>use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2993928" y="1320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EDIT IN POWERPOINT®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Click on the button under the presentation preview that says </a:t>
            </a: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"Download as PowerPoint template"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. You will get a .</a:t>
            </a:r>
            <a:r>
              <a:rPr lang="en" sz="1200" dirty="0" err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pptx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 file that you can edit in PowerPoint. 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hlinkClick r:id="rId3" action="ppaction://hlinksldjump"/>
              </a:rPr>
              <a:t>Presentation design slide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200" y="1320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EDIT IN GOOGLE SLIDES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Click on the button under the presentation preview that </a:t>
            </a:r>
            <a:r>
              <a:rPr lang="en" sz="1200" dirty="0" smtClean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says </a:t>
            </a: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"Use as Google Slides Theme"</a:t>
            </a: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You will get a copy of this document on your Google Drive and will be able to edit, add or delete slides.</a:t>
            </a:r>
            <a:endParaRPr sz="1200"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You have to be signed in to your Google account.</a:t>
            </a:r>
            <a:endParaRPr dirty="0"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57200" y="4002250"/>
            <a:ext cx="49827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</a:rPr>
              <a:t>More info on how to use this template at </a:t>
            </a:r>
            <a:r>
              <a:rPr lang="en" sz="1000" b="1" u="sng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hlinkClick r:id="rId4"/>
              </a:rPr>
              <a:t>www.slidescarnival.com/help-use-presentation-template</a:t>
            </a:r>
            <a:endParaRPr sz="1000" b="1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</a:rPr>
              <a:t>This template is free to use under </a:t>
            </a:r>
            <a:r>
              <a:rPr lang="en" sz="1000" u="sng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hlinkClick r:id="rId5"/>
              </a:rPr>
              <a:t>Creative Commons Attribution license</a:t>
            </a:r>
            <a:r>
              <a:rPr lang="en" sz="1000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</a:rPr>
              <a:t>. You can keep the Credits slide or mention SlidesCarnival and other resources used in a slide footer.</a:t>
            </a:r>
            <a:endParaRPr sz="1000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000">
              <a:solidFill>
                <a:srgbClr val="A7D86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16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In two or three columns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17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457200" y="18823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A picture is worth a thousand words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457200" y="28765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alibri" charset="0"/>
                <a:ea typeface="Calibri" charset="0"/>
                <a:cs typeface="Calibri" charset="0"/>
              </a:rPr>
              <a:t>A complex idea can be conveyed with just a single still image, namely making it possible to absorb large amounts of data quickly.</a:t>
            </a:r>
            <a:endParaRPr sz="18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18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Use diagrams to explain your ideas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6" name="Google Shape;156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19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57" name="Google Shape;157;p25"/>
          <p:cNvGrpSpPr/>
          <p:nvPr/>
        </p:nvGrpSpPr>
        <p:grpSpPr>
          <a:xfrm>
            <a:off x="381000" y="3655791"/>
            <a:ext cx="5951905" cy="670509"/>
            <a:chOff x="1431325" y="2473842"/>
            <a:chExt cx="5951905" cy="670509"/>
          </a:xfrm>
        </p:grpSpPr>
        <p:sp>
          <p:nvSpPr>
            <p:cNvPr id="158" name="Google Shape;158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9" name="Google Shape;159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60" name="Google Shape;160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 Light"/>
              </a:endParaRPr>
            </a:p>
          </p:txBody>
        </p:sp>
        <p:cxnSp>
          <p:nvCxnSpPr>
            <p:cNvPr id="165" name="Google Shape;165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66" name="Google Shape;166;p25"/>
          <p:cNvGrpSpPr/>
          <p:nvPr/>
        </p:nvGrpSpPr>
        <p:grpSpPr>
          <a:xfrm>
            <a:off x="381000" y="2974516"/>
            <a:ext cx="5951905" cy="670509"/>
            <a:chOff x="1431325" y="2473842"/>
            <a:chExt cx="5951905" cy="670509"/>
          </a:xfrm>
        </p:grpSpPr>
        <p:sp>
          <p:nvSpPr>
            <p:cNvPr id="167" name="Google Shape;167;p25"/>
            <p:cNvSpPr/>
            <p:nvPr/>
          </p:nvSpPr>
          <p:spPr>
            <a:xfrm rot="-5400000">
              <a:off x="4308625" y="126650"/>
              <a:ext cx="670500" cy="53649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8" name="Google Shape;168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69" name="Google Shape;169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 Light"/>
                </a:rPr>
                <a:t>75%</a:t>
              </a:r>
              <a:endParaRPr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 Light"/>
              </a:endParaRPr>
            </a:p>
          </p:txBody>
        </p:sp>
        <p:cxnSp>
          <p:nvCxnSpPr>
            <p:cNvPr id="174" name="Google Shape;174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75" name="Google Shape;175;p25"/>
          <p:cNvGrpSpPr/>
          <p:nvPr/>
        </p:nvGrpSpPr>
        <p:grpSpPr>
          <a:xfrm>
            <a:off x="381000" y="2293241"/>
            <a:ext cx="5951905" cy="670509"/>
            <a:chOff x="1431325" y="2473842"/>
            <a:chExt cx="5951905" cy="670509"/>
          </a:xfrm>
        </p:grpSpPr>
        <p:sp>
          <p:nvSpPr>
            <p:cNvPr id="176" name="Google Shape;176;p25"/>
            <p:cNvSpPr/>
            <p:nvPr/>
          </p:nvSpPr>
          <p:spPr>
            <a:xfrm rot="-5400000">
              <a:off x="4317925" y="117350"/>
              <a:ext cx="670500" cy="53835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7" name="Google Shape;177;p25"/>
            <p:cNvSpPr txBox="1"/>
            <p:nvPr/>
          </p:nvSpPr>
          <p:spPr>
            <a:xfrm>
              <a:off x="50453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 risus dolor porta venenatis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luctus felis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 vel tellus in felis volutpat </a:t>
              </a:r>
              <a:endParaRPr sz="8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Donec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risus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dolor porta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venenatis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endParaRPr sz="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Pharetra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luctus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felis</a:t>
              </a:r>
              <a:endParaRPr sz="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Muli"/>
                <a:buChar char="●"/>
              </a:pP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Proin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vel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tellus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in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felis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r>
                <a:rPr lang="en" sz="8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volutpat</a:t>
              </a:r>
              <a:r>
                <a:rPr lang="en" sz="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 </a:t>
              </a:r>
              <a:endParaRPr sz="8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 Light"/>
                </a:rPr>
                <a:t>75%</a:t>
              </a:r>
              <a:endParaRPr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 Light"/>
              </a:endParaRPr>
            </a:p>
          </p:txBody>
        </p:sp>
        <p:cxnSp>
          <p:nvCxnSpPr>
            <p:cNvPr id="183" name="Google Shape;183;p25"/>
            <p:cNvCxnSpPr/>
            <p:nvPr/>
          </p:nvCxnSpPr>
          <p:spPr>
            <a:xfrm>
              <a:off x="5057491" y="2585784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Quick reminder - </a:t>
            </a: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What is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outSurfing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?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charset="0"/>
                <a:ea typeface="Calibri" charset="0"/>
                <a:cs typeface="Calibri" charset="0"/>
              </a:rPr>
              <a:t>Let’s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deep in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8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And tables to compare data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189" name="Google Shape;189;p26"/>
          <p:cNvGraphicFramePr/>
          <p:nvPr>
            <p:extLst>
              <p:ext uri="{D42A27DB-BD31-4B8C-83A1-F6EECF244321}">
                <p14:modId xmlns:p14="http://schemas.microsoft.com/office/powerpoint/2010/main" val="2101810937"/>
              </p:ext>
            </p:extLst>
          </p:nvPr>
        </p:nvGraphicFramePr>
        <p:xfrm>
          <a:off x="498375" y="2106631"/>
          <a:ext cx="5251100" cy="2643200"/>
        </p:xfrm>
        <a:graphic>
          <a:graphicData uri="http://schemas.openxmlformats.org/drawingml/2006/table">
            <a:tbl>
              <a:tblPr>
                <a:noFill/>
                <a:tableStyleId>{ED9464E7-1150-4B65-AE5D-D6C20A30599A}</a:tableStyleId>
              </a:tblPr>
              <a:tblGrid>
                <a:gridCol w="1312775"/>
                <a:gridCol w="1312775"/>
                <a:gridCol w="1312775"/>
                <a:gridCol w="1312775"/>
              </a:tblGrid>
              <a:tr h="66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A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B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C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Yellow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20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7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Blue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30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15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10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Orange</a:t>
                      </a:r>
                      <a:endParaRPr sz="1100"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5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24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65617D"/>
                          </a:solidFill>
                          <a:latin typeface="Calibri Regular" charset="0"/>
                          <a:ea typeface="Calibri Regular" charset="0"/>
                          <a:cs typeface="Calibri Regular" charset="0"/>
                          <a:sym typeface="Muli"/>
                        </a:rPr>
                        <a:t>16</a:t>
                      </a:r>
                      <a:endParaRPr b="0" i="0" dirty="0">
                        <a:solidFill>
                          <a:srgbClr val="65617D"/>
                        </a:solidFill>
                        <a:latin typeface="Calibri Regular" charset="0"/>
                        <a:ea typeface="Calibri Regular" charset="0"/>
                        <a:cs typeface="Calibri Regular" charset="0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5E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20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86D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ctrTitle" idx="4294967295"/>
          </p:nvPr>
        </p:nvSpPr>
        <p:spPr>
          <a:xfrm>
            <a:off x="609600" y="821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89,526,124</a:t>
            </a:r>
            <a:endParaRPr sz="960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0" name="Google Shape;210;p28"/>
          <p:cNvSpPr txBox="1">
            <a:spLocks noGrp="1"/>
          </p:cNvSpPr>
          <p:nvPr>
            <p:ph type="subTitle" idx="4294967295"/>
          </p:nvPr>
        </p:nvSpPr>
        <p:spPr>
          <a:xfrm>
            <a:off x="609600" y="2078050"/>
            <a:ext cx="390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Whoa! That’s a big number, aren’t you proud?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21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89,526,124$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4294967295"/>
          </p:nvPr>
        </p:nvSpPr>
        <p:spPr>
          <a:xfrm>
            <a:off x="685800" y="1030308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alibri" charset="0"/>
                <a:ea typeface="Calibri" charset="0"/>
                <a:cs typeface="Calibri" charset="0"/>
              </a:rPr>
              <a:t>That’s a lot of money</a:t>
            </a:r>
            <a:endParaRPr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8" name="Google Shape;218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429294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100%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1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alibri" charset="0"/>
                <a:ea typeface="Calibri" charset="0"/>
                <a:cs typeface="Calibri" charset="0"/>
              </a:rPr>
              <a:t>Total success!</a:t>
            </a:r>
            <a:endParaRPr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0" name="Google Shape;220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47"/>
            <a:ext cx="4754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185,244 users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1" name="Google Shape;221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4"/>
            <a:ext cx="4754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alibri" charset="0"/>
                <a:ea typeface="Calibri" charset="0"/>
                <a:cs typeface="Calibri" charset="0"/>
              </a:rPr>
              <a:t>And a lot of users</a:t>
            </a:r>
            <a:endParaRPr sz="2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2" name="Google Shape;222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22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4047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Our process is easy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23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29" name="Google Shape;229;p30"/>
          <p:cNvGrpSpPr/>
          <p:nvPr/>
        </p:nvGrpSpPr>
        <p:grpSpPr>
          <a:xfrm>
            <a:off x="78111" y="2050450"/>
            <a:ext cx="2726286" cy="2547000"/>
            <a:chOff x="1293736" y="1258050"/>
            <a:chExt cx="2726286" cy="2547000"/>
          </a:xfrm>
        </p:grpSpPr>
        <p:sp>
          <p:nvSpPr>
            <p:cNvPr id="230" name="Google Shape;230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52A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52A551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1</a:t>
              </a:r>
              <a:endParaRPr sz="1200" b="1">
                <a:solidFill>
                  <a:srgbClr val="52A551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grpSp>
        <p:nvGrpSpPr>
          <p:cNvPr id="234" name="Google Shape;234;p30"/>
          <p:cNvGrpSpPr/>
          <p:nvPr/>
        </p:nvGrpSpPr>
        <p:grpSpPr>
          <a:xfrm>
            <a:off x="1988333" y="2050450"/>
            <a:ext cx="2726286" cy="2547000"/>
            <a:chOff x="3203958" y="1258050"/>
            <a:chExt cx="2726286" cy="2547000"/>
          </a:xfrm>
        </p:grpSpPr>
        <p:sp>
          <p:nvSpPr>
            <p:cNvPr id="235" name="Google Shape;235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7CB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7CBE5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2</a:t>
              </a:r>
              <a:endParaRPr sz="1200" b="1">
                <a:solidFill>
                  <a:srgbClr val="7CBE5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7" name="Google Shape;237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38" name="Google Shape;238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grpSp>
        <p:nvGrpSpPr>
          <p:cNvPr id="239" name="Google Shape;239;p30"/>
          <p:cNvGrpSpPr/>
          <p:nvPr/>
        </p:nvGrpSpPr>
        <p:grpSpPr>
          <a:xfrm>
            <a:off x="3908352" y="2050450"/>
            <a:ext cx="2726286" cy="2547000"/>
            <a:chOff x="5123977" y="1258050"/>
            <a:chExt cx="2726286" cy="2547000"/>
          </a:xfrm>
        </p:grpSpPr>
        <p:sp>
          <p:nvSpPr>
            <p:cNvPr id="240" name="Google Shape;240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A7D86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3</a:t>
              </a:r>
              <a:endParaRPr sz="1200" b="1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5617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Let’s review some concepts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2"/>
          </p:nvPr>
        </p:nvSpPr>
        <p:spPr>
          <a:xfrm>
            <a:off x="3392101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3"/>
          </p:nvPr>
        </p:nvSpPr>
        <p:spPr>
          <a:xfrm>
            <a:off x="6326999" y="2082325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 sz="120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24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3" name="Google Shape;253;p31"/>
          <p:cNvSpPr txBox="1">
            <a:spLocks noGrp="1"/>
          </p:cNvSpPr>
          <p:nvPr>
            <p:ph type="body" idx="1"/>
          </p:nvPr>
        </p:nvSpPr>
        <p:spPr>
          <a:xfrm>
            <a:off x="457200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Yellow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gold, butter and ripe lemons. In the spectrum of visible light, yellow is found between green and orange.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2"/>
          </p:nvPr>
        </p:nvSpPr>
        <p:spPr>
          <a:xfrm>
            <a:off x="3392101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Blue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colour of the clear sky and the deep sea. It is located between violet and green on the optical spectrum.</a:t>
            </a: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3"/>
          </p:nvPr>
        </p:nvSpPr>
        <p:spPr>
          <a:xfrm>
            <a:off x="6326999" y="3501650"/>
            <a:ext cx="2359800" cy="13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alibri" charset="0"/>
                <a:ea typeface="Calibri" charset="0"/>
                <a:cs typeface="Calibri" charset="0"/>
              </a:rPr>
              <a:t>Red</a:t>
            </a:r>
            <a:endParaRPr b="1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alibri" charset="0"/>
                <a:ea typeface="Calibri" charset="0"/>
                <a:cs typeface="Calibri" charset="0"/>
              </a:rPr>
              <a:t>Is the color of blood, and because of this it has historically been associated with sacrifice, danger and courage. </a:t>
            </a:r>
            <a:endParaRPr sz="120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</a:rPr>
              <a:t>You can insert graphs from </a:t>
            </a:r>
            <a:r>
              <a:rPr lang="en" u="sng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hlinkClick r:id="rId3"/>
              </a:rPr>
              <a:t>Google Sheets</a:t>
            </a:r>
            <a:endParaRPr>
              <a:solidFill>
                <a:srgbClr val="65617D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2" name="Google Shape;262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686433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>
            <a:off x="1042550" y="1121375"/>
            <a:ext cx="7795974" cy="3714171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Maps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2389500" y="1982900"/>
            <a:ext cx="752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617D"/>
                </a:solidFill>
                <a:latin typeface="Calibri" charset="0"/>
                <a:ea typeface="Calibri" charset="0"/>
                <a:cs typeface="Calibri" charset="0"/>
                <a:sym typeface="Muli"/>
              </a:rPr>
              <a:t>our office</a:t>
            </a:r>
            <a:endParaRPr sz="1000">
              <a:solidFill>
                <a:srgbClr val="65617D"/>
              </a:solidFill>
              <a:latin typeface="Calibri" charset="0"/>
              <a:ea typeface="Calibri" charset="0"/>
              <a:cs typeface="Calibri" charset="0"/>
              <a:sym typeface="Muli"/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26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1575475" y="228910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3303350" y="3794575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4224975" y="208660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4924150" y="409935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6920800" y="2574350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7582900" y="4172475"/>
            <a:ext cx="202500" cy="202500"/>
          </a:xfrm>
          <a:prstGeom prst="donut">
            <a:avLst>
              <a:gd name="adj" fmla="val 39310"/>
            </a:avLst>
          </a:prstGeom>
          <a:solidFill>
            <a:srgbClr val="A7D86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26" name="Google Shape;326;p39"/>
          <p:cNvSpPr txBox="1">
            <a:spLocks noGrp="1"/>
          </p:cNvSpPr>
          <p:nvPr>
            <p:ph type="title" idx="4294967295"/>
          </p:nvPr>
        </p:nvSpPr>
        <p:spPr>
          <a:xfrm>
            <a:off x="333525" y="358375"/>
            <a:ext cx="83235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latin typeface="Calibri Regular" charset="0"/>
                <a:ea typeface="Calibri Regular" charset="0"/>
                <a:cs typeface="Calibri Regular" charset="0"/>
              </a:rPr>
              <a:t>Illustrations by </a:t>
            </a:r>
            <a:r>
              <a:rPr lang="en" sz="1800" b="0" u="sng" dirty="0">
                <a:latin typeface="Calibri Regular" charset="0"/>
                <a:ea typeface="Calibri Regular" charset="0"/>
                <a:cs typeface="Calibri Regular" charset="0"/>
                <a:hlinkClick r:id="rId3"/>
              </a:rPr>
              <a:t>undraw.co</a:t>
            </a:r>
            <a:r>
              <a:rPr lang="en" sz="1800" b="0" dirty="0">
                <a:latin typeface="Calibri Regular" charset="0"/>
                <a:ea typeface="Calibri Regular" charset="0"/>
                <a:cs typeface="Calibri Regular" charset="0"/>
              </a:rPr>
              <a:t> (completely free and without attribution)</a:t>
            </a:r>
            <a:endParaRPr sz="1800" b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614" y="820808"/>
            <a:ext cx="1644563" cy="124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625" y="3715997"/>
            <a:ext cx="1870722" cy="105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3665" y="845480"/>
            <a:ext cx="1760472" cy="119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627" y="845488"/>
            <a:ext cx="1644561" cy="119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2315" y="2207477"/>
            <a:ext cx="1821371" cy="133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88710" y="2207470"/>
            <a:ext cx="1510987" cy="133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5632" y="2224992"/>
            <a:ext cx="1760461" cy="130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73216" y="3746291"/>
            <a:ext cx="1821370" cy="1024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86303" y="2206996"/>
            <a:ext cx="1870722" cy="134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35686" y="733020"/>
            <a:ext cx="1760456" cy="130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53250" y="3691325"/>
            <a:ext cx="1579498" cy="124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dirty="0" err="1">
                <a:latin typeface="Calibri Regular" charset="0"/>
                <a:ea typeface="Calibri Regular" charset="0"/>
                <a:cs typeface="Calibri Regular" charset="0"/>
              </a:rPr>
              <a:t>SlidesCarnival</a:t>
            </a: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 icons are editable shapes. </a:t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This means that you can: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Resize them without losing quality.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Change fill color and opacity.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Change line color, width and style.</a:t>
            </a: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Isn’t that nice? :)</a:t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>Examples:</a:t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  <a:t/>
            </a:r>
            <a:br>
              <a:rPr lang="en" sz="900" dirty="0">
                <a:latin typeface="Calibri Regular" charset="0"/>
                <a:ea typeface="Calibri Regular" charset="0"/>
                <a:cs typeface="Calibri Regular" charset="0"/>
              </a:rPr>
            </a:br>
            <a:endParaRPr sz="90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343" name="Google Shape;343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44" name="Google Shape;344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50" name="Google Shape;350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51" name="Google Shape;351;p4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53" name="Google Shape;353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54" name="Google Shape;354;p40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356" name="Google Shape;356;p40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357" name="Google Shape;357;p40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358" name="Google Shape;358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59" name="Google Shape;359;p4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62" name="Google Shape;362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63" name="Google Shape;363;p4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367" name="Google Shape;367;p40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368" name="Google Shape;368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69" name="Google Shape;369;p4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89" name="Google Shape;389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90" name="Google Shape;390;p40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92" name="Google Shape;392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93" name="Google Shape;393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396" name="Google Shape;396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97" name="Google Shape;397;p40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00" name="Google Shape;400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01" name="Google Shape;401;p4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05" name="Google Shape;405;p40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06" name="Google Shape;406;p40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07" name="Google Shape;407;p40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08" name="Google Shape;408;p40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09" name="Google Shape;409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10" name="Google Shape;410;p40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12" name="Google Shape;412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13" name="Google Shape;41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15" name="Google Shape;415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16" name="Google Shape;416;p4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18" name="Google Shape;418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19" name="Google Shape;419;p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21" name="Google Shape;421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22" name="Google Shape;422;p4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26" name="Google Shape;426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27" name="Google Shape;427;p40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29" name="Google Shape;429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30" name="Google Shape;430;p4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33" name="Google Shape;433;p40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34" name="Google Shape;434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35" name="Google Shape;435;p4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37" name="Google Shape;437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38" name="Google Shape;438;p4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43" name="Google Shape;443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44" name="Google Shape;444;p40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46" name="Google Shape;446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47" name="Google Shape;447;p4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52" name="Google Shape;452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53" name="Google Shape;453;p40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58" name="Google Shape;458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9" name="Google Shape;459;p4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63" name="Google Shape;463;p40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65" name="Google Shape;465;p40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66" name="Google Shape;466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67" name="Google Shape;467;p40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69" name="Google Shape;469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70" name="Google Shape;470;p40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72" name="Google Shape;472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73" name="Google Shape;473;p40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75" name="Google Shape;475;p40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76" name="Google Shape;476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77" name="Google Shape;477;p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79" name="Google Shape;479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80" name="Google Shape;480;p4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86" name="Google Shape;486;p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88" name="Google Shape;488;p40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89" name="Google Shape;489;p40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90" name="Google Shape;490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91" name="Google Shape;491;p4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493" name="Google Shape;493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94" name="Google Shape;494;p40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496" name="Google Shape;496;p40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497" name="Google Shape;497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98" name="Google Shape;498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00" name="Google Shape;500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01" name="Google Shape;501;p4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04" name="Google Shape;504;p40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505" name="Google Shape;505;p40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06" name="Google Shape;506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07" name="Google Shape;507;p40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09" name="Google Shape;509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10" name="Google Shape;510;p40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14" name="Google Shape;514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15" name="Google Shape;515;p40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19" name="Google Shape;519;p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22" name="Google Shape;522;p4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25" name="Google Shape;525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26" name="Google Shape;526;p4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31" name="Google Shape;531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32" name="Google Shape;532;p4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34" name="Google Shape;534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35" name="Google Shape;535;p4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40" name="Google Shape;540;p40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41" name="Google Shape;541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42" name="Google Shape;542;p4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44" name="Google Shape;544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45" name="Google Shape;545;p4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49" name="Google Shape;549;p40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50" name="Google Shape;550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51" name="Google Shape;551;p4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54" name="Google Shape;554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55" name="Google Shape;555;p4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58" name="Google Shape;558;p40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559" name="Google Shape;559;p40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560" name="Google Shape;560;p40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61" name="Google Shape;561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62" name="Google Shape;562;p4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65" name="Google Shape;565;p40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66" name="Google Shape;566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67" name="Google Shape;567;p40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570" name="Google Shape;570;p40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571" name="Google Shape;571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72" name="Google Shape;572;p4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77" name="Google Shape;577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78" name="Google Shape;578;p4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82" name="Google Shape;582;p4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85" name="Google Shape;585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86" name="Google Shape;586;p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91" name="Google Shape;591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92" name="Google Shape;592;p4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597" name="Google Shape;597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98" name="Google Shape;598;p4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600" name="Google Shape;600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01" name="Google Shape;601;p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07" name="Google Shape;607;p40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608" name="Google Shape;608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09" name="Google Shape;609;p4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grpSp>
        <p:nvGrpSpPr>
          <p:cNvPr id="614" name="Google Shape;614;p40"/>
          <p:cNvGrpSpPr/>
          <p:nvPr/>
        </p:nvGrpSpPr>
        <p:grpSpPr>
          <a:xfrm>
            <a:off x="6359618" y="2334799"/>
            <a:ext cx="432570" cy="421334"/>
            <a:chOff x="5926225" y="921350"/>
            <a:chExt cx="517800" cy="504350"/>
          </a:xfrm>
        </p:grpSpPr>
        <p:sp>
          <p:nvSpPr>
            <p:cNvPr id="615" name="Google Shape;615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1C232"/>
                </a:solidFill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1C232"/>
                </a:solidFill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17" name="Google Shape;617;p40"/>
          <p:cNvSpPr/>
          <p:nvPr/>
        </p:nvSpPr>
        <p:spPr>
          <a:xfrm>
            <a:off x="6553538" y="25708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618" name="Google Shape;618;p40"/>
          <p:cNvGrpSpPr/>
          <p:nvPr/>
        </p:nvGrpSpPr>
        <p:grpSpPr>
          <a:xfrm>
            <a:off x="7244605" y="2314179"/>
            <a:ext cx="432570" cy="421334"/>
            <a:chOff x="5926225" y="921350"/>
            <a:chExt cx="517800" cy="504350"/>
          </a:xfrm>
        </p:grpSpPr>
        <p:sp>
          <p:nvSpPr>
            <p:cNvPr id="619" name="Google Shape;619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21" name="Google Shape;621;p40"/>
          <p:cNvSpPr/>
          <p:nvPr/>
        </p:nvSpPr>
        <p:spPr>
          <a:xfrm>
            <a:off x="7438526" y="25502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A7A4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622" name="Google Shape;622;p40"/>
          <p:cNvGrpSpPr/>
          <p:nvPr/>
        </p:nvGrpSpPr>
        <p:grpSpPr>
          <a:xfrm>
            <a:off x="6359885" y="3063221"/>
            <a:ext cx="1075937" cy="1047989"/>
            <a:chOff x="5926225" y="921350"/>
            <a:chExt cx="517800" cy="504350"/>
          </a:xfrm>
        </p:grpSpPr>
        <p:sp>
          <p:nvSpPr>
            <p:cNvPr id="623" name="Google Shape;62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bri Regular" charset="0"/>
                <a:ea typeface="Calibri Regular" charset="0"/>
                <a:cs typeface="Calibri Regular" charset="0"/>
              </a:endParaRPr>
            </a:p>
          </p:txBody>
        </p:sp>
      </p:grpSp>
      <p:sp>
        <p:nvSpPr>
          <p:cNvPr id="625" name="Google Shape;625;p40"/>
          <p:cNvSpPr/>
          <p:nvPr/>
        </p:nvSpPr>
        <p:spPr>
          <a:xfrm>
            <a:off x="6842198" y="36503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A7A4B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26" name="Google Shape;626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251253" y="8238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Outsurfing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in a nutshell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251253" y="983907"/>
            <a:ext cx="7706498" cy="8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Couch-Surfing for hikers: </a:t>
            </a:r>
            <a:r>
              <a:rPr lang="en-US" dirty="0">
                <a:latin typeface="Calibri" charset="0"/>
                <a:cs typeface="Calibri" charset="0"/>
              </a:rPr>
              <a:t>Social platform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for finding trip buddies and organize a trip events worldwide.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latin typeface="Calibri" charset="0"/>
                <a:cs typeface="Calibri" charset="0"/>
              </a:rPr>
              <a:t>Global 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trips repository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based on users’ trips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Trip-Logistics magician: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cars availability, 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      attendance, equipment, budget etc..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Opportunities for travel-guides</a:t>
            </a: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3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850"/>
            <a:ext cx="6300300" cy="857400"/>
          </a:xfrm>
        </p:spPr>
        <p:txBody>
          <a:bodyPr/>
          <a:lstStyle/>
          <a:p>
            <a:r>
              <a:rPr lang="en-US" dirty="0" smtClean="0"/>
              <a:t>Route !== event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0"/>
            <a:ext cx="4929300" cy="1862700"/>
          </a:xfrm>
        </p:spPr>
        <p:txBody>
          <a:bodyPr/>
          <a:lstStyle/>
          <a:p>
            <a:r>
              <a:rPr lang="en-US" dirty="0" smtClean="0"/>
              <a:t>Route </a:t>
            </a:r>
            <a:r>
              <a:rPr lang="en-US" smtClean="0"/>
              <a:t>is unique (the recipe)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Event  is the </a:t>
            </a:r>
            <a:r>
              <a:rPr lang="en-US" dirty="0" err="1" smtClean="0"/>
              <a:t>actuall</a:t>
            </a:r>
            <a:r>
              <a:rPr lang="en-US" dirty="0" smtClean="0"/>
              <a:t> food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pPr marL="88900" indent="0">
              <a:buNone/>
            </a:pPr>
            <a:r>
              <a:rPr lang="en-US" dirty="0"/>
              <a:t>	</a:t>
            </a:r>
            <a:r>
              <a:rPr lang="en-US" dirty="0" smtClean="0"/>
              <a:t>has start and end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950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321395" y="3902351"/>
            <a:ext cx="5479873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Route = [(</a:t>
            </a:r>
            <a:r>
              <a:rPr lang="en-US" sz="7200" dirty="0" err="1" smtClean="0">
                <a:latin typeface="Calibri" charset="0"/>
                <a:ea typeface="Calibri" charset="0"/>
                <a:cs typeface="Calibri" charset="0"/>
              </a:rPr>
              <a:t>a,b</a:t>
            </a:r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),(</a:t>
            </a:r>
            <a:r>
              <a:rPr lang="en-US" sz="7200" dirty="0" err="1" smtClean="0">
                <a:latin typeface="Calibri" charset="0"/>
                <a:ea typeface="Calibri" charset="0"/>
                <a:cs typeface="Calibri" charset="0"/>
              </a:rPr>
              <a:t>c,d</a:t>
            </a:r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)]</a:t>
            </a:r>
            <a:br>
              <a:rPr lang="en-US" sz="72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32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32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Event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1, </a:t>
            </a:r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Event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mr-IN" sz="2400" dirty="0" smtClean="0">
                <a:latin typeface="Calibri" charset="0"/>
                <a:ea typeface="Calibri" charset="0"/>
                <a:cs typeface="Calibri" charset="0"/>
              </a:rPr>
              <a:t>……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..</a:t>
            </a:r>
            <a:r>
              <a:rPr lang="en-US" sz="72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7200" dirty="0" err="1" smtClean="0">
                <a:latin typeface="Calibri" charset="0"/>
                <a:ea typeface="Calibri" charset="0"/>
                <a:cs typeface="Calibri" charset="0"/>
              </a:rPr>
              <a:t>Event</a:t>
            </a:r>
            <a:r>
              <a:rPr lang="en-US" sz="2400" dirty="0" err="1" smtClean="0">
                <a:latin typeface="Calibri" charset="0"/>
                <a:ea typeface="Calibri" charset="0"/>
                <a:cs typeface="Calibri" charset="0"/>
              </a:rPr>
              <a:t>n</a:t>
            </a:r>
            <a:endParaRPr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t>5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23975" y="383857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5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charset="0"/>
              <a:ea typeface="Calibri" charset="0"/>
              <a:cs typeface="Calibri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Implementation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The technical stuff</a:t>
            </a:r>
            <a:endParaRPr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0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306035" y="615475"/>
            <a:ext cx="4047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charset="0"/>
                <a:ea typeface="Calibri" charset="0"/>
                <a:cs typeface="Calibri" charset="0"/>
              </a:rPr>
              <a:t>Our process is easy</a:t>
            </a:r>
            <a:endParaRPr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latin typeface="Calibri" charset="0"/>
                <a:ea typeface="Calibri" charset="0"/>
                <a:cs typeface="Calibri" charset="0"/>
              </a:rPr>
              <a:pPr/>
              <a:t>7</a:t>
            </a:fld>
            <a:endParaRPr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71841" y="2403338"/>
            <a:ext cx="3040276" cy="561726"/>
            <a:chOff x="3133511" y="3187260"/>
            <a:chExt cx="3040276" cy="561726"/>
          </a:xfrm>
        </p:grpSpPr>
        <p:grpSp>
          <p:nvGrpSpPr>
            <p:cNvPr id="5" name="Group 4"/>
            <p:cNvGrpSpPr/>
            <p:nvPr/>
          </p:nvGrpSpPr>
          <p:grpSpPr>
            <a:xfrm>
              <a:off x="3133511" y="3187260"/>
              <a:ext cx="3040276" cy="561726"/>
              <a:chOff x="3133511" y="3187260"/>
              <a:chExt cx="3040276" cy="561726"/>
            </a:xfrm>
          </p:grpSpPr>
          <p:sp>
            <p:nvSpPr>
              <p:cNvPr id="240" name="Google Shape;240;p30"/>
              <p:cNvSpPr/>
              <p:nvPr/>
            </p:nvSpPr>
            <p:spPr>
              <a:xfrm rot="5407197">
                <a:off x="4372786" y="1947985"/>
                <a:ext cx="561726" cy="3040276"/>
              </a:xfrm>
              <a:prstGeom prst="roundRect">
                <a:avLst>
                  <a:gd name="adj" fmla="val 50000"/>
                </a:avLst>
              </a:prstGeom>
              <a:solidFill>
                <a:srgbClr val="A7D8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42" name="Google Shape;242;p30"/>
              <p:cNvSpPr txBox="1"/>
              <p:nvPr/>
            </p:nvSpPr>
            <p:spPr>
              <a:xfrm rot="7197">
                <a:off x="3620034" y="3272151"/>
                <a:ext cx="2341513" cy="3932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200" b="1" dirty="0" err="1" smtClean="0">
                    <a:solidFill>
                      <a:srgbClr val="FFFFFF"/>
                    </a:solidFill>
                    <a:latin typeface="Calibri" charset="0"/>
                    <a:ea typeface="Calibri" charset="0"/>
                    <a:cs typeface="Calibri" charset="0"/>
                    <a:sym typeface="Muli"/>
                  </a:rPr>
                  <a:t>FireBase</a:t>
                </a:r>
                <a:endParaRPr sz="800" b="1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  <a:sym typeface="Muli"/>
                </a:endParaRPr>
              </a:p>
            </p:txBody>
          </p:sp>
        </p:grpSp>
        <p:sp>
          <p:nvSpPr>
            <p:cNvPr id="241" name="Google Shape;241;p30"/>
            <p:cNvSpPr/>
            <p:nvPr/>
          </p:nvSpPr>
          <p:spPr>
            <a:xfrm>
              <a:off x="3243087" y="3272472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200" b="1" smtClean="0">
                  <a:solidFill>
                    <a:srgbClr val="A7D86D"/>
                  </a:solidFill>
                  <a:latin typeface="Calibri" charset="0"/>
                  <a:ea typeface="Calibri" charset="0"/>
                  <a:cs typeface="Calibri" charset="0"/>
                  <a:sym typeface="Muli"/>
                </a:rPr>
                <a:t>2</a:t>
              </a:r>
              <a:endParaRPr sz="1200" b="1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sym typeface="Muli"/>
              </a:endParaRPr>
            </a:p>
          </p:txBody>
        </p:sp>
      </p:grpSp>
      <p:sp>
        <p:nvSpPr>
          <p:cNvPr id="19" name="Google Shape;237;p30"/>
          <p:cNvSpPr txBox="1"/>
          <p:nvPr/>
        </p:nvSpPr>
        <p:spPr>
          <a:xfrm>
            <a:off x="664624" y="2373954"/>
            <a:ext cx="2333877" cy="393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200" b="1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rPr>
              <a:t>Ionic 4</a:t>
            </a:r>
            <a:endParaRPr sz="8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Mul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1798" y="2564411"/>
            <a:ext cx="2512947" cy="187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Platform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web developers for building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cross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platform mobile and web apps </a:t>
            </a:r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 built in APIs that support easy access to smartphones apps and features such as camera, photos and location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5900" y="1533029"/>
            <a:ext cx="3040276" cy="983642"/>
            <a:chOff x="155715" y="1861090"/>
            <a:chExt cx="3040276" cy="983642"/>
          </a:xfrm>
        </p:grpSpPr>
        <p:grpSp>
          <p:nvGrpSpPr>
            <p:cNvPr id="229" name="Google Shape;229;p30"/>
            <p:cNvGrpSpPr/>
            <p:nvPr/>
          </p:nvGrpSpPr>
          <p:grpSpPr>
            <a:xfrm>
              <a:off x="155715" y="2283006"/>
              <a:ext cx="3040276" cy="561726"/>
              <a:chOff x="1076907" y="2270068"/>
              <a:chExt cx="3040276" cy="561726"/>
            </a:xfrm>
          </p:grpSpPr>
          <p:sp>
            <p:nvSpPr>
              <p:cNvPr id="230" name="Google Shape;230;p30"/>
              <p:cNvSpPr/>
              <p:nvPr/>
            </p:nvSpPr>
            <p:spPr>
              <a:xfrm rot="5400000">
                <a:off x="2316182" y="1030793"/>
                <a:ext cx="561726" cy="3040276"/>
              </a:xfrm>
              <a:prstGeom prst="roundRect">
                <a:avLst>
                  <a:gd name="adj" fmla="val 50000"/>
                </a:avLst>
              </a:prstGeom>
              <a:solidFill>
                <a:srgbClr val="52A5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7CBE5F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31" name="Google Shape;231;p30"/>
              <p:cNvSpPr/>
              <p:nvPr/>
            </p:nvSpPr>
            <p:spPr>
              <a:xfrm>
                <a:off x="1175704" y="2344500"/>
                <a:ext cx="374100" cy="3741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228600" dist="50800" dir="5400000" algn="tl" rotWithShape="0">
                  <a:srgbClr val="000000">
                    <a:alpha val="549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200" b="1">
                    <a:solidFill>
                      <a:srgbClr val="52A551"/>
                    </a:solidFill>
                    <a:latin typeface="Calibri" charset="0"/>
                    <a:ea typeface="Calibri" charset="0"/>
                    <a:cs typeface="Calibri" charset="0"/>
                    <a:sym typeface="Muli"/>
                  </a:rPr>
                  <a:t>1</a:t>
                </a:r>
                <a:endParaRPr sz="1200" b="1">
                  <a:solidFill>
                    <a:srgbClr val="52A551"/>
                  </a:solidFill>
                  <a:latin typeface="Calibri" charset="0"/>
                  <a:ea typeface="Calibri" charset="0"/>
                  <a:cs typeface="Calibri" charset="0"/>
                  <a:sym typeface="Muli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177500" y="1861090"/>
              <a:ext cx="7889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A7D86D"/>
                </a:buClr>
                <a:buSzPts val="4800"/>
              </a:pPr>
              <a:r>
                <a:rPr lang="en" sz="2000">
                  <a:solidFill>
                    <a:srgbClr val="A7D86D"/>
                  </a:solidFill>
                  <a:latin typeface="Calibri" charset="0"/>
                  <a:ea typeface="Calibri" charset="0"/>
                  <a:cs typeface="Calibri" charset="0"/>
                  <a:sym typeface="Poppins"/>
                </a:rPr>
                <a:t>Client</a:t>
              </a:r>
              <a:endParaRPr lang="en-US" sz="2000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sym typeface="Poppins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212060" y="1927488"/>
            <a:ext cx="854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A7D86D"/>
              </a:buClr>
              <a:buSzPts val="4800"/>
            </a:pPr>
            <a:r>
              <a:rPr lang="en" sz="2000" smtClean="0">
                <a:solidFill>
                  <a:srgbClr val="A7D86D"/>
                </a:solidFill>
                <a:latin typeface="Calibri" charset="0"/>
                <a:ea typeface="Calibri" charset="0"/>
                <a:cs typeface="Calibri" charset="0"/>
                <a:sym typeface="Poppins"/>
              </a:rPr>
              <a:t>Server</a:t>
            </a:r>
            <a:endParaRPr lang="en-US" sz="2000">
              <a:solidFill>
                <a:srgbClr val="A7D86D"/>
              </a:solidFill>
              <a:latin typeface="Calibri" charset="0"/>
              <a:ea typeface="Calibri" charset="0"/>
              <a:cs typeface="Calibri" charset="0"/>
              <a:sym typeface="Poppin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48840" y="3053868"/>
            <a:ext cx="3305631" cy="208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Platform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that provides a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real-time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database and backend as a service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Allows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maintain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 of the logic in client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side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DB includes tables such as routes, user and events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storage includes routes and users photos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Google Shape;242;p30"/>
          <p:cNvSpPr txBox="1"/>
          <p:nvPr/>
        </p:nvSpPr>
        <p:spPr>
          <a:xfrm rot="7197">
            <a:off x="665032" y="1924043"/>
            <a:ext cx="2341513" cy="393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200" b="1" smtClean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  <a:sym typeface="Muli"/>
              </a:rPr>
              <a:t>Angular - Ionic</a:t>
            </a:r>
            <a:endParaRPr sz="8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6711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8</a:t>
            </a:fld>
            <a:endParaRPr lang="uk-UA"/>
          </a:p>
        </p:txBody>
      </p:sp>
      <p:sp>
        <p:nvSpPr>
          <p:cNvPr id="3" name="Rectangle 2"/>
          <p:cNvSpPr/>
          <p:nvPr/>
        </p:nvSpPr>
        <p:spPr>
          <a:xfrm>
            <a:off x="695325" y="533400"/>
            <a:ext cx="7353300" cy="381952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33450" y="685800"/>
            <a:ext cx="68199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IONIC </a:t>
            </a:r>
            <a:r>
              <a:rPr lang="en-US" sz="4000" smtClean="0"/>
              <a:t>- Angular</a:t>
            </a:r>
            <a:endParaRPr lang="en-US" sz="4000"/>
          </a:p>
        </p:txBody>
      </p:sp>
      <p:sp>
        <p:nvSpPr>
          <p:cNvPr id="5" name="Rectangle 4"/>
          <p:cNvSpPr/>
          <p:nvPr/>
        </p:nvSpPr>
        <p:spPr>
          <a:xfrm>
            <a:off x="819150" y="1546085"/>
            <a:ext cx="1733550" cy="1247775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69469" y="2679770"/>
            <a:ext cx="1733550" cy="1247775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Models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19788" y="1546086"/>
            <a:ext cx="1733550" cy="1247775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52700" y="1914525"/>
            <a:ext cx="336708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>
            <a:off x="4236244" y="1914525"/>
            <a:ext cx="0" cy="765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03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850"/>
            <a:ext cx="6300300" cy="857400"/>
          </a:xfrm>
        </p:spPr>
        <p:txBody>
          <a:bodyPr/>
          <a:lstStyle/>
          <a:p>
            <a:r>
              <a:rPr lang="en-US" smtClean="0"/>
              <a:t>Firebase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6250"/>
            <a:ext cx="4929300" cy="1862700"/>
          </a:xfrm>
        </p:spPr>
        <p:txBody>
          <a:bodyPr/>
          <a:lstStyle/>
          <a:p>
            <a:r>
              <a:rPr lang="en-US" dirty="0" smtClean="0"/>
              <a:t>Asynchronous and dynamic</a:t>
            </a:r>
          </a:p>
          <a:p>
            <a:r>
              <a:rPr lang="en-US" dirty="0" smtClean="0"/>
              <a:t>Update client on changes</a:t>
            </a:r>
          </a:p>
          <a:p>
            <a:r>
              <a:rPr lang="en-US" dirty="0" smtClean="0"/>
              <a:t>Returns observables </a:t>
            </a:r>
            <a:r>
              <a:rPr lang="mr-IN" dirty="0" smtClean="0"/>
              <a:t>–</a:t>
            </a:r>
            <a:r>
              <a:rPr lang="en-US" dirty="0" smtClean="0"/>
              <a:t> which the front end needs to subscribe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3207962"/>
      </p:ext>
    </p:extLst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1057</Words>
  <Application>Microsoft Macintosh PowerPoint</Application>
  <PresentationFormat>On-screen Show (16:9)</PresentationFormat>
  <Paragraphs>200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Calibri</vt:lpstr>
      <vt:lpstr>Calibri Regular</vt:lpstr>
      <vt:lpstr>Muli</vt:lpstr>
      <vt:lpstr>Muli Light</vt:lpstr>
      <vt:lpstr>Poppins</vt:lpstr>
      <vt:lpstr>Poppins Light</vt:lpstr>
      <vt:lpstr>Arial</vt:lpstr>
      <vt:lpstr>Gower template</vt:lpstr>
      <vt:lpstr>OutSurfing</vt:lpstr>
      <vt:lpstr>Quick reminder -  What is outSurfing?</vt:lpstr>
      <vt:lpstr>Outsurfing in a nutshell</vt:lpstr>
      <vt:lpstr>Route !== event</vt:lpstr>
      <vt:lpstr>Route = [(a,b),(c,d)]  Event1, Event2…….. Eventn</vt:lpstr>
      <vt:lpstr> Implementation</vt:lpstr>
      <vt:lpstr>Our process is easy</vt:lpstr>
      <vt:lpstr>PowerPoint Presentation</vt:lpstr>
      <vt:lpstr>Firebase API</vt:lpstr>
      <vt:lpstr>Open Street Maps</vt:lpstr>
      <vt:lpstr>Much more</vt:lpstr>
      <vt:lpstr>Thanks!</vt:lpstr>
      <vt:lpstr>Crowd Incentive</vt:lpstr>
      <vt:lpstr>Travel Guides</vt:lpstr>
      <vt:lpstr>Users</vt:lpstr>
      <vt:lpstr>Instructions for use</vt:lpstr>
      <vt:lpstr>In two or three columns</vt:lpstr>
      <vt:lpstr>A picture is worth a thousand words</vt:lpstr>
      <vt:lpstr>Use diagrams to explain your ideas</vt:lpstr>
      <vt:lpstr>And tables to compare data</vt:lpstr>
      <vt:lpstr>89,526,124</vt:lpstr>
      <vt:lpstr>89,526,124$</vt:lpstr>
      <vt:lpstr>Our process is easy</vt:lpstr>
      <vt:lpstr>Let’s review some concepts</vt:lpstr>
      <vt:lpstr>PowerPoint Presentation</vt:lpstr>
      <vt:lpstr>Maps</vt:lpstr>
      <vt:lpstr>Illustrations by undraw.co (completely free and without attribution)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G K</cp:lastModifiedBy>
  <cp:revision>100</cp:revision>
  <dcterms:modified xsi:type="dcterms:W3CDTF">2019-01-13T15:08:25Z</dcterms:modified>
</cp:coreProperties>
</file>