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55"/>
  </p:notesMasterIdLst>
  <p:sldIdLst>
    <p:sldId id="256" r:id="rId2"/>
    <p:sldId id="258" r:id="rId3"/>
    <p:sldId id="259" r:id="rId4"/>
    <p:sldId id="286" r:id="rId5"/>
    <p:sldId id="287" r:id="rId6"/>
    <p:sldId id="288" r:id="rId7"/>
    <p:sldId id="289" r:id="rId8"/>
    <p:sldId id="290" r:id="rId9"/>
    <p:sldId id="284" r:id="rId10"/>
    <p:sldId id="291" r:id="rId11"/>
    <p:sldId id="266" r:id="rId12"/>
    <p:sldId id="308" r:id="rId13"/>
    <p:sldId id="292" r:id="rId14"/>
    <p:sldId id="296" r:id="rId15"/>
    <p:sldId id="294" r:id="rId16"/>
    <p:sldId id="297" r:id="rId17"/>
    <p:sldId id="299" r:id="rId18"/>
    <p:sldId id="285" r:id="rId19"/>
    <p:sldId id="300" r:id="rId20"/>
    <p:sldId id="301" r:id="rId21"/>
    <p:sldId id="302" r:id="rId22"/>
    <p:sldId id="303" r:id="rId23"/>
    <p:sldId id="304" r:id="rId24"/>
    <p:sldId id="306" r:id="rId25"/>
    <p:sldId id="307" r:id="rId26"/>
    <p:sldId id="309" r:id="rId27"/>
    <p:sldId id="320" r:id="rId28"/>
    <p:sldId id="310" r:id="rId29"/>
    <p:sldId id="313" r:id="rId30"/>
    <p:sldId id="322" r:id="rId31"/>
    <p:sldId id="314" r:id="rId32"/>
    <p:sldId id="315" r:id="rId33"/>
    <p:sldId id="316" r:id="rId34"/>
    <p:sldId id="317" r:id="rId35"/>
    <p:sldId id="318" r:id="rId36"/>
    <p:sldId id="319" r:id="rId37"/>
    <p:sldId id="305" r:id="rId38"/>
    <p:sldId id="321" r:id="rId39"/>
    <p:sldId id="278" r:id="rId40"/>
    <p:sldId id="257" r:id="rId41"/>
    <p:sldId id="264" r:id="rId42"/>
    <p:sldId id="265" r:id="rId43"/>
    <p:sldId id="267" r:id="rId44"/>
    <p:sldId id="268" r:id="rId45"/>
    <p:sldId id="270" r:id="rId46"/>
    <p:sldId id="271" r:id="rId47"/>
    <p:sldId id="272" r:id="rId48"/>
    <p:sldId id="273" r:id="rId49"/>
    <p:sldId id="274" r:id="rId50"/>
    <p:sldId id="269" r:id="rId51"/>
    <p:sldId id="281" r:id="rId52"/>
    <p:sldId id="282" r:id="rId53"/>
    <p:sldId id="283" r:id="rId5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9464E7-1150-4B65-AE5D-D6C20A30599A}">
  <a:tblStyle styleId="{ED9464E7-1150-4B65-AE5D-D6C20A3059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5"/>
    <p:restoredTop sz="94643"/>
  </p:normalViewPr>
  <p:slideViewPr>
    <p:cSldViewPr snapToGrid="0" snapToObjects="1">
      <p:cViewPr varScale="1">
        <p:scale>
          <a:sx n="146" d="100"/>
          <a:sy n="146" d="100"/>
        </p:scale>
        <p:origin x="1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84403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 Regular" charset="0"/>
        <a:ea typeface="Calibri Regular" charset="0"/>
        <a:cs typeface="Calibri Regular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781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864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506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268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79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83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154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228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757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398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320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415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64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1520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618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3313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8660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6626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2994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4622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5607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162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8014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2648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7590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4875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921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1554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8804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7699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6626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5147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894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0056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6040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450b56081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450b56081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3799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015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405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85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893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857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350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endParaRPr dirty="0"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E64FB8F-E7F5-41F6-B9FA-E010D0B79A38}" type="datetimeFigureOut">
              <a:rPr lang="he-IL" smtClean="0"/>
              <a:t>כ"ג.כסלו.תשע"ט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8021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 b="0" i="0">
                <a:solidFill>
                  <a:srgbClr val="A7A4BC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A4BC"/>
              </a:buClr>
              <a:buSzPts val="3200"/>
              <a:buChar char="●"/>
              <a:defRPr sz="3200" b="0" i="0">
                <a:solidFill>
                  <a:srgbClr val="A7A4BC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9pPr>
          </a:lstStyle>
          <a:p>
            <a:endParaRPr dirty="0"/>
          </a:p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0" i="0" dirty="0">
                <a:solidFill>
                  <a:srgbClr val="A7D86D"/>
                </a:solidFill>
                <a:latin typeface="Calibri Regular" charset="0"/>
                <a:ea typeface="Calibri Regular" charset="0"/>
                <a:cs typeface="Calibri Regular" charset="0"/>
                <a:sym typeface="Muli"/>
              </a:rPr>
              <a:t>“</a:t>
            </a:r>
            <a:endParaRPr sz="9600" b="0" i="0" dirty="0">
              <a:solidFill>
                <a:srgbClr val="A7D86D"/>
              </a:solidFill>
              <a:latin typeface="Calibri Regular" charset="0"/>
              <a:ea typeface="Calibri Regular" charset="0"/>
              <a:cs typeface="Calibri Regular" charset="0"/>
              <a:sym typeface="Muli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 mask">
  <p:cSld name="TITLE_AND_BODY_1">
    <p:bg>
      <p:bgPr>
        <a:solidFill>
          <a:srgbClr val="A7D86D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illustration">
  <p:cSld name="TITLE_ONL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 b="0" i="0">
                <a:solidFill>
                  <a:srgbClr val="A7D86D"/>
                </a:solidFill>
                <a:latin typeface="Calibri Regular" charset="0"/>
                <a:ea typeface="Calibri Regular" charset="0"/>
                <a:cs typeface="Calibri Regular" charset="0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 Regular" charset="0"/>
          <a:ea typeface="Calibri Regular" charset="0"/>
          <a:cs typeface="Calibri Regular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 Regular" charset="0"/>
          <a:ea typeface="Calibri Regular" charset="0"/>
          <a:cs typeface="Calibri Regular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/Relationships>
</file>

<file path=ppt/slides/_rels/slide5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8.png"/><Relationship Id="rId13" Type="http://schemas.openxmlformats.org/officeDocument/2006/relationships/image" Target="../media/image2.png"/><Relationship Id="rId14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undraw.co/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1.png"/><Relationship Id="rId9" Type="http://schemas.openxmlformats.org/officeDocument/2006/relationships/image" Target="../media/image6.png"/><Relationship Id="rId10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twitter.com/googledocs/status/730087240156643328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OutSurfing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251253" y="8238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Main Idea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251253" y="983907"/>
            <a:ext cx="7706498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Social 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platform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for finding trip buddies and organize a trip event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worldwide.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platform will create </a:t>
            </a: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trips repository 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based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on the trip-routes descriptions 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dded by users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application will help 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organize </a:t>
            </a: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logistics 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aspects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of a trip event: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cars availability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attendance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equipment, budget etc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..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10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62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 idx="4294967295"/>
          </p:nvPr>
        </p:nvSpPr>
        <p:spPr>
          <a:xfrm>
            <a:off x="657225" y="644150"/>
            <a:ext cx="60246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All the way from</a:t>
            </a:r>
            <a:endParaRPr sz="1800" b="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Hiking in the desert</a:t>
            </a:r>
            <a:endParaRPr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0" name="Google Shape;150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11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 idx="4294967295"/>
          </p:nvPr>
        </p:nvSpPr>
        <p:spPr>
          <a:xfrm>
            <a:off x="657225" y="644150"/>
            <a:ext cx="60246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to</a:t>
            </a:r>
            <a:endParaRPr sz="1800" b="0" dirty="0" smtClean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Free-walking tours</a:t>
            </a:r>
            <a:endParaRPr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0" name="Google Shape;150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12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68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251253" y="865638"/>
            <a:ext cx="46956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Users Actions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Search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and join an existing event nearby based on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preferences</a:t>
            </a:r>
          </a:p>
          <a:p>
            <a:r>
              <a:rPr lang="en-US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Organize trip event based on suggested trips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Create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a new event with description and images of the trip, or create it based on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routes from the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repository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Find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a travel guide (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optional)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Review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trip, users,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guide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13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Google Shape;98;p19"/>
          <p:cNvSpPr txBox="1">
            <a:spLocks/>
          </p:cNvSpPr>
          <p:nvPr/>
        </p:nvSpPr>
        <p:spPr>
          <a:xfrm>
            <a:off x="251253" y="8238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0" i="0" u="none" strike="noStrike" cap="none">
                <a:solidFill>
                  <a:srgbClr val="A7D86D"/>
                </a:solidFill>
                <a:latin typeface="Calibri Regular" charset="0"/>
                <a:ea typeface="Calibri Regular" charset="0"/>
                <a:cs typeface="Calibri Regular" charset="0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/>
              <a:t>How Does It Work?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9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251253" y="865638"/>
            <a:ext cx="46956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Personalization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The application will suggest trips and guides based on geographic locations, past reviews, and preferences of each user</a:t>
            </a:r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14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Google Shape;98;p19"/>
          <p:cNvSpPr txBox="1">
            <a:spLocks/>
          </p:cNvSpPr>
          <p:nvPr/>
        </p:nvSpPr>
        <p:spPr>
          <a:xfrm>
            <a:off x="251253" y="8238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0" i="0" u="none" strike="noStrike" cap="none">
                <a:solidFill>
                  <a:srgbClr val="A7D86D"/>
                </a:solidFill>
                <a:latin typeface="Calibri Regular" charset="0"/>
                <a:ea typeface="Calibri Regular" charset="0"/>
                <a:cs typeface="Calibri Regular" charset="0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/>
              <a:t>How Does It Work?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89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50"/>
            <a:ext cx="49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>
                <a:latin typeface="Calibri" charset="0"/>
                <a:ea typeface="Calibri" charset="0"/>
                <a:cs typeface="Calibri" charset="0"/>
              </a:rPr>
              <a:t>Crowd Incentive</a:t>
            </a:r>
            <a:endParaRPr sz="7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4294967295"/>
          </p:nvPr>
        </p:nvSpPr>
        <p:spPr>
          <a:xfrm>
            <a:off x="685800" y="3030555"/>
            <a:ext cx="49767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What will motivate users to contribute?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7282278" y="3011993"/>
            <a:ext cx="339869" cy="3245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08" name="Google Shape;108;p20"/>
          <p:cNvGrpSpPr/>
          <p:nvPr/>
        </p:nvGrpSpPr>
        <p:grpSpPr>
          <a:xfrm>
            <a:off x="6860474" y="1189660"/>
            <a:ext cx="1456028" cy="1456403"/>
            <a:chOff x="6654650" y="3665275"/>
            <a:chExt cx="409100" cy="409125"/>
          </a:xfrm>
        </p:grpSpPr>
        <p:sp>
          <p:nvSpPr>
            <p:cNvPr id="109" name="Google Shape;109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11" name="Google Shape;111;p20"/>
          <p:cNvGrpSpPr/>
          <p:nvPr/>
        </p:nvGrpSpPr>
        <p:grpSpPr>
          <a:xfrm rot="1056949">
            <a:off x="5457333" y="2334562"/>
            <a:ext cx="961941" cy="962053"/>
            <a:chOff x="570875" y="4322250"/>
            <a:chExt cx="443300" cy="443325"/>
          </a:xfrm>
        </p:grpSpPr>
        <p:sp>
          <p:nvSpPr>
            <p:cNvPr id="112" name="Google Shape;112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16" name="Google Shape;116;p20"/>
          <p:cNvSpPr/>
          <p:nvPr/>
        </p:nvSpPr>
        <p:spPr>
          <a:xfrm rot="2466722">
            <a:off x="5565166" y="1471935"/>
            <a:ext cx="472204" cy="45087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7" name="Google Shape;117;p20"/>
          <p:cNvSpPr/>
          <p:nvPr/>
        </p:nvSpPr>
        <p:spPr>
          <a:xfrm rot="-1609319">
            <a:off x="6255742" y="1755624"/>
            <a:ext cx="339819" cy="32447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8" name="Google Shape;118;p20"/>
          <p:cNvSpPr/>
          <p:nvPr/>
        </p:nvSpPr>
        <p:spPr>
          <a:xfrm rot="2926198">
            <a:off x="8316146" y="2012664"/>
            <a:ext cx="254474" cy="2429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9" name="Google Shape;119;p20"/>
          <p:cNvSpPr/>
          <p:nvPr/>
        </p:nvSpPr>
        <p:spPr>
          <a:xfrm rot="-1609137">
            <a:off x="7257139" y="384869"/>
            <a:ext cx="229255" cy="2189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15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50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457200" y="1224225"/>
            <a:ext cx="3269896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Incentive</a:t>
            </a:r>
            <a:endParaRPr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Organize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payed trips 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Be recommended by the app to potential users especially for trip descriptions you added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Get good reviews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Any routes-description that a guide creates is kept in the repository as a suggestion for future events, including the guide's contact-details (in the future it will be possible to request and order directly through the app)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457200" y="36043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Calibri" charset="0"/>
                <a:ea typeface="Calibri" charset="0"/>
                <a:cs typeface="Calibri" charset="0"/>
              </a:rPr>
              <a:t>Travel Guides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2"/>
          </p:nvPr>
        </p:nvSpPr>
        <p:spPr>
          <a:xfrm>
            <a:off x="3727096" y="12242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Contribution</a:t>
            </a:r>
            <a:endParaRPr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Create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new events 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Create high quality routes descriptions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16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7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457200" y="1224225"/>
            <a:ext cx="3269896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Incentive</a:t>
            </a:r>
            <a:endParaRPr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Find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trip buddies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Find reviews about trips (routes) in the area 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Find guides including reviews about them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Simplify trip logistics</a:t>
            </a:r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457200" y="36043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Users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2"/>
          </p:nvPr>
        </p:nvSpPr>
        <p:spPr>
          <a:xfrm>
            <a:off x="3727096" y="12242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Contribution</a:t>
            </a:r>
            <a:endParaRPr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Create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new events or join existing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Add new routes descriptions</a:t>
            </a:r>
          </a:p>
          <a:p>
            <a:r>
              <a:rPr lang="en-US" dirty="0">
                <a:latin typeface="Calibri"/>
                <a:ea typeface="Calibri" charset="0"/>
                <a:cs typeface="Calibri"/>
              </a:rPr>
              <a:t>Give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reviews</a:t>
            </a:r>
            <a:endParaRPr lang="en-US" dirty="0">
              <a:cs typeface="Calibri"/>
            </a:endParaRP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17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3</a:t>
            </a:r>
            <a:r>
              <a:rPr lang="en" dirty="0" smtClean="0">
                <a:latin typeface="Calibri" charset="0"/>
                <a:ea typeface="Calibri" charset="0"/>
                <a:cs typeface="Calibri" charset="0"/>
              </a:rPr>
              <a:t>.</a:t>
            </a:r>
            <a:endParaRPr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Challenges and Problems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94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Expected </a:t>
            </a:r>
            <a:r>
              <a:rPr lang="en-US" dirty="0"/>
              <a:t>Challenges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199" y="1320325"/>
            <a:ext cx="5581135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Spammers </a:t>
            </a:r>
            <a:r>
              <a:rPr lang="mr-IN" dirty="0"/>
              <a:t>–</a:t>
            </a:r>
            <a:r>
              <a:rPr lang="en-US" dirty="0"/>
              <a:t> people can impersonate to other and steal personal data</a:t>
            </a:r>
          </a:p>
          <a:p>
            <a:pPr lvl="1"/>
            <a:r>
              <a:rPr lang="en-US" dirty="0"/>
              <a:t>In the future users will be validated by code sent to their phone</a:t>
            </a:r>
          </a:p>
          <a:p>
            <a:r>
              <a:rPr lang="en-US" dirty="0"/>
              <a:t>Spammers that will create “trips” for promotion</a:t>
            </a:r>
          </a:p>
          <a:p>
            <a:pPr lvl="1"/>
            <a:r>
              <a:rPr lang="en-US" dirty="0"/>
              <a:t>Ratings should put them low on the list</a:t>
            </a:r>
          </a:p>
          <a:p>
            <a:pPr lvl="1"/>
            <a:r>
              <a:rPr lang="en-US" dirty="0">
                <a:cs typeface="Calibri"/>
              </a:rPr>
              <a:t>Future Phone validation will make it harder</a:t>
            </a:r>
          </a:p>
          <a:p>
            <a:pPr lvl="1"/>
            <a:r>
              <a:rPr lang="en-US" dirty="0">
                <a:cs typeface="Calibri"/>
              </a:rPr>
              <a:t>Future “Report un-appropriate content” button will make it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19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40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9" y="440350"/>
            <a:ext cx="5846805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smtClean="0">
                <a:latin typeface="Calibri" charset="0"/>
                <a:ea typeface="Calibri" charset="0"/>
                <a:cs typeface="Calibri" charset="0"/>
              </a:rPr>
              <a:t>Team members</a:t>
            </a:r>
            <a:endParaRPr sz="6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66"/>
            <a:ext cx="47913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Nir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Sivan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Tidhar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Seifer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Adi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Caspi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Guy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 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Kerem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Expected </a:t>
            </a:r>
            <a:r>
              <a:rPr lang="en-US" dirty="0"/>
              <a:t>Challenges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199" y="1320325"/>
            <a:ext cx="5581135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Users with low rating will not be able to create content (event, routes, or rating for others)</a:t>
            </a:r>
            <a:endParaRPr lang="he-IL" dirty="0">
              <a:latin typeface="Arial"/>
              <a:cs typeface="Arial"/>
            </a:endParaRPr>
          </a:p>
          <a:p>
            <a:r>
              <a:rPr lang="en-US" dirty="0"/>
              <a:t>For more security, safety, and anti-spam we can study from other models such as </a:t>
            </a:r>
            <a:r>
              <a:rPr lang="en-US" dirty="0" err="1"/>
              <a:t>CouchSurfing</a:t>
            </a:r>
            <a:r>
              <a:rPr lang="en-US" dirty="0"/>
              <a:t> and </a:t>
            </a:r>
            <a:r>
              <a:rPr lang="en-US" dirty="0" err="1"/>
              <a:t>airbnb</a:t>
            </a:r>
            <a:endParaRPr lang="en-US" dirty="0"/>
          </a:p>
          <a:p>
            <a:r>
              <a:rPr lang="en-US" dirty="0"/>
              <a:t>Marketing challenge: Market the app with travel stores, travel guides and hiking groups.</a:t>
            </a:r>
            <a:endParaRPr lang="en-US" dirty="0">
              <a:cs typeface="Calibri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20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04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Problems we solve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199" y="1320325"/>
            <a:ext cx="5581135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Creating an open crowd-based trips-routes database with features and rating</a:t>
            </a:r>
          </a:p>
          <a:p>
            <a:r>
              <a:rPr lang="en-US" dirty="0"/>
              <a:t>Creating crowd-based trips-events</a:t>
            </a:r>
          </a:p>
          <a:p>
            <a:r>
              <a:rPr lang="en-US" dirty="0"/>
              <a:t>Ease the logistics of available cars, counting free seats, and required equipment</a:t>
            </a:r>
          </a:p>
          <a:p>
            <a:r>
              <a:rPr lang="en-US" dirty="0"/>
              <a:t>Ease any trip-organization</a:t>
            </a:r>
          </a:p>
          <a:p>
            <a:r>
              <a:rPr lang="en-US" dirty="0"/>
              <a:t>Connecting travelers anywhere they go</a:t>
            </a:r>
          </a:p>
          <a:p>
            <a:r>
              <a:rPr lang="en-US" dirty="0"/>
              <a:t>Ease the search of travel-guide</a:t>
            </a:r>
          </a:p>
          <a:p>
            <a:r>
              <a:rPr lang="en-US" dirty="0"/>
              <a:t>Enable travel guides get access to travelers and get recognition (based on rating)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21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199" y="282175"/>
            <a:ext cx="8324335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Challenges for the future </a:t>
            </a:r>
            <a:r>
              <a:rPr lang="en-US" sz="1800" dirty="0" smtClean="0"/>
              <a:t>(not in this version)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199" y="1320325"/>
            <a:ext cx="5581135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Ability to create an event and invite a travel-guide to lead it.</a:t>
            </a:r>
          </a:p>
          <a:p>
            <a:pPr lvl="1"/>
            <a:r>
              <a:rPr lang="en-US" dirty="0"/>
              <a:t>At the moment only a guide can create a paid trip, with min #people and price per person</a:t>
            </a:r>
          </a:p>
          <a:p>
            <a:pPr lvl="1"/>
            <a:r>
              <a:rPr lang="en-US" dirty="0"/>
              <a:t>At the moment the app won’t manage the payment or the min #people</a:t>
            </a:r>
          </a:p>
          <a:p>
            <a:pPr lvl="1"/>
            <a:r>
              <a:rPr lang="en-US" dirty="0"/>
              <a:t>In the future the app will validate each travel-guide to have a travel-guide certificate, insurance, and contract with </a:t>
            </a:r>
            <a:r>
              <a:rPr lang="en-US" dirty="0" err="1"/>
              <a:t>OutSurfing</a:t>
            </a:r>
            <a:endParaRPr lang="en-US" dirty="0"/>
          </a:p>
          <a:p>
            <a:r>
              <a:rPr lang="en-US" dirty="0"/>
              <a:t>In the future the app will not allow routes with similar names, and will encourage people to use exiting trips. </a:t>
            </a:r>
          </a:p>
          <a:p>
            <a:r>
              <a:rPr lang="en-US" dirty="0"/>
              <a:t>Approve/disapprove join-requests (affecting #available-seats) (future)</a:t>
            </a:r>
          </a:p>
          <a:p>
            <a:r>
              <a:rPr lang="en-US" dirty="0"/>
              <a:t>Add “stand-by” status for a trip-event (future)</a:t>
            </a:r>
          </a:p>
          <a:p>
            <a:r>
              <a:rPr lang="en-US" dirty="0"/>
              <a:t>Participant-Cancellations will yield messages to all participants (either standby people can join, or group need an extra car), and organizer can decide who need to cancel if not enough cars</a:t>
            </a:r>
          </a:p>
          <a:p>
            <a:r>
              <a:rPr lang="en-US" dirty="0"/>
              <a:t>The app need to allow conversation between travelers (</a:t>
            </a:r>
            <a:r>
              <a:rPr lang="en-US" dirty="0" err="1"/>
              <a:t>whatsapp</a:t>
            </a:r>
            <a:r>
              <a:rPr lang="en-US" dirty="0"/>
              <a:t> or in-app-chat) – first version </a:t>
            </a:r>
            <a:r>
              <a:rPr lang="en-US" u="sng" dirty="0"/>
              <a:t>might not have it yet</a:t>
            </a:r>
          </a:p>
          <a:p>
            <a:r>
              <a:rPr lang="en-US" dirty="0"/>
              <a:t>Cancellations scores -  App should know if cancellation is justified (lack of cars, or not enough people for guided trip) or unjustified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22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Future Ideas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199" y="1320325"/>
            <a:ext cx="5581135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dirty="0"/>
              <a:t>Advertise by need: Advertisers can offer attractions (such as quadrats), hiking gears, and hotels based on user’s needs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Approve/Disapprove attendants 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Smart pickup – based on address of each driver, the app can create multiple meeting points for an event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Promotions of hiking gears, hotels, service providers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Special discount for community leaders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23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5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en" dirty="0" smtClean="0">
                <a:latin typeface="Calibri" charset="0"/>
                <a:ea typeface="Calibri" charset="0"/>
                <a:cs typeface="Calibri" charset="0"/>
              </a:rPr>
              <a:t>.</a:t>
            </a:r>
            <a:endParaRPr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Implementation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charset="0"/>
                <a:ea typeface="Calibri" charset="0"/>
                <a:cs typeface="Calibri" charset="0"/>
              </a:rPr>
              <a:t>Let’s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deep in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04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 idx="4294967295"/>
          </p:nvPr>
        </p:nvSpPr>
        <p:spPr>
          <a:xfrm>
            <a:off x="685800" y="2769602"/>
            <a:ext cx="49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>
                <a:latin typeface="Calibri" charset="0"/>
                <a:ea typeface="Calibri" charset="0"/>
                <a:cs typeface="Calibri" charset="0"/>
              </a:rPr>
              <a:t>Cross platform</a:t>
            </a:r>
            <a:br>
              <a:rPr lang="en-US" sz="72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7200" dirty="0" smtClean="0">
                <a:latin typeface="Calibri" charset="0"/>
                <a:ea typeface="Calibri" charset="0"/>
                <a:cs typeface="Calibri" charset="0"/>
              </a:rPr>
              <a:t>Technology</a:t>
            </a:r>
            <a:endParaRPr sz="7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7282278" y="3011993"/>
            <a:ext cx="339869" cy="3245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08" name="Google Shape;108;p20"/>
          <p:cNvGrpSpPr/>
          <p:nvPr/>
        </p:nvGrpSpPr>
        <p:grpSpPr>
          <a:xfrm>
            <a:off x="6860474" y="1189660"/>
            <a:ext cx="1456028" cy="1456403"/>
            <a:chOff x="6654650" y="3665275"/>
            <a:chExt cx="409100" cy="409125"/>
          </a:xfrm>
        </p:grpSpPr>
        <p:sp>
          <p:nvSpPr>
            <p:cNvPr id="109" name="Google Shape;109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11" name="Google Shape;111;p20"/>
          <p:cNvGrpSpPr/>
          <p:nvPr/>
        </p:nvGrpSpPr>
        <p:grpSpPr>
          <a:xfrm rot="1056949">
            <a:off x="5457333" y="2334562"/>
            <a:ext cx="961941" cy="962053"/>
            <a:chOff x="570875" y="4322250"/>
            <a:chExt cx="443300" cy="443325"/>
          </a:xfrm>
        </p:grpSpPr>
        <p:sp>
          <p:nvSpPr>
            <p:cNvPr id="112" name="Google Shape;112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16" name="Google Shape;116;p20"/>
          <p:cNvSpPr/>
          <p:nvPr/>
        </p:nvSpPr>
        <p:spPr>
          <a:xfrm rot="2466722">
            <a:off x="5565166" y="1471935"/>
            <a:ext cx="472204" cy="45087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7" name="Google Shape;117;p20"/>
          <p:cNvSpPr/>
          <p:nvPr/>
        </p:nvSpPr>
        <p:spPr>
          <a:xfrm rot="-1609319">
            <a:off x="6255742" y="1755624"/>
            <a:ext cx="339819" cy="32447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8" name="Google Shape;118;p20"/>
          <p:cNvSpPr/>
          <p:nvPr/>
        </p:nvSpPr>
        <p:spPr>
          <a:xfrm rot="2926198">
            <a:off x="8316146" y="2012664"/>
            <a:ext cx="254474" cy="2429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9" name="Google Shape;119;p20"/>
          <p:cNvSpPr/>
          <p:nvPr/>
        </p:nvSpPr>
        <p:spPr>
          <a:xfrm rot="-1609137">
            <a:off x="7257139" y="384869"/>
            <a:ext cx="229255" cy="2189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25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78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4047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Our process is easy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8" name="Google Shape;228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26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229" name="Google Shape;229;p30"/>
          <p:cNvGrpSpPr/>
          <p:nvPr/>
        </p:nvGrpSpPr>
        <p:grpSpPr>
          <a:xfrm>
            <a:off x="78111" y="2050450"/>
            <a:ext cx="2726286" cy="2547000"/>
            <a:chOff x="1293736" y="1258050"/>
            <a:chExt cx="2726286" cy="2547000"/>
          </a:xfrm>
        </p:grpSpPr>
        <p:sp>
          <p:nvSpPr>
            <p:cNvPr id="230" name="Google Shape;230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52A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52A551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1</a:t>
              </a:r>
              <a:endParaRPr sz="1200" b="1">
                <a:solidFill>
                  <a:srgbClr val="52A551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2" name="Google Shape;232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Ionic 4</a:t>
              </a:r>
              <a:endParaRPr sz="8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3" name="Google Shape;233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Lorem ipsum dolor sit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amet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,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consectetur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adipiscing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elit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,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sed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do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eiusmod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tempor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.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facilisis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lacus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eget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mauris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.</a:t>
              </a:r>
              <a:endParaRPr sz="8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  <p:grpSp>
        <p:nvGrpSpPr>
          <p:cNvPr id="234" name="Google Shape;234;p30"/>
          <p:cNvGrpSpPr/>
          <p:nvPr/>
        </p:nvGrpSpPr>
        <p:grpSpPr>
          <a:xfrm>
            <a:off x="1988333" y="2050450"/>
            <a:ext cx="2726286" cy="2547000"/>
            <a:chOff x="3203958" y="1258050"/>
            <a:chExt cx="2726286" cy="2547000"/>
          </a:xfrm>
        </p:grpSpPr>
        <p:sp>
          <p:nvSpPr>
            <p:cNvPr id="235" name="Google Shape;235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7CB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7CBE5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2</a:t>
              </a:r>
              <a:endParaRPr sz="1200" b="1">
                <a:solidFill>
                  <a:srgbClr val="7CBE5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7" name="Google Shape;237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AngularFire</a:t>
              </a:r>
              <a:r>
                <a:rPr lang="en-US" sz="1200" b="1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2</a:t>
              </a:r>
              <a:endParaRPr sz="8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8" name="Google Shape;238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Lorem ipsum dolor sit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amet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,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consectetur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adipiscing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elit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,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sed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do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eiusmod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tempor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.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facilisis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lacus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eget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mauris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.</a:t>
              </a:r>
              <a:endParaRPr sz="8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  <p:grpSp>
        <p:nvGrpSpPr>
          <p:cNvPr id="239" name="Google Shape;239;p30"/>
          <p:cNvGrpSpPr/>
          <p:nvPr/>
        </p:nvGrpSpPr>
        <p:grpSpPr>
          <a:xfrm>
            <a:off x="3908352" y="2050450"/>
            <a:ext cx="2726286" cy="2547000"/>
            <a:chOff x="5123977" y="1258050"/>
            <a:chExt cx="2726286" cy="2547000"/>
          </a:xfrm>
        </p:grpSpPr>
        <p:sp>
          <p:nvSpPr>
            <p:cNvPr id="240" name="Google Shape;240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A7D86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3</a:t>
              </a:r>
              <a:endParaRPr sz="1200" b="1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42" name="Google Shape;242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FireBase</a:t>
              </a:r>
              <a:endParaRPr sz="8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43" name="Google Shape;243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30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Let’s review some concepts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9" name="Google Shape;249;p31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Client side talks directly to firebase</a:t>
            </a:r>
            <a:endParaRPr b="1"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latin typeface="Calibri" charset="0"/>
                <a:ea typeface="Calibri" charset="0"/>
                <a:cs typeface="Calibri" charset="0"/>
              </a:rPr>
              <a:t>Is the color of gold, butter and ripe lemons. In the spectrum of visible light, yellow is found between green and orange.</a:t>
            </a: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0" name="Google Shape;250;p31"/>
          <p:cNvSpPr txBox="1">
            <a:spLocks noGrp="1"/>
          </p:cNvSpPr>
          <p:nvPr>
            <p:ph type="body" idx="2"/>
          </p:nvPr>
        </p:nvSpPr>
        <p:spPr>
          <a:xfrm>
            <a:off x="3392101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Blue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colour of the clear sky and the deep sea. It is located between violet and green on the optical spectrum.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1" name="Google Shape;251;p31"/>
          <p:cNvSpPr txBox="1">
            <a:spLocks noGrp="1"/>
          </p:cNvSpPr>
          <p:nvPr>
            <p:ph type="body" idx="3"/>
          </p:nvPr>
        </p:nvSpPr>
        <p:spPr>
          <a:xfrm>
            <a:off x="6326999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Red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blood, and because of this it has historically been associated with sacrifice, danger and courage. </a:t>
            </a:r>
            <a:endParaRPr sz="120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2" name="Google Shape;252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27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3" name="Google Shape;253;p31"/>
          <p:cNvSpPr txBox="1">
            <a:spLocks noGrp="1"/>
          </p:cNvSpPr>
          <p:nvPr>
            <p:ph type="body" idx="1"/>
          </p:nvPr>
        </p:nvSpPr>
        <p:spPr>
          <a:xfrm>
            <a:off x="457200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Yellow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gold, butter and ripe lemons. In the spectrum of visible light, yellow is found between green and orange.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4" name="Google Shape;254;p31"/>
          <p:cNvSpPr txBox="1">
            <a:spLocks noGrp="1"/>
          </p:cNvSpPr>
          <p:nvPr>
            <p:ph type="body" idx="2"/>
          </p:nvPr>
        </p:nvSpPr>
        <p:spPr>
          <a:xfrm>
            <a:off x="3392101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Blue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colour of the clear sky and the deep sea. It is located between violet and green on the optical spectrum.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5" name="Google Shape;255;p31"/>
          <p:cNvSpPr txBox="1">
            <a:spLocks noGrp="1"/>
          </p:cNvSpPr>
          <p:nvPr>
            <p:ph type="body" idx="3"/>
          </p:nvPr>
        </p:nvSpPr>
        <p:spPr>
          <a:xfrm>
            <a:off x="6326999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Red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blood, and because of this it has historically been associated with sacrifice, danger and courage. </a:t>
            </a:r>
            <a:endParaRPr sz="120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84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see some mock ups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28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532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7" y="-112889"/>
            <a:ext cx="6300300" cy="857400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29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5846"/>
            <a:ext cx="7665154" cy="399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5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charset="0"/>
                <a:ea typeface="Calibri" charset="0"/>
                <a:cs typeface="Calibri" charset="0"/>
              </a:rPr>
              <a:t>1.</a:t>
            </a:r>
            <a:endParaRPr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Motivation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charset="0"/>
                <a:ea typeface="Calibri" charset="0"/>
                <a:cs typeface="Calibri" charset="0"/>
              </a:rPr>
              <a:t>Let’s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give some examples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7" y="-112889"/>
            <a:ext cx="6300300" cy="857400"/>
          </a:xfrm>
        </p:spPr>
        <p:txBody>
          <a:bodyPr/>
          <a:lstStyle/>
          <a:p>
            <a:r>
              <a:rPr lang="en-US" dirty="0" smtClean="0"/>
              <a:t>Sign up - ???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30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5846"/>
            <a:ext cx="7665154" cy="399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0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7" y="-112889"/>
            <a:ext cx="6300300" cy="857400"/>
          </a:xfrm>
        </p:spPr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31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57400"/>
            <a:ext cx="7665154" cy="40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8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6" y="-112889"/>
            <a:ext cx="7648223" cy="857400"/>
          </a:xfrm>
        </p:spPr>
        <p:txBody>
          <a:bodyPr/>
          <a:lstStyle/>
          <a:p>
            <a:r>
              <a:rPr lang="en-US" dirty="0" smtClean="0"/>
              <a:t>Create event </a:t>
            </a:r>
            <a:r>
              <a:rPr lang="mr-IN" dirty="0" smtClean="0"/>
              <a:t>–</a:t>
            </a:r>
            <a:r>
              <a:rPr lang="en-US" dirty="0" smtClean="0"/>
              <a:t> choose route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32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3063"/>
            <a:ext cx="7665154" cy="39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6" y="-112889"/>
            <a:ext cx="7648223" cy="857400"/>
          </a:xfrm>
        </p:spPr>
        <p:txBody>
          <a:bodyPr/>
          <a:lstStyle/>
          <a:p>
            <a:r>
              <a:rPr lang="en-US" dirty="0" smtClean="0"/>
              <a:t>Create event </a:t>
            </a:r>
            <a:r>
              <a:rPr lang="mr-IN" dirty="0" smtClean="0"/>
              <a:t>–</a:t>
            </a:r>
            <a:r>
              <a:rPr lang="en-US" dirty="0" smtClean="0"/>
              <a:t> details ???? Change picture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33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3063"/>
            <a:ext cx="7665154" cy="39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6" y="-112889"/>
            <a:ext cx="7648223" cy="857400"/>
          </a:xfrm>
        </p:spPr>
        <p:txBody>
          <a:bodyPr/>
          <a:lstStyle/>
          <a:p>
            <a:r>
              <a:rPr lang="en-US" dirty="0" smtClean="0"/>
              <a:t>Edit Profile????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34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3063"/>
            <a:ext cx="7665154" cy="39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8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6" y="-112889"/>
            <a:ext cx="7648223" cy="857400"/>
          </a:xfrm>
        </p:spPr>
        <p:txBody>
          <a:bodyPr/>
          <a:lstStyle/>
          <a:p>
            <a:r>
              <a:rPr lang="en-US" dirty="0" smtClean="0"/>
              <a:t>Guide reservations????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35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3063"/>
            <a:ext cx="7665154" cy="39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6" y="-112889"/>
            <a:ext cx="7648223" cy="857400"/>
          </a:xfrm>
        </p:spPr>
        <p:txBody>
          <a:bodyPr/>
          <a:lstStyle/>
          <a:p>
            <a:r>
              <a:rPr lang="en-US" dirty="0" smtClean="0"/>
              <a:t>Ratings???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36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3063"/>
            <a:ext cx="7665154" cy="39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7664" y="843558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Home - events</a:t>
            </a:r>
            <a:endParaRPr lang="he-IL" sz="1050"/>
          </a:p>
        </p:txBody>
      </p:sp>
      <p:sp>
        <p:nvSpPr>
          <p:cNvPr id="5" name="Rectangle 4"/>
          <p:cNvSpPr/>
          <p:nvPr/>
        </p:nvSpPr>
        <p:spPr>
          <a:xfrm>
            <a:off x="3599892" y="438513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 dirty="0"/>
              <a:t>Choose route</a:t>
            </a:r>
            <a:endParaRPr lang="he-IL" sz="1050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2627784" y="843558"/>
            <a:ext cx="972108" cy="405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50299" y="578066"/>
            <a:ext cx="81009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/>
              <a:t>Create trip</a:t>
            </a:r>
            <a:endParaRPr lang="he-IL" sz="1050"/>
          </a:p>
        </p:txBody>
      </p:sp>
      <p:sp>
        <p:nvSpPr>
          <p:cNvPr id="10" name="Rectangle 9"/>
          <p:cNvSpPr/>
          <p:nvPr/>
        </p:nvSpPr>
        <p:spPr>
          <a:xfrm>
            <a:off x="5382090" y="438513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Edit event</a:t>
            </a:r>
            <a:endParaRPr lang="he-IL" sz="1050"/>
          </a:p>
        </p:txBody>
      </p:sp>
      <p:cxnSp>
        <p:nvCxnSpPr>
          <p:cNvPr id="12" name="Straight Arrow Connector 11"/>
          <p:cNvCxnSpPr>
            <a:stCxn id="5" idx="3"/>
            <a:endCxn id="10" idx="1"/>
          </p:cNvCxnSpPr>
          <p:nvPr/>
        </p:nvCxnSpPr>
        <p:spPr>
          <a:xfrm>
            <a:off x="4680012" y="843558"/>
            <a:ext cx="7020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3"/>
          </p:cNvCxnSpPr>
          <p:nvPr/>
        </p:nvCxnSpPr>
        <p:spPr>
          <a:xfrm>
            <a:off x="6462210" y="843558"/>
            <a:ext cx="48605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948264" y="220948"/>
            <a:ext cx="0" cy="6226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087724" y="220949"/>
            <a:ext cx="48605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" idx="0"/>
          </p:cNvCxnSpPr>
          <p:nvPr/>
        </p:nvCxnSpPr>
        <p:spPr>
          <a:xfrm>
            <a:off x="2087724" y="220948"/>
            <a:ext cx="0" cy="622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2"/>
            <a:endCxn id="44" idx="1"/>
          </p:cNvCxnSpPr>
          <p:nvPr/>
        </p:nvCxnSpPr>
        <p:spPr>
          <a:xfrm>
            <a:off x="4139952" y="1248603"/>
            <a:ext cx="432048" cy="634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948264" y="1248603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Choose/dropdown guide</a:t>
            </a:r>
            <a:endParaRPr lang="he-IL" sz="1050"/>
          </a:p>
        </p:txBody>
      </p:sp>
      <p:cxnSp>
        <p:nvCxnSpPr>
          <p:cNvPr id="32" name="Straight Arrow Connector 31"/>
          <p:cNvCxnSpPr>
            <a:endCxn id="31" idx="1"/>
          </p:cNvCxnSpPr>
          <p:nvPr/>
        </p:nvCxnSpPr>
        <p:spPr>
          <a:xfrm>
            <a:off x="6462210" y="1248603"/>
            <a:ext cx="486054" cy="405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2"/>
          </p:cNvCxnSpPr>
          <p:nvPr/>
        </p:nvCxnSpPr>
        <p:spPr>
          <a:xfrm>
            <a:off x="2094417" y="4407954"/>
            <a:ext cx="0" cy="2700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285950" y="4677984"/>
            <a:ext cx="8084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285950" y="4002909"/>
            <a:ext cx="0" cy="6750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1" idx="1"/>
          </p:cNvCxnSpPr>
          <p:nvPr/>
        </p:nvCxnSpPr>
        <p:spPr>
          <a:xfrm>
            <a:off x="1285950" y="4002909"/>
            <a:ext cx="2684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10" idx="3"/>
          </p:cNvCxnSpPr>
          <p:nvPr/>
        </p:nvCxnSpPr>
        <p:spPr>
          <a:xfrm flipH="1" flipV="1">
            <a:off x="6462210" y="843558"/>
            <a:ext cx="1026114" cy="405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786246" y="2517744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View profile</a:t>
            </a:r>
            <a:endParaRPr lang="he-IL" sz="1050"/>
          </a:p>
        </p:txBody>
      </p:sp>
      <p:cxnSp>
        <p:nvCxnSpPr>
          <p:cNvPr id="39" name="Straight Arrow Connector 38"/>
          <p:cNvCxnSpPr>
            <a:stCxn id="10" idx="2"/>
            <a:endCxn id="38" idx="0"/>
          </p:cNvCxnSpPr>
          <p:nvPr/>
        </p:nvCxnSpPr>
        <p:spPr>
          <a:xfrm>
            <a:off x="5922150" y="1248603"/>
            <a:ext cx="1404156" cy="1269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572000" y="1478129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 dirty="0"/>
              <a:t>Edit/create  route</a:t>
            </a:r>
            <a:endParaRPr lang="he-IL" sz="1050" dirty="0"/>
          </a:p>
        </p:txBody>
      </p:sp>
      <p:cxnSp>
        <p:nvCxnSpPr>
          <p:cNvPr id="48" name="Straight Arrow Connector 47"/>
          <p:cNvCxnSpPr>
            <a:stCxn id="4" idx="3"/>
            <a:endCxn id="44" idx="1"/>
          </p:cNvCxnSpPr>
          <p:nvPr/>
        </p:nvCxnSpPr>
        <p:spPr>
          <a:xfrm>
            <a:off x="2627784" y="1248603"/>
            <a:ext cx="1944216" cy="634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54357" y="3597864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Sign in/up</a:t>
            </a:r>
            <a:endParaRPr lang="he-IL" sz="1050"/>
          </a:p>
        </p:txBody>
      </p:sp>
      <p:cxnSp>
        <p:nvCxnSpPr>
          <p:cNvPr id="63" name="Straight Arrow Connector 62"/>
          <p:cNvCxnSpPr>
            <a:stCxn id="51" idx="0"/>
            <a:endCxn id="4" idx="2"/>
          </p:cNvCxnSpPr>
          <p:nvPr/>
        </p:nvCxnSpPr>
        <p:spPr>
          <a:xfrm flipH="1" flipV="1">
            <a:off x="2087724" y="1653648"/>
            <a:ext cx="6693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594515" y="-46235"/>
            <a:ext cx="81009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/>
              <a:t>save</a:t>
            </a:r>
            <a:endParaRPr lang="he-IL" sz="1050"/>
          </a:p>
        </p:txBody>
      </p:sp>
      <p:sp>
        <p:nvSpPr>
          <p:cNvPr id="69" name="Rectangle 68"/>
          <p:cNvSpPr/>
          <p:nvPr/>
        </p:nvSpPr>
        <p:spPr>
          <a:xfrm>
            <a:off x="2764295" y="2922789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Edit profile</a:t>
            </a:r>
            <a:endParaRPr lang="he-IL" sz="1050"/>
          </a:p>
        </p:txBody>
      </p:sp>
      <p:cxnSp>
        <p:nvCxnSpPr>
          <p:cNvPr id="70" name="Straight Arrow Connector 69"/>
          <p:cNvCxnSpPr>
            <a:stCxn id="4" idx="2"/>
            <a:endCxn id="69" idx="0"/>
          </p:cNvCxnSpPr>
          <p:nvPr/>
        </p:nvCxnSpPr>
        <p:spPr>
          <a:xfrm>
            <a:off x="2087724" y="1653648"/>
            <a:ext cx="1216631" cy="1269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9" idx="1"/>
            <a:endCxn id="4" idx="2"/>
          </p:cNvCxnSpPr>
          <p:nvPr/>
        </p:nvCxnSpPr>
        <p:spPr>
          <a:xfrm flipH="1" flipV="1">
            <a:off x="2087724" y="1653648"/>
            <a:ext cx="676571" cy="1674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245254" y="2669370"/>
            <a:ext cx="81009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/>
              <a:t>save</a:t>
            </a:r>
            <a:endParaRPr lang="he-IL" sz="1050"/>
          </a:p>
        </p:txBody>
      </p:sp>
      <p:sp>
        <p:nvSpPr>
          <p:cNvPr id="78" name="Rectangle 77"/>
          <p:cNvSpPr/>
          <p:nvPr/>
        </p:nvSpPr>
        <p:spPr>
          <a:xfrm>
            <a:off x="4301970" y="2470888"/>
            <a:ext cx="1080120" cy="985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 dirty="0"/>
              <a:t>Edit event (same) +View profiles</a:t>
            </a:r>
            <a:endParaRPr lang="he-IL" sz="1050" dirty="0"/>
          </a:p>
          <a:p>
            <a:pPr algn="ctr" rtl="0"/>
            <a:endParaRPr lang="he-IL" sz="1050" dirty="0"/>
          </a:p>
        </p:txBody>
      </p:sp>
      <p:cxnSp>
        <p:nvCxnSpPr>
          <p:cNvPr id="79" name="Straight Arrow Connector 78"/>
          <p:cNvCxnSpPr>
            <a:stCxn id="4" idx="3"/>
            <a:endCxn id="78" idx="0"/>
          </p:cNvCxnSpPr>
          <p:nvPr/>
        </p:nvCxnSpPr>
        <p:spPr>
          <a:xfrm>
            <a:off x="2627784" y="1248603"/>
            <a:ext cx="2214246" cy="1222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329862" y="1744674"/>
            <a:ext cx="81009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/>
              <a:t>Edit event </a:t>
            </a:r>
            <a:endParaRPr lang="he-IL" sz="1050"/>
          </a:p>
        </p:txBody>
      </p:sp>
      <p:cxnSp>
        <p:nvCxnSpPr>
          <p:cNvPr id="83" name="Straight Arrow Connector 82"/>
          <p:cNvCxnSpPr>
            <a:stCxn id="78" idx="1"/>
          </p:cNvCxnSpPr>
          <p:nvPr/>
        </p:nvCxnSpPr>
        <p:spPr>
          <a:xfrm flipH="1" flipV="1">
            <a:off x="2650299" y="1653650"/>
            <a:ext cx="1651671" cy="1310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304355" y="2193889"/>
            <a:ext cx="81009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/>
              <a:t>save</a:t>
            </a:r>
            <a:endParaRPr lang="he-IL" sz="1050"/>
          </a:p>
        </p:txBody>
      </p:sp>
      <p:cxnSp>
        <p:nvCxnSpPr>
          <p:cNvPr id="103" name="Straight Arrow Connector 102"/>
          <p:cNvCxnSpPr>
            <a:stCxn id="4" idx="3"/>
            <a:endCxn id="102" idx="1"/>
          </p:cNvCxnSpPr>
          <p:nvPr/>
        </p:nvCxnSpPr>
        <p:spPr>
          <a:xfrm>
            <a:off x="2627784" y="1248603"/>
            <a:ext cx="1291656" cy="3294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 flipV="1">
            <a:off x="2627784" y="1653648"/>
            <a:ext cx="1674186" cy="1627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476135" y="2625756"/>
            <a:ext cx="81009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/>
              <a:t>subscribe</a:t>
            </a:r>
            <a:endParaRPr lang="he-IL" sz="1050"/>
          </a:p>
        </p:txBody>
      </p:sp>
      <p:cxnSp>
        <p:nvCxnSpPr>
          <p:cNvPr id="96" name="Straight Arrow Connector 95"/>
          <p:cNvCxnSpPr>
            <a:stCxn id="78" idx="3"/>
          </p:cNvCxnSpPr>
          <p:nvPr/>
        </p:nvCxnSpPr>
        <p:spPr>
          <a:xfrm flipV="1">
            <a:off x="5382090" y="2902755"/>
            <a:ext cx="1350150" cy="60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3919440" y="4137924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Guides reservations</a:t>
            </a:r>
            <a:endParaRPr lang="he-IL" sz="1050"/>
          </a:p>
        </p:txBody>
      </p:sp>
      <p:sp>
        <p:nvSpPr>
          <p:cNvPr id="109" name="Rectangle 108"/>
          <p:cNvSpPr/>
          <p:nvPr/>
        </p:nvSpPr>
        <p:spPr>
          <a:xfrm>
            <a:off x="5477830" y="4137924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Event review and ratings</a:t>
            </a:r>
            <a:endParaRPr lang="he-IL" sz="1050"/>
          </a:p>
        </p:txBody>
      </p:sp>
      <p:cxnSp>
        <p:nvCxnSpPr>
          <p:cNvPr id="110" name="Straight Arrow Connector 109"/>
          <p:cNvCxnSpPr>
            <a:stCxn id="4" idx="3"/>
            <a:endCxn id="109" idx="0"/>
          </p:cNvCxnSpPr>
          <p:nvPr/>
        </p:nvCxnSpPr>
        <p:spPr>
          <a:xfrm>
            <a:off x="2627784" y="1248603"/>
            <a:ext cx="3390106" cy="2889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1" idx="2"/>
            <a:endCxn id="102" idx="0"/>
          </p:cNvCxnSpPr>
          <p:nvPr/>
        </p:nvCxnSpPr>
        <p:spPr>
          <a:xfrm flipH="1">
            <a:off x="4459500" y="2058693"/>
            <a:ext cx="3028824" cy="2079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1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9" y="440350"/>
            <a:ext cx="5846805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latin typeface="Calibri" charset="0"/>
                <a:ea typeface="Calibri" charset="0"/>
                <a:cs typeface="Calibri" charset="0"/>
              </a:rPr>
              <a:t>Work Plan</a:t>
            </a:r>
            <a:endParaRPr sz="6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66"/>
            <a:ext cx="47913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Everyone will learn and do everything: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Each of us will be responsible for numerus pages (including </a:t>
            </a:r>
            <a:r>
              <a:rPr lang="en-US" smtClean="0">
                <a:latin typeface="Calibri" charset="0"/>
                <a:ea typeface="Calibri" charset="0"/>
                <a:cs typeface="Calibri" charset="0"/>
              </a:rPr>
              <a:t>design</a:t>
            </a:r>
            <a:r>
              <a:rPr lang="en-US" smtClean="0">
                <a:latin typeface="Calibri" charset="0"/>
                <a:ea typeface="Calibri" charset="0"/>
                <a:cs typeface="Calibri" charset="0"/>
              </a:rPr>
              <a:t>, GUI, logic and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backend)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38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23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alibri" charset="0"/>
                <a:ea typeface="Calibri" charset="0"/>
                <a:cs typeface="Calibri" charset="0"/>
              </a:rPr>
              <a:t>Thanks!</a:t>
            </a:r>
            <a:endParaRPr sz="60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3" name="Google Shape;303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>
                <a:latin typeface="Calibri" charset="0"/>
                <a:ea typeface="Calibri" charset="0"/>
                <a:cs typeface="Calibri" charset="0"/>
              </a:rPr>
              <a:t>Any questions?</a:t>
            </a:r>
            <a:endParaRPr sz="3600" b="1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4" name="Google Shape;304;p3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You can find me at:</a:t>
            </a:r>
            <a:endParaRPr>
              <a:latin typeface="Calibri" charset="0"/>
              <a:ea typeface="Calibri" charset="0"/>
              <a:cs typeface="Calibri" charset="0"/>
            </a:endParaRP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@username</a:t>
            </a:r>
            <a:endParaRPr>
              <a:latin typeface="Calibri" charset="0"/>
              <a:ea typeface="Calibri" charset="0"/>
              <a:cs typeface="Calibri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user@mail.me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5" name="Google Shape;305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39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 smtClean="0"/>
              <a:t>You’re </a:t>
            </a:r>
            <a:r>
              <a:rPr lang="en-US" dirty="0"/>
              <a:t>travelling abroad for business or vacation and wish to find trip buddies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9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charset="0"/>
                <a:ea typeface="Calibri" charset="0"/>
                <a:cs typeface="Calibri" charset="0"/>
              </a:rPr>
              <a:t>Instructions for </a:t>
            </a:r>
            <a:r>
              <a:rPr lang="en" dirty="0">
                <a:latin typeface="Calibri" charset="0"/>
                <a:ea typeface="Calibri" charset="0"/>
                <a:cs typeface="Calibri" charset="0"/>
              </a:rPr>
              <a:t>use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2993928" y="1320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EDIT IN POWERPOINT®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Click on the button under the presentation preview that says </a:t>
            </a:r>
            <a:r>
              <a:rPr lang="en" sz="12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"Download as PowerPoint template"</a:t>
            </a: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. You will get a .</a:t>
            </a:r>
            <a:r>
              <a:rPr lang="en" sz="1200" dirty="0" err="1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pptx</a:t>
            </a: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 file that you can edit in PowerPoint. 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Remember to download and install the fonts used in this presentation (you’ll find the links to the font files needed in the </a:t>
            </a:r>
            <a:r>
              <a:rPr lang="en" sz="1200" u="sng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hlinkClick r:id="rId3" action="ppaction://hlinksldjump"/>
              </a:rPr>
              <a:t>Presentation design slide</a:t>
            </a: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200" y="1320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EDIT IN GOOGLE SLIDES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Click on the button under the presentation preview that </a:t>
            </a:r>
            <a:r>
              <a:rPr lang="en" sz="1200" dirty="0" smtClean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says </a:t>
            </a:r>
            <a:r>
              <a:rPr lang="en" sz="12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"Use as Google Slides Theme"</a:t>
            </a: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You will get a copy of this document on your Google Drive and will be able to edit, add or delete slides.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You have to be signed in to your Google account.</a:t>
            </a:r>
            <a:endParaRPr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457200" y="4002250"/>
            <a:ext cx="49827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</a:rPr>
              <a:t>More info on how to use this template at </a:t>
            </a:r>
            <a:r>
              <a:rPr lang="en" sz="1000" b="1" u="sng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  <a:hlinkClick r:id="rId4"/>
              </a:rPr>
              <a:t>www.slidescarnival.com/help-use-presentation-template</a:t>
            </a:r>
            <a:endParaRPr sz="1000" b="1">
              <a:solidFill>
                <a:srgbClr val="A7D86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</a:rPr>
              <a:t>This template is free to use under </a:t>
            </a:r>
            <a:r>
              <a:rPr lang="en" sz="1000" u="sng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  <a:hlinkClick r:id="rId5"/>
              </a:rPr>
              <a:t>Creative Commons Attribution license</a:t>
            </a:r>
            <a:r>
              <a:rPr lang="en" sz="1000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</a:rPr>
              <a:t>. You can keep the Credits slide or mention SlidesCarnival and other resources used in a slide footer.</a:t>
            </a:r>
            <a:endParaRPr sz="1000">
              <a:solidFill>
                <a:srgbClr val="A7D86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A7D86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000">
              <a:solidFill>
                <a:srgbClr val="A7D86D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40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In two or three columns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Yellow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Is the color of gold, butter and ripe lemons. In the spectrum of visible light, yellow is found between green and orange.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Blue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Is the colour of the clear sky and the deep sea. It is located between violet and green on the optical spectrum.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Red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Is the color of blood, and because of this it has historically been associated with sacrifice, danger and courage. </a:t>
            </a:r>
            <a:endParaRPr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7" name="Google Shape;137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41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457200" y="1882375"/>
            <a:ext cx="3101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A picture is worth a thousand words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457200" y="2876550"/>
            <a:ext cx="31014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alibri" charset="0"/>
                <a:ea typeface="Calibri" charset="0"/>
                <a:cs typeface="Calibri" charset="0"/>
              </a:rPr>
              <a:t>A complex idea can be conveyed with just a single still image, namely making it possible to absorb large amounts of data quickly.</a:t>
            </a:r>
            <a:endParaRPr sz="18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42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Use diagrams to explain your ideas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6" name="Google Shape;156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43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57" name="Google Shape;157;p25"/>
          <p:cNvGrpSpPr/>
          <p:nvPr/>
        </p:nvGrpSpPr>
        <p:grpSpPr>
          <a:xfrm>
            <a:off x="381000" y="3655791"/>
            <a:ext cx="5951905" cy="670509"/>
            <a:chOff x="1431325" y="2473842"/>
            <a:chExt cx="5951905" cy="670509"/>
          </a:xfrm>
        </p:grpSpPr>
        <p:sp>
          <p:nvSpPr>
            <p:cNvPr id="158" name="Google Shape;158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9" name="Google Shape;159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60" name="Google Shape;160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61" name="Google Shape;161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 Light"/>
                </a:rPr>
                <a:t>75%</a:t>
              </a:r>
              <a:endParaRPr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 Light"/>
              </a:endParaRPr>
            </a:p>
          </p:txBody>
        </p:sp>
        <p:cxnSp>
          <p:nvCxnSpPr>
            <p:cNvPr id="165" name="Google Shape;165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66" name="Google Shape;166;p25"/>
          <p:cNvGrpSpPr/>
          <p:nvPr/>
        </p:nvGrpSpPr>
        <p:grpSpPr>
          <a:xfrm>
            <a:off x="381000" y="2974516"/>
            <a:ext cx="5951905" cy="670509"/>
            <a:chOff x="1431325" y="2473842"/>
            <a:chExt cx="5951905" cy="670509"/>
          </a:xfrm>
        </p:grpSpPr>
        <p:sp>
          <p:nvSpPr>
            <p:cNvPr id="167" name="Google Shape;167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8" name="Google Shape;168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69" name="Google Shape;169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70" name="Google Shape;170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 Light"/>
                </a:rPr>
                <a:t>75%</a:t>
              </a:r>
              <a:endParaRPr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 Light"/>
              </a:endParaRPr>
            </a:p>
          </p:txBody>
        </p:sp>
        <p:cxnSp>
          <p:nvCxnSpPr>
            <p:cNvPr id="174" name="Google Shape;174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75" name="Google Shape;175;p25"/>
          <p:cNvGrpSpPr/>
          <p:nvPr/>
        </p:nvGrpSpPr>
        <p:grpSpPr>
          <a:xfrm>
            <a:off x="381000" y="2293241"/>
            <a:ext cx="5951905" cy="670509"/>
            <a:chOff x="1431325" y="2473842"/>
            <a:chExt cx="5951905" cy="670509"/>
          </a:xfrm>
        </p:grpSpPr>
        <p:sp>
          <p:nvSpPr>
            <p:cNvPr id="176" name="Google Shape;176;p25"/>
            <p:cNvSpPr/>
            <p:nvPr/>
          </p:nvSpPr>
          <p:spPr>
            <a:xfrm rot="-5400000">
              <a:off x="4317925" y="117350"/>
              <a:ext cx="670500" cy="53835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7" name="Google Shape;177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78" name="Google Shape;178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risus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dolor porta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venenatis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endParaRPr sz="8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luctus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felis</a:t>
              </a:r>
              <a:endParaRPr sz="8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vel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tellus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in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felis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volutpat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endParaRPr sz="8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 Light"/>
                </a:rPr>
                <a:t>75%</a:t>
              </a:r>
              <a:endParaRPr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 Light"/>
              </a:endParaRPr>
            </a:p>
          </p:txBody>
        </p:sp>
        <p:cxnSp>
          <p:nvCxnSpPr>
            <p:cNvPr id="183" name="Google Shape;183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And tables to compare data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189" name="Google Shape;189;p26"/>
          <p:cNvGraphicFramePr/>
          <p:nvPr>
            <p:extLst>
              <p:ext uri="{D42A27DB-BD31-4B8C-83A1-F6EECF244321}">
                <p14:modId xmlns:p14="http://schemas.microsoft.com/office/powerpoint/2010/main" val="2101810937"/>
              </p:ext>
            </p:extLst>
          </p:nvPr>
        </p:nvGraphicFramePr>
        <p:xfrm>
          <a:off x="498375" y="2106631"/>
          <a:ext cx="5251100" cy="2643200"/>
        </p:xfrm>
        <a:graphic>
          <a:graphicData uri="http://schemas.openxmlformats.org/drawingml/2006/table">
            <a:tbl>
              <a:tblPr>
                <a:noFill/>
                <a:tableStyleId>{ED9464E7-1150-4B65-AE5D-D6C20A30599A}</a:tableStyleId>
              </a:tblPr>
              <a:tblGrid>
                <a:gridCol w="1312775"/>
                <a:gridCol w="1312775"/>
                <a:gridCol w="1312775"/>
                <a:gridCol w="1312775"/>
              </a:tblGrid>
              <a:tr h="66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A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B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C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Yellow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10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20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7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Blue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30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15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10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Orange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5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24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16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44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86D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>
            <a:spLocks noGrp="1"/>
          </p:cNvSpPr>
          <p:nvPr>
            <p:ph type="ctrTitle" idx="4294967295"/>
          </p:nvPr>
        </p:nvSpPr>
        <p:spPr>
          <a:xfrm>
            <a:off x="609600" y="821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89,526,124</a:t>
            </a:r>
            <a:endParaRPr sz="960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0" name="Google Shape;210;p28"/>
          <p:cNvSpPr txBox="1">
            <a:spLocks noGrp="1"/>
          </p:cNvSpPr>
          <p:nvPr>
            <p:ph type="subTitle" idx="4294967295"/>
          </p:nvPr>
        </p:nvSpPr>
        <p:spPr>
          <a:xfrm>
            <a:off x="609600" y="2078050"/>
            <a:ext cx="390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Whoa! That’s a big number, aren’t you proud?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1" name="Google Shape;211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45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ctrTitle" idx="4294967295"/>
          </p:nvPr>
        </p:nvSpPr>
        <p:spPr>
          <a:xfrm>
            <a:off x="685800" y="343200"/>
            <a:ext cx="4754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89,526,124$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4294967295"/>
          </p:nvPr>
        </p:nvSpPr>
        <p:spPr>
          <a:xfrm>
            <a:off x="685800" y="1030308"/>
            <a:ext cx="4754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alibri" charset="0"/>
                <a:ea typeface="Calibri" charset="0"/>
                <a:cs typeface="Calibri" charset="0"/>
              </a:rPr>
              <a:t>That’s a lot of money</a:t>
            </a:r>
            <a:endParaRPr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8" name="Google Shape;218;p29"/>
          <p:cNvSpPr txBox="1">
            <a:spLocks noGrp="1"/>
          </p:cNvSpPr>
          <p:nvPr>
            <p:ph type="ctrTitle" idx="4294967295"/>
          </p:nvPr>
        </p:nvSpPr>
        <p:spPr>
          <a:xfrm>
            <a:off x="685800" y="3429294"/>
            <a:ext cx="4754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100%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9" name="Google Shape;219;p29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1"/>
            <a:ext cx="4754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alibri" charset="0"/>
                <a:ea typeface="Calibri" charset="0"/>
                <a:cs typeface="Calibri" charset="0"/>
              </a:rPr>
              <a:t>Total success!</a:t>
            </a:r>
            <a:endParaRPr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0" name="Google Shape;220;p29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47"/>
            <a:ext cx="4754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185,244 users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1" name="Google Shape;221;p29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4"/>
            <a:ext cx="4754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alibri" charset="0"/>
                <a:ea typeface="Calibri" charset="0"/>
                <a:cs typeface="Calibri" charset="0"/>
              </a:rPr>
              <a:t>And a lot of users</a:t>
            </a:r>
            <a:endParaRPr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2" name="Google Shape;222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46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4047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Our process is easy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8" name="Google Shape;228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47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229" name="Google Shape;229;p30"/>
          <p:cNvGrpSpPr/>
          <p:nvPr/>
        </p:nvGrpSpPr>
        <p:grpSpPr>
          <a:xfrm>
            <a:off x="78111" y="2050450"/>
            <a:ext cx="2726286" cy="2547000"/>
            <a:chOff x="1293736" y="1258050"/>
            <a:chExt cx="2726286" cy="2547000"/>
          </a:xfrm>
        </p:grpSpPr>
        <p:sp>
          <p:nvSpPr>
            <p:cNvPr id="230" name="Google Shape;230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52A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52A551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1</a:t>
              </a:r>
              <a:endParaRPr sz="1200" b="1">
                <a:solidFill>
                  <a:srgbClr val="52A551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2" name="Google Shape;232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3" name="Google Shape;233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  <p:grpSp>
        <p:nvGrpSpPr>
          <p:cNvPr id="234" name="Google Shape;234;p30"/>
          <p:cNvGrpSpPr/>
          <p:nvPr/>
        </p:nvGrpSpPr>
        <p:grpSpPr>
          <a:xfrm>
            <a:off x="1988333" y="2050450"/>
            <a:ext cx="2726286" cy="2547000"/>
            <a:chOff x="3203958" y="1258050"/>
            <a:chExt cx="2726286" cy="2547000"/>
          </a:xfrm>
        </p:grpSpPr>
        <p:sp>
          <p:nvSpPr>
            <p:cNvPr id="235" name="Google Shape;235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7CB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7CBE5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2</a:t>
              </a:r>
              <a:endParaRPr sz="1200" b="1">
                <a:solidFill>
                  <a:srgbClr val="7CBE5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7" name="Google Shape;237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8" name="Google Shape;238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  <p:grpSp>
        <p:nvGrpSpPr>
          <p:cNvPr id="239" name="Google Shape;239;p30"/>
          <p:cNvGrpSpPr/>
          <p:nvPr/>
        </p:nvGrpSpPr>
        <p:grpSpPr>
          <a:xfrm>
            <a:off x="3908352" y="2050450"/>
            <a:ext cx="2726286" cy="2547000"/>
            <a:chOff x="5123977" y="1258050"/>
            <a:chExt cx="2726286" cy="2547000"/>
          </a:xfrm>
        </p:grpSpPr>
        <p:sp>
          <p:nvSpPr>
            <p:cNvPr id="240" name="Google Shape;240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A7D86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3</a:t>
              </a:r>
              <a:endParaRPr sz="1200" b="1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42" name="Google Shape;242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43" name="Google Shape;243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Let’s review some concepts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9" name="Google Shape;249;p31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Yellow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gold, butter and ripe lemons. In the spectrum of visible light, yellow is found between green and orange.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0" name="Google Shape;250;p31"/>
          <p:cNvSpPr txBox="1">
            <a:spLocks noGrp="1"/>
          </p:cNvSpPr>
          <p:nvPr>
            <p:ph type="body" idx="2"/>
          </p:nvPr>
        </p:nvSpPr>
        <p:spPr>
          <a:xfrm>
            <a:off x="3392101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Blue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colour of the clear sky and the deep sea. It is located between violet and green on the optical spectrum.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1" name="Google Shape;251;p31"/>
          <p:cNvSpPr txBox="1">
            <a:spLocks noGrp="1"/>
          </p:cNvSpPr>
          <p:nvPr>
            <p:ph type="body" idx="3"/>
          </p:nvPr>
        </p:nvSpPr>
        <p:spPr>
          <a:xfrm>
            <a:off x="6326999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Red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blood, and because of this it has historically been associated with sacrifice, danger and courage. </a:t>
            </a:r>
            <a:endParaRPr sz="120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2" name="Google Shape;252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48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3" name="Google Shape;253;p31"/>
          <p:cNvSpPr txBox="1">
            <a:spLocks noGrp="1"/>
          </p:cNvSpPr>
          <p:nvPr>
            <p:ph type="body" idx="1"/>
          </p:nvPr>
        </p:nvSpPr>
        <p:spPr>
          <a:xfrm>
            <a:off x="457200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Yellow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gold, butter and ripe lemons. In the spectrum of visible light, yellow is found between green and orange.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4" name="Google Shape;254;p31"/>
          <p:cNvSpPr txBox="1">
            <a:spLocks noGrp="1"/>
          </p:cNvSpPr>
          <p:nvPr>
            <p:ph type="body" idx="2"/>
          </p:nvPr>
        </p:nvSpPr>
        <p:spPr>
          <a:xfrm>
            <a:off x="3392101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Blue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colour of the clear sky and the deep sea. It is located between violet and green on the optical spectrum.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5" name="Google Shape;255;p31"/>
          <p:cNvSpPr txBox="1">
            <a:spLocks noGrp="1"/>
          </p:cNvSpPr>
          <p:nvPr>
            <p:ph type="body" idx="3"/>
          </p:nvPr>
        </p:nvSpPr>
        <p:spPr>
          <a:xfrm>
            <a:off x="6326999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Red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blood, and because of this it has historically been associated with sacrifice, danger and courage. </a:t>
            </a:r>
            <a:endParaRPr sz="120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You can insert graphs from </a:t>
            </a:r>
            <a:r>
              <a:rPr lang="en" u="sng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hlinkClick r:id="rId3"/>
              </a:rPr>
              <a:t>Google Sheets</a:t>
            </a:r>
            <a:endParaRPr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1" name="Google Shape;261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49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62" name="Google Shape;262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686433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want to take tourists and for cool hikes in your country</a:t>
            </a:r>
            <a:endParaRPr lang="en-US" dirty="0">
              <a:cs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5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85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/>
          <p:nvPr/>
        </p:nvSpPr>
        <p:spPr>
          <a:xfrm>
            <a:off x="1042550" y="1121375"/>
            <a:ext cx="7795974" cy="3714171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Maps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2389500" y="1982900"/>
            <a:ext cx="752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rPr>
              <a:t>our office</a:t>
            </a:r>
            <a:endParaRPr sz="1000">
              <a:solidFill>
                <a:srgbClr val="65617D"/>
              </a:solidFill>
              <a:latin typeface="Calibri" charset="0"/>
              <a:ea typeface="Calibri" charset="0"/>
              <a:cs typeface="Calibri" charset="0"/>
              <a:sym typeface="Muli"/>
            </a:endParaRPr>
          </a:p>
        </p:txBody>
      </p:sp>
      <p:sp>
        <p:nvSpPr>
          <p:cNvPr id="198" name="Google Shape;198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50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9" name="Google Shape;199;p27"/>
          <p:cNvSpPr/>
          <p:nvPr/>
        </p:nvSpPr>
        <p:spPr>
          <a:xfrm>
            <a:off x="1575475" y="228910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3303350" y="3794575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1" name="Google Shape;201;p27"/>
          <p:cNvSpPr/>
          <p:nvPr/>
        </p:nvSpPr>
        <p:spPr>
          <a:xfrm>
            <a:off x="4224975" y="208660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2" name="Google Shape;202;p27"/>
          <p:cNvSpPr/>
          <p:nvPr/>
        </p:nvSpPr>
        <p:spPr>
          <a:xfrm>
            <a:off x="4924150" y="409935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6920800" y="257435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7582900" y="4172475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sp>
        <p:nvSpPr>
          <p:cNvPr id="326" name="Google Shape;326;p39"/>
          <p:cNvSpPr txBox="1">
            <a:spLocks noGrp="1"/>
          </p:cNvSpPr>
          <p:nvPr>
            <p:ph type="title" idx="4294967295"/>
          </p:nvPr>
        </p:nvSpPr>
        <p:spPr>
          <a:xfrm>
            <a:off x="333525" y="358375"/>
            <a:ext cx="83235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>
                <a:latin typeface="Calibri Regular" charset="0"/>
                <a:ea typeface="Calibri Regular" charset="0"/>
                <a:cs typeface="Calibri Regular" charset="0"/>
              </a:rPr>
              <a:t>Illustrations by </a:t>
            </a:r>
            <a:r>
              <a:rPr lang="en" sz="1800" b="0" u="sng" dirty="0">
                <a:latin typeface="Calibri Regular" charset="0"/>
                <a:ea typeface="Calibri Regular" charset="0"/>
                <a:cs typeface="Calibri Regular" charset="0"/>
                <a:hlinkClick r:id="rId3"/>
              </a:rPr>
              <a:t>undraw.co</a:t>
            </a:r>
            <a:r>
              <a:rPr lang="en" sz="1800" b="0" dirty="0">
                <a:latin typeface="Calibri Regular" charset="0"/>
                <a:ea typeface="Calibri Regular" charset="0"/>
                <a:cs typeface="Calibri Regular" charset="0"/>
              </a:rPr>
              <a:t> (completely free and without attribution)</a:t>
            </a:r>
            <a:endParaRPr sz="1800" b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pic>
        <p:nvPicPr>
          <p:cNvPr id="327" name="Google Shape;32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614" y="820808"/>
            <a:ext cx="1644563" cy="124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625" y="3715997"/>
            <a:ext cx="1870722" cy="105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3665" y="845480"/>
            <a:ext cx="1760472" cy="1193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627" y="845488"/>
            <a:ext cx="1644561" cy="119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32315" y="2207477"/>
            <a:ext cx="1821371" cy="1339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88710" y="2207470"/>
            <a:ext cx="1510987" cy="1339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5632" y="2224992"/>
            <a:ext cx="1760461" cy="1304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73216" y="3746291"/>
            <a:ext cx="1821370" cy="1024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86303" y="2206996"/>
            <a:ext cx="1870722" cy="1340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35686" y="733020"/>
            <a:ext cx="1760456" cy="130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653250" y="3691325"/>
            <a:ext cx="1579498" cy="124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dirty="0" err="1">
                <a:latin typeface="Calibri Regular" charset="0"/>
                <a:ea typeface="Calibri Regular" charset="0"/>
                <a:cs typeface="Calibri Regular" charset="0"/>
              </a:rPr>
              <a:t>SlidesCarnival</a:t>
            </a: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 icons are editable shapes. </a:t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/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This means that you can:</a:t>
            </a:r>
            <a:endParaRPr sz="900" dirty="0">
              <a:latin typeface="Calibri Regular" charset="0"/>
              <a:ea typeface="Calibri Regular" charset="0"/>
              <a:cs typeface="Calibri Regular" charset="0"/>
            </a:endParaRPr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Resize them without losing quality.</a:t>
            </a:r>
            <a:endParaRPr sz="900" dirty="0">
              <a:latin typeface="Calibri Regular" charset="0"/>
              <a:ea typeface="Calibri Regular" charset="0"/>
              <a:cs typeface="Calibri Regular" charset="0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Change fill color and opacity.</a:t>
            </a:r>
            <a:endParaRPr sz="900" dirty="0">
              <a:latin typeface="Calibri Regular" charset="0"/>
              <a:ea typeface="Calibri Regular" charset="0"/>
              <a:cs typeface="Calibri Regular" charset="0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Change line color, width and style.</a:t>
            </a:r>
            <a:endParaRPr sz="900" dirty="0">
              <a:latin typeface="Calibri Regular" charset="0"/>
              <a:ea typeface="Calibri Regular" charset="0"/>
              <a:cs typeface="Calibri Regular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Isn’t that nice? :)</a:t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/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Examples:</a:t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/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/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endParaRPr sz="90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343" name="Google Shape;343;p40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44" name="Google Shape;344;p40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50" name="Google Shape;350;p40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51" name="Google Shape;351;p40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53" name="Google Shape;353;p40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54" name="Google Shape;354;p40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356" name="Google Shape;356;p40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357" name="Google Shape;357;p40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358" name="Google Shape;358;p40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59" name="Google Shape;359;p40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62" name="Google Shape;362;p40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63" name="Google Shape;363;p40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367" name="Google Shape;367;p40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368" name="Google Shape;368;p40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69" name="Google Shape;369;p40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89" name="Google Shape;389;p40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90" name="Google Shape;390;p40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92" name="Google Shape;392;p40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93" name="Google Shape;393;p40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96" name="Google Shape;396;p40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97" name="Google Shape;397;p40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00" name="Google Shape;400;p40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01" name="Google Shape;401;p40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05" name="Google Shape;405;p40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06" name="Google Shape;406;p40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07" name="Google Shape;407;p40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08" name="Google Shape;408;p40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09" name="Google Shape;409;p40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10" name="Google Shape;410;p40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12" name="Google Shape;412;p40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13" name="Google Shape;413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15" name="Google Shape;415;p40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16" name="Google Shape;416;p40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18" name="Google Shape;418;p40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19" name="Google Shape;419;p40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21" name="Google Shape;421;p40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22" name="Google Shape;422;p40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26" name="Google Shape;426;p40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27" name="Google Shape;427;p40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29" name="Google Shape;429;p40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30" name="Google Shape;430;p4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33" name="Google Shape;433;p40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34" name="Google Shape;434;p40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35" name="Google Shape;435;p40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37" name="Google Shape;437;p40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38" name="Google Shape;438;p40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43" name="Google Shape;443;p40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44" name="Google Shape;444;p40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46" name="Google Shape;446;p40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47" name="Google Shape;447;p4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52" name="Google Shape;452;p40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53" name="Google Shape;453;p40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58" name="Google Shape;458;p40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59" name="Google Shape;459;p4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63" name="Google Shape;463;p40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64" name="Google Shape;464;p40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65" name="Google Shape;465;p40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66" name="Google Shape;466;p40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67" name="Google Shape;467;p40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69" name="Google Shape;469;p40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70" name="Google Shape;470;p40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72" name="Google Shape;472;p40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73" name="Google Shape;473;p40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75" name="Google Shape;475;p40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76" name="Google Shape;476;p40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77" name="Google Shape;477;p4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79" name="Google Shape;479;p40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80" name="Google Shape;480;p4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85" name="Google Shape;485;p40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86" name="Google Shape;486;p40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88" name="Google Shape;488;p40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89" name="Google Shape;489;p40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90" name="Google Shape;490;p40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91" name="Google Shape;491;p40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93" name="Google Shape;493;p40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94" name="Google Shape;494;p40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96" name="Google Shape;496;p40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97" name="Google Shape;497;p40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98" name="Google Shape;498;p4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00" name="Google Shape;500;p40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501" name="Google Shape;501;p4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04" name="Google Shape;504;p40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505" name="Google Shape;505;p40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06" name="Google Shape;506;p40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07" name="Google Shape;507;p40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09" name="Google Shape;509;p40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10" name="Google Shape;510;p40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14" name="Google Shape;514;p40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15" name="Google Shape;515;p40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18" name="Google Shape;518;p40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19" name="Google Shape;519;p40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21" name="Google Shape;521;p40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22" name="Google Shape;522;p40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25" name="Google Shape;525;p40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26" name="Google Shape;526;p4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31" name="Google Shape;531;p40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32" name="Google Shape;532;p4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34" name="Google Shape;534;p40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35" name="Google Shape;535;p40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40" name="Google Shape;540;p40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41" name="Google Shape;541;p40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42" name="Google Shape;542;p4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44" name="Google Shape;544;p40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45" name="Google Shape;545;p4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49" name="Google Shape;549;p40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50" name="Google Shape;550;p40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51" name="Google Shape;551;p40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54" name="Google Shape;554;p40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55" name="Google Shape;555;p40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58" name="Google Shape;558;p40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559" name="Google Shape;559;p40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560" name="Google Shape;560;p40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61" name="Google Shape;561;p40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62" name="Google Shape;562;p4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65" name="Google Shape;565;p40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66" name="Google Shape;566;p40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67" name="Google Shape;567;p40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70" name="Google Shape;570;p40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71" name="Google Shape;571;p40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72" name="Google Shape;572;p40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77" name="Google Shape;577;p40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78" name="Google Shape;578;p40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81" name="Google Shape;581;p40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82" name="Google Shape;582;p40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85" name="Google Shape;585;p40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86" name="Google Shape;586;p40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91" name="Google Shape;591;p40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92" name="Google Shape;592;p40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97" name="Google Shape;597;p40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98" name="Google Shape;598;p40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600" name="Google Shape;600;p40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601" name="Google Shape;601;p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607" name="Google Shape;607;p40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608" name="Google Shape;608;p40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09" name="Google Shape;609;p40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614" name="Google Shape;614;p40"/>
          <p:cNvGrpSpPr/>
          <p:nvPr/>
        </p:nvGrpSpPr>
        <p:grpSpPr>
          <a:xfrm>
            <a:off x="6359618" y="2334799"/>
            <a:ext cx="432570" cy="421334"/>
            <a:chOff x="5926225" y="921350"/>
            <a:chExt cx="517800" cy="504350"/>
          </a:xfrm>
        </p:grpSpPr>
        <p:sp>
          <p:nvSpPr>
            <p:cNvPr id="615" name="Google Shape;615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1C232"/>
                </a:solidFill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1C232"/>
                </a:solidFill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617" name="Google Shape;617;p40"/>
          <p:cNvSpPr/>
          <p:nvPr/>
        </p:nvSpPr>
        <p:spPr>
          <a:xfrm>
            <a:off x="6553538" y="25708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618" name="Google Shape;618;p40"/>
          <p:cNvGrpSpPr/>
          <p:nvPr/>
        </p:nvGrpSpPr>
        <p:grpSpPr>
          <a:xfrm>
            <a:off x="7244605" y="2314179"/>
            <a:ext cx="432570" cy="421334"/>
            <a:chOff x="5926225" y="921350"/>
            <a:chExt cx="517800" cy="504350"/>
          </a:xfrm>
        </p:grpSpPr>
        <p:sp>
          <p:nvSpPr>
            <p:cNvPr id="619" name="Google Shape;619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621" name="Google Shape;621;p40"/>
          <p:cNvSpPr/>
          <p:nvPr/>
        </p:nvSpPr>
        <p:spPr>
          <a:xfrm>
            <a:off x="7438526" y="25502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A7A4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622" name="Google Shape;622;p40"/>
          <p:cNvGrpSpPr/>
          <p:nvPr/>
        </p:nvGrpSpPr>
        <p:grpSpPr>
          <a:xfrm>
            <a:off x="6359885" y="3063221"/>
            <a:ext cx="1075937" cy="1047989"/>
            <a:chOff x="5926225" y="921350"/>
            <a:chExt cx="517800" cy="504350"/>
          </a:xfrm>
        </p:grpSpPr>
        <p:sp>
          <p:nvSpPr>
            <p:cNvPr id="623" name="Google Shape;623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625" name="Google Shape;625;p40"/>
          <p:cNvSpPr/>
          <p:nvPr/>
        </p:nvSpPr>
        <p:spPr>
          <a:xfrm>
            <a:off x="6842198" y="36503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A7A4BC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626" name="Google Shape;626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A7D86D"/>
                </a:solidFill>
                <a:latin typeface="Calibri Regular" charset="0"/>
                <a:ea typeface="Calibri Regular" charset="0"/>
                <a:cs typeface="Calibri Regular" charset="0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A7D86D"/>
                </a:solidFill>
                <a:highlight>
                  <a:srgbClr val="65617D"/>
                </a:highlight>
                <a:latin typeface="Calibri Regular" charset="0"/>
                <a:ea typeface="Calibri Regular" charset="0"/>
                <a:cs typeface="Calibri Regular" charset="0"/>
              </a:rPr>
              <a:t> and many more...</a:t>
            </a:r>
            <a:endParaRPr sz="2400" dirty="0">
              <a:solidFill>
                <a:srgbClr val="A7D86D"/>
              </a:solidFill>
              <a:highlight>
                <a:srgbClr val="65617D"/>
              </a:highlight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632" name="Google Shape;632;p4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 dirty="0">
                <a:solidFill>
                  <a:srgbClr val="A7A4BC"/>
                </a:solidFill>
                <a:latin typeface="Calibri Regular" charset="0"/>
                <a:ea typeface="Calibri Regular" charset="0"/>
                <a:cs typeface="Calibri Regular" charset="0"/>
              </a:rPr>
              <a:t>😉</a:t>
            </a:r>
            <a:endParaRPr sz="9600" dirty="0">
              <a:solidFill>
                <a:srgbClr val="A7A4BC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633" name="Google Shape;633;p4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634" name="Google Shape;634;p41"/>
          <p:cNvSpPr txBox="1">
            <a:spLocks noGrp="1"/>
          </p:cNvSpPr>
          <p:nvPr>
            <p:ph type="body" idx="4294967295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Calibri Regular" charset="0"/>
                <a:ea typeface="Calibri Regular" charset="0"/>
                <a:cs typeface="Calibri Regular" charset="0"/>
              </a:rPr>
              <a:t>Now you can use any emoji as an icon!</a:t>
            </a:r>
            <a:br>
              <a:rPr lang="en" sz="14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1400" dirty="0">
                <a:latin typeface="Calibri Regular" charset="0"/>
                <a:ea typeface="Calibri Regular" charset="0"/>
                <a:cs typeface="Calibri Regular" charset="0"/>
              </a:rPr>
              <a:t>And of course it resizes without losing quality and you can change the color.</a:t>
            </a:r>
            <a:br>
              <a:rPr lang="en" sz="14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1400" dirty="0">
                <a:latin typeface="Calibri Regular" charset="0"/>
                <a:ea typeface="Calibri Regular" charset="0"/>
                <a:cs typeface="Calibri Regular" charset="0"/>
              </a:rPr>
              <a:t/>
            </a:r>
            <a:br>
              <a:rPr lang="en" sz="14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1400" dirty="0">
                <a:latin typeface="Calibri Regular" charset="0"/>
                <a:ea typeface="Calibri Regular" charset="0"/>
                <a:cs typeface="Calibri Regular" charset="0"/>
              </a:rPr>
              <a:t>How? Follow Google instructions </a:t>
            </a:r>
            <a:r>
              <a:rPr lang="en" sz="1400" u="sng" dirty="0">
                <a:solidFill>
                  <a:srgbClr val="A7D86D"/>
                </a:solidFill>
                <a:latin typeface="Calibri Regular" charset="0"/>
                <a:ea typeface="Calibri Regular" charset="0"/>
                <a:cs typeface="Calibri Regular" charset="0"/>
                <a:hlinkClick r:id="rId3"/>
              </a:rPr>
              <a:t>https://twitter.com/googledocs/status/730087240156643328</a:t>
            </a:r>
            <a:endParaRPr sz="1400" dirty="0">
              <a:solidFill>
                <a:srgbClr val="A7D86D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 smtClean="0"/>
              <a:t>You’re </a:t>
            </a:r>
            <a:r>
              <a:rPr lang="en-US" dirty="0"/>
              <a:t>a hiking addict and all your friends are douche-bags</a:t>
            </a:r>
            <a:endParaRPr lang="en-US" dirty="0">
              <a:cs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6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06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want to find the coolest hikes around</a:t>
            </a:r>
            <a:endParaRPr lang="en-US" dirty="0">
              <a:cs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7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72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want to get the best guide in the area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8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04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" dirty="0" smtClean="0">
                <a:latin typeface="Calibri" charset="0"/>
                <a:ea typeface="Calibri" charset="0"/>
                <a:cs typeface="Calibri" charset="0"/>
              </a:rPr>
              <a:t>.</a:t>
            </a:r>
            <a:endParaRPr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What is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outSurfing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?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charset="0"/>
                <a:ea typeface="Calibri" charset="0"/>
                <a:cs typeface="Calibri" charset="0"/>
              </a:rPr>
              <a:t>Let’s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deep in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3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1876</Words>
  <Application>Microsoft Macintosh PowerPoint</Application>
  <PresentationFormat>On-screen Show (16:9)</PresentationFormat>
  <Paragraphs>308</Paragraphs>
  <Slides>53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Calibri</vt:lpstr>
      <vt:lpstr>Calibri Regular</vt:lpstr>
      <vt:lpstr>Muli</vt:lpstr>
      <vt:lpstr>Muli Light</vt:lpstr>
      <vt:lpstr>Poppins</vt:lpstr>
      <vt:lpstr>Poppins Light</vt:lpstr>
      <vt:lpstr>Arial</vt:lpstr>
      <vt:lpstr>Gower template</vt:lpstr>
      <vt:lpstr>OutSurfing</vt:lpstr>
      <vt:lpstr>Team members</vt:lpstr>
      <vt:lpstr>1. 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What is outSurfing?</vt:lpstr>
      <vt:lpstr>Main Idea</vt:lpstr>
      <vt:lpstr>All the way from Hiking in the desert</vt:lpstr>
      <vt:lpstr>to Free-walking tours</vt:lpstr>
      <vt:lpstr>PowerPoint Presentation</vt:lpstr>
      <vt:lpstr>PowerPoint Presentation</vt:lpstr>
      <vt:lpstr>Crowd Incentive</vt:lpstr>
      <vt:lpstr>Travel Guides</vt:lpstr>
      <vt:lpstr>Users</vt:lpstr>
      <vt:lpstr>3. Challenges and Problems</vt:lpstr>
      <vt:lpstr>Expected Challenges</vt:lpstr>
      <vt:lpstr>Expected Challenges</vt:lpstr>
      <vt:lpstr>Problems we solve</vt:lpstr>
      <vt:lpstr>Challenges for the future (not in this version)</vt:lpstr>
      <vt:lpstr>Future Ideas</vt:lpstr>
      <vt:lpstr>4. Implementation</vt:lpstr>
      <vt:lpstr>Cross platform Technology</vt:lpstr>
      <vt:lpstr>Our process is easy</vt:lpstr>
      <vt:lpstr>Let’s review some concepts</vt:lpstr>
      <vt:lpstr>Lets see some mock ups</vt:lpstr>
      <vt:lpstr>Login</vt:lpstr>
      <vt:lpstr>Sign up - ???</vt:lpstr>
      <vt:lpstr>Homepage</vt:lpstr>
      <vt:lpstr>Create event – choose route</vt:lpstr>
      <vt:lpstr>Create event – details ???? Change picture</vt:lpstr>
      <vt:lpstr>Edit Profile????</vt:lpstr>
      <vt:lpstr>Guide reservations????</vt:lpstr>
      <vt:lpstr>Ratings???</vt:lpstr>
      <vt:lpstr>PowerPoint Presentation</vt:lpstr>
      <vt:lpstr>Work Plan</vt:lpstr>
      <vt:lpstr>Thanks!</vt:lpstr>
      <vt:lpstr>Instructions for use</vt:lpstr>
      <vt:lpstr>In two or three columns</vt:lpstr>
      <vt:lpstr>A picture is worth a thousand words</vt:lpstr>
      <vt:lpstr>Use diagrams to explain your ideas</vt:lpstr>
      <vt:lpstr>And tables to compare data</vt:lpstr>
      <vt:lpstr>89,526,124</vt:lpstr>
      <vt:lpstr>89,526,124$</vt:lpstr>
      <vt:lpstr>Our process is easy</vt:lpstr>
      <vt:lpstr>Let’s review some concepts</vt:lpstr>
      <vt:lpstr>PowerPoint Presentation</vt:lpstr>
      <vt:lpstr>Maps</vt:lpstr>
      <vt:lpstr>Illustrations by undraw.co (completely free and without attribution)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G K</cp:lastModifiedBy>
  <cp:revision>50</cp:revision>
  <dcterms:modified xsi:type="dcterms:W3CDTF">2018-12-01T16:43:00Z</dcterms:modified>
</cp:coreProperties>
</file>