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975" autoAdjust="0"/>
  </p:normalViewPr>
  <p:slideViewPr>
    <p:cSldViewPr>
      <p:cViewPr>
        <p:scale>
          <a:sx n="100" d="100"/>
          <a:sy n="100" d="100"/>
        </p:scale>
        <p:origin x="-516" y="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60C3-6D27-49CD-B42C-9C55EFE71288}" type="datetimeFigureOut">
              <a:rPr lang="en-GB" smtClean="0"/>
              <a:pPr/>
              <a:t>28/03/2012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EF9D8-D41D-43CA-AEE4-5ED29B433F8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6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EF9D8-D41D-43CA-AEE4-5ED29B433F8F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87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4543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 smtClean="0">
                <a:solidFill>
                  <a:schemeClr val="accent6"/>
                </a:solidFill>
              </a:rPr>
              <a:t>Courtesy of Prof. Patterson of UC</a:t>
            </a:r>
            <a:r>
              <a:rPr lang="en-US" sz="1200" b="1" baseline="0" noProof="0" dirty="0" smtClean="0">
                <a:solidFill>
                  <a:schemeClr val="accent6"/>
                </a:solidFill>
              </a:rPr>
              <a:t> Berkeley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0806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 smtClean="0">
                <a:solidFill>
                  <a:schemeClr val="accent6"/>
                </a:solidFill>
              </a:rPr>
              <a:t>Courtesy of Prof. Comer of Purdue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zuLog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0" y="6293693"/>
            <a:ext cx="1524000" cy="4476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000" y="585304"/>
            <a:ext cx="8460000" cy="5580000"/>
            <a:chOff x="359532" y="692696"/>
            <a:chExt cx="8460000" cy="558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359532" y="692696"/>
              <a:ext cx="8460000" cy="5580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49532" y="782696"/>
              <a:ext cx="8280000" cy="54000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7770" y="181903"/>
            <a:ext cx="8687702" cy="276999"/>
            <a:chOff x="276028" y="181903"/>
            <a:chExt cx="8687702" cy="276999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276028" y="181903"/>
              <a:ext cx="261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noProof="0" dirty="0" smtClean="0">
                  <a:solidFill>
                    <a:schemeClr val="accent6"/>
                  </a:solidFill>
                </a:rPr>
                <a:t>System on Chip </a:t>
              </a:r>
              <a:r>
                <a:rPr lang="tr-TR" sz="1200" b="1" noProof="0" dirty="0" smtClean="0">
                  <a:solidFill>
                    <a:schemeClr val="accent6"/>
                  </a:solidFill>
                </a:rPr>
                <a:t>Design 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by  HFU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811602" y="181903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Spring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7012" y="6309320"/>
            <a:ext cx="8690627" cy="276999"/>
            <a:chOff x="227012" y="6309320"/>
            <a:chExt cx="8690627" cy="276999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27012" y="6309320"/>
              <a:ext cx="1812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Mar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30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,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7765511" y="6309320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551E796-C9F9-40FE-AF32-CA1A788070EC}" type="slidenum">
                <a:rPr lang="en-US" sz="1200" b="1" baseline="0" noProof="0" smtClean="0">
                  <a:solidFill>
                    <a:schemeClr val="accent6"/>
                  </a:solidFill>
                </a:rPr>
                <a:pPr algn="r"/>
                <a:t>‹#›</a:t>
              </a:fld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/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4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95736" y="207304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/>
              <a:t>Calculator</a:t>
            </a:r>
            <a:endParaRPr lang="en-US" sz="4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070" y="879103"/>
            <a:ext cx="3009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Design Description: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916832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This design is a </a:t>
            </a:r>
            <a:r>
              <a:rPr lang="tr-TR" sz="2000" dirty="0" smtClean="0"/>
              <a:t>simple calculator capable of 6 different operations. (such as: *, +, -, x</a:t>
            </a:r>
            <a:r>
              <a:rPr lang="tr-TR" sz="2000" baseline="30000" dirty="0" smtClean="0"/>
              <a:t>2</a:t>
            </a:r>
            <a:r>
              <a:rPr lang="tr-TR" sz="2000" dirty="0" smtClean="0"/>
              <a:t>, ++, --)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000" dirty="0" smtClean="0"/>
              <a:t>The design will take one number (from switches) at a time and validate the number by a ‘valid’ input from a push button.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000" dirty="0" smtClean="0"/>
              <a:t>Depending on the operation, the circuit will need one or two operands, which will result in either 2 or 3 states per calculation.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000" dirty="0" smtClean="0"/>
              <a:t>Led outputs should output the input number or operand until the result is calculated.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5415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070" y="879103"/>
            <a:ext cx="1877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800" dirty="0"/>
              <a:t>Design </a:t>
            </a:r>
            <a:r>
              <a:rPr lang="en-US" sz="2800" dirty="0" smtClean="0"/>
              <a:t>I</a:t>
            </a:r>
            <a:r>
              <a:rPr lang="tr-TR" sz="2800" dirty="0" smtClean="0"/>
              <a:t>/</a:t>
            </a:r>
            <a:r>
              <a:rPr lang="en-US" sz="2800" dirty="0" smtClean="0"/>
              <a:t>O</a:t>
            </a:r>
            <a:r>
              <a:rPr lang="en-US" sz="2800" dirty="0"/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1700808"/>
            <a:ext cx="4936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rst</a:t>
            </a:r>
            <a:r>
              <a:rPr lang="en-US" b="1" dirty="0" smtClean="0"/>
              <a:t>: </a:t>
            </a:r>
            <a:r>
              <a:rPr lang="tr-TR" dirty="0" smtClean="0"/>
              <a:t>	</a:t>
            </a:r>
            <a:r>
              <a:rPr lang="en-US" dirty="0" smtClean="0"/>
              <a:t>1 bit input for reset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clk: </a:t>
            </a:r>
            <a:r>
              <a:rPr lang="tr-TR" dirty="0" smtClean="0"/>
              <a:t>	</a:t>
            </a:r>
            <a:r>
              <a:rPr lang="en-US" dirty="0" smtClean="0"/>
              <a:t>1 bit input for clock 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btn</a:t>
            </a:r>
            <a:r>
              <a:rPr lang="en-US" b="1" dirty="0" smtClean="0"/>
              <a:t>: </a:t>
            </a:r>
            <a:r>
              <a:rPr lang="tr-TR" dirty="0" smtClean="0"/>
              <a:t>	</a:t>
            </a:r>
            <a:r>
              <a:rPr lang="en-US" dirty="0" smtClean="0"/>
              <a:t>1 bit input coming from a push-button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b="1" dirty="0" err="1" smtClean="0"/>
              <a:t>ledOut</a:t>
            </a:r>
            <a:r>
              <a:rPr lang="tr-TR" b="1" dirty="0" smtClean="0"/>
              <a:t>: </a:t>
            </a:r>
            <a:r>
              <a:rPr lang="tr-TR" dirty="0" smtClean="0"/>
              <a:t>	3 bit </a:t>
            </a:r>
            <a:r>
              <a:rPr lang="tr-TR" dirty="0" err="1" smtClean="0"/>
              <a:t>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74473" y="3933055"/>
            <a:ext cx="2232248" cy="180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chemeClr val="tx1"/>
                </a:solidFill>
              </a:rPr>
              <a:t>Calculator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27784" y="4149080"/>
            <a:ext cx="8466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29455" y="4581128"/>
            <a:ext cx="8466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12048" y="5085184"/>
            <a:ext cx="8466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18795" y="4828510"/>
            <a:ext cx="8466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77535" y="3941812"/>
            <a:ext cx="4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rst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71353" y="433170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clk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75918" y="4853439"/>
            <a:ext cx="80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validIn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5484" y="464384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ledOut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886147" y="4077072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886147" y="4498826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886147" y="5013176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23273" y="4757569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3244" y="38610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55802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43808" y="48208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9677" y="45588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8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612048" y="5565552"/>
            <a:ext cx="8466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35696" y="5333807"/>
            <a:ext cx="77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dataIn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86147" y="5493544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43808" y="53012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2950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070" y="879103"/>
            <a:ext cx="2709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Design Behavior:</a:t>
            </a:r>
          </a:p>
        </p:txBody>
      </p:sp>
      <p:sp>
        <p:nvSpPr>
          <p:cNvPr id="2" name="Oval 1"/>
          <p:cNvSpPr/>
          <p:nvPr/>
        </p:nvSpPr>
        <p:spPr>
          <a:xfrm>
            <a:off x="6668248" y="1268761"/>
            <a:ext cx="811138" cy="6718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55114" y="2492896"/>
            <a:ext cx="629816" cy="5036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55114" y="3717428"/>
            <a:ext cx="629816" cy="5036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rot="5400000" flipH="1">
            <a:off x="7127325" y="2744319"/>
            <a:ext cx="356142" cy="12700"/>
          </a:xfrm>
          <a:prstGeom prst="curvedConnector5">
            <a:avLst>
              <a:gd name="adj1" fmla="val -40117"/>
              <a:gd name="adj2" fmla="val -2573748"/>
              <a:gd name="adj3" fmla="val 1534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" idx="5"/>
            <a:endCxn id="2" idx="7"/>
          </p:cNvCxnSpPr>
          <p:nvPr/>
        </p:nvCxnSpPr>
        <p:spPr>
          <a:xfrm rot="5400000" flipH="1">
            <a:off x="7123053" y="1604700"/>
            <a:ext cx="475090" cy="12700"/>
          </a:xfrm>
          <a:prstGeom prst="curvedConnector5">
            <a:avLst>
              <a:gd name="adj1" fmla="val -48117"/>
              <a:gd name="adj2" fmla="val -2739661"/>
              <a:gd name="adj3" fmla="val 1481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4"/>
            <a:endCxn id="7" idx="0"/>
          </p:cNvCxnSpPr>
          <p:nvPr/>
        </p:nvCxnSpPr>
        <p:spPr>
          <a:xfrm flipH="1">
            <a:off x="7070022" y="1940639"/>
            <a:ext cx="3795" cy="55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8" idx="0"/>
          </p:cNvCxnSpPr>
          <p:nvPr/>
        </p:nvCxnSpPr>
        <p:spPr>
          <a:xfrm>
            <a:off x="7070022" y="2996556"/>
            <a:ext cx="0" cy="720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19086" y="1985934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 smtClean="0"/>
              <a:t>(valid</a:t>
            </a:r>
            <a:r>
              <a:rPr lang="tr-TR" sz="1000" dirty="0" smtClean="0"/>
              <a:t> </a:t>
            </a:r>
            <a:r>
              <a:rPr lang="tr-TR" sz="1000" dirty="0" smtClean="0"/>
              <a:t>== </a:t>
            </a:r>
            <a:r>
              <a:rPr lang="tr-TR" sz="1000" dirty="0" smtClean="0"/>
              <a:t>1)</a:t>
            </a:r>
          </a:p>
          <a:p>
            <a:r>
              <a:rPr lang="tr-TR" sz="1000" dirty="0" smtClean="0"/>
              <a:t>ledOut = Number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874517" y="2992112"/>
            <a:ext cx="1282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 smtClean="0"/>
              <a:t>(valid </a:t>
            </a:r>
            <a:r>
              <a:rPr lang="tr-TR" sz="1000" dirty="0" smtClean="0"/>
              <a:t>== </a:t>
            </a:r>
            <a:r>
              <a:rPr lang="tr-TR" sz="1000" dirty="0" smtClean="0"/>
              <a:t>1</a:t>
            </a:r>
          </a:p>
          <a:p>
            <a:pPr algn="ctr"/>
            <a:r>
              <a:rPr lang="tr-TR" sz="1000" dirty="0" smtClean="0"/>
              <a:t>&amp;&amp;</a:t>
            </a:r>
          </a:p>
          <a:p>
            <a:pPr algn="ctr"/>
            <a:r>
              <a:rPr lang="tr-TR" sz="1000" dirty="0" smtClean="0"/>
              <a:t>operand == 0||1||2)</a:t>
            </a:r>
          </a:p>
          <a:p>
            <a:pPr algn="ctr"/>
            <a:r>
              <a:rPr lang="tr-TR" sz="1000" dirty="0" smtClean="0"/>
              <a:t>ledOut = Operand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645721" y="4344011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 smtClean="0"/>
              <a:t>(valid </a:t>
            </a:r>
            <a:r>
              <a:rPr lang="tr-TR" sz="1000" dirty="0" smtClean="0"/>
              <a:t>== </a:t>
            </a:r>
            <a:r>
              <a:rPr lang="tr-TR" sz="1000" dirty="0" smtClean="0"/>
              <a:t>1)</a:t>
            </a:r>
          </a:p>
          <a:p>
            <a:r>
              <a:rPr lang="tr-TR" sz="1000" dirty="0" smtClean="0"/>
              <a:t>ledOut = Result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275647" y="1334544"/>
            <a:ext cx="1282723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tr-TR" sz="1000" dirty="0" smtClean="0"/>
              <a:t>(valid</a:t>
            </a:r>
            <a:r>
              <a:rPr lang="tr-TR" sz="1000" dirty="0" smtClean="0"/>
              <a:t> </a:t>
            </a:r>
            <a:r>
              <a:rPr lang="tr-TR" sz="1000" dirty="0" smtClean="0"/>
              <a:t>== </a:t>
            </a:r>
            <a:r>
              <a:rPr lang="tr-TR" sz="1000" dirty="0" smtClean="0"/>
              <a:t>1</a:t>
            </a:r>
          </a:p>
          <a:p>
            <a:pPr algn="ctr"/>
            <a:r>
              <a:rPr lang="tr-TR" sz="1000" dirty="0" smtClean="0"/>
              <a:t>&amp;&amp;</a:t>
            </a:r>
          </a:p>
          <a:p>
            <a:pPr algn="ctr"/>
            <a:r>
              <a:rPr lang="tr-TR" sz="1000" dirty="0" smtClean="0"/>
              <a:t>operand == 3||4||5)</a:t>
            </a:r>
          </a:p>
          <a:p>
            <a:pPr algn="ctr"/>
            <a:r>
              <a:rPr lang="tr-TR" sz="1000" dirty="0" smtClean="0"/>
              <a:t>ledOut = Result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7637479" y="1411489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 smtClean="0"/>
              <a:t>(valid </a:t>
            </a:r>
            <a:r>
              <a:rPr lang="tr-TR" sz="1000" dirty="0" smtClean="0"/>
              <a:t>== </a:t>
            </a:r>
            <a:r>
              <a:rPr lang="tr-TR" sz="1000" dirty="0" smtClean="0"/>
              <a:t>0)</a:t>
            </a:r>
          </a:p>
          <a:p>
            <a:r>
              <a:rPr lang="tr-TR" sz="1000" dirty="0" smtClean="0"/>
              <a:t>ledOut = Result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7622621" y="2611546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 smtClean="0"/>
              <a:t>(valid</a:t>
            </a:r>
            <a:r>
              <a:rPr lang="tr-TR" sz="1000" dirty="0" smtClean="0"/>
              <a:t> </a:t>
            </a:r>
            <a:r>
              <a:rPr lang="tr-TR" sz="1000" dirty="0" smtClean="0"/>
              <a:t>== </a:t>
            </a:r>
            <a:r>
              <a:rPr lang="tr-TR" sz="1000" dirty="0" smtClean="0"/>
              <a:t>0)</a:t>
            </a:r>
          </a:p>
          <a:p>
            <a:r>
              <a:rPr lang="tr-TR" sz="1000" dirty="0" smtClean="0"/>
              <a:t>ledOut = Number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7511453" y="3347372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 smtClean="0"/>
              <a:t>(valid </a:t>
            </a:r>
            <a:r>
              <a:rPr lang="tr-TR" sz="1000" dirty="0" smtClean="0"/>
              <a:t>== </a:t>
            </a:r>
            <a:r>
              <a:rPr lang="tr-TR" sz="1000" dirty="0" smtClean="0"/>
              <a:t>0)</a:t>
            </a:r>
          </a:p>
          <a:p>
            <a:pPr algn="ctr"/>
            <a:r>
              <a:rPr lang="tr-TR" sz="1000" dirty="0" smtClean="0"/>
              <a:t>ledOut = Operand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971600" y="1940639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The calculator to be implemented should use the state machine to the left.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At every state, whenever the situations shown in its brackets are satisfied, the circuit will go to the intended state and output the equation below brackets.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6715873" y="1325879"/>
            <a:ext cx="720291" cy="5671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rot="5400000" flipH="1">
            <a:off x="7140025" y="3955673"/>
            <a:ext cx="356142" cy="12700"/>
          </a:xfrm>
          <a:prstGeom prst="curvedConnector5">
            <a:avLst>
              <a:gd name="adj1" fmla="val -40117"/>
              <a:gd name="adj2" fmla="val -2573748"/>
              <a:gd name="adj3" fmla="val 1534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" idx="2"/>
            <a:endCxn id="2" idx="1"/>
          </p:cNvCxnSpPr>
          <p:nvPr/>
        </p:nvCxnSpPr>
        <p:spPr>
          <a:xfrm rot="10800000" flipH="1">
            <a:off x="6755114" y="1367156"/>
            <a:ext cx="31922" cy="1377571"/>
          </a:xfrm>
          <a:prstGeom prst="curvedConnector4">
            <a:avLst>
              <a:gd name="adj1" fmla="val -988240"/>
              <a:gd name="adj2" fmla="val 123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4"/>
            <a:endCxn id="2" idx="0"/>
          </p:cNvCxnSpPr>
          <p:nvPr/>
        </p:nvCxnSpPr>
        <p:spPr>
          <a:xfrm rot="5400000" flipH="1" flipV="1">
            <a:off x="5595755" y="2743027"/>
            <a:ext cx="2952327" cy="3795"/>
          </a:xfrm>
          <a:prstGeom prst="curvedConnector5">
            <a:avLst>
              <a:gd name="adj1" fmla="val -9034"/>
              <a:gd name="adj2" fmla="val 42160448"/>
              <a:gd name="adj3" fmla="val 1077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89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zU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7356</TotalTime>
  <Words>235</Words>
  <Application>Microsoft Office PowerPoint</Application>
  <PresentationFormat>On-screen Show (4:3)</PresentationFormat>
  <Paragraphs>44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OzU</vt:lpstr>
      <vt:lpstr>blank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Gökhan Güner</cp:lastModifiedBy>
  <cp:revision>588</cp:revision>
  <dcterms:created xsi:type="dcterms:W3CDTF">2010-10-28T18:42:08Z</dcterms:created>
  <dcterms:modified xsi:type="dcterms:W3CDTF">2012-03-28T20:07:52Z</dcterms:modified>
</cp:coreProperties>
</file>