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D18DFD8-E537-47A4-9224-72E5E351537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sldNum" idx="1"/>
          </p:nvPr>
        </p:nvSpPr>
        <p:spPr/>
        <p:txBody>
          <a:bodyPr/>
          <a:p>
            <a:fld id="{E7007788-A889-47E7-8809-89F398FEABC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sldNum" idx="1"/>
          </p:nvPr>
        </p:nvSpPr>
        <p:spPr/>
        <p:txBody>
          <a:bodyPr/>
          <a:p>
            <a:fld id="{06E1E979-6469-40A7-B6C8-1E983308CF1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sldNum" idx="1"/>
          </p:nvPr>
        </p:nvSpPr>
        <p:spPr/>
        <p:txBody>
          <a:bodyPr/>
          <a:p>
            <a:fld id="{5CDCB6E4-C1C5-40EB-8CBC-98987CB3FB6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sldNum" idx="1"/>
          </p:nvPr>
        </p:nvSpPr>
        <p:spPr/>
        <p:txBody>
          <a:bodyPr/>
          <a:p>
            <a:fld id="{90692E21-EC58-45F1-A24B-7C851C5B796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sldNum" idx="1"/>
          </p:nvPr>
        </p:nvSpPr>
        <p:spPr/>
        <p:txBody>
          <a:bodyPr/>
          <a:p>
            <a:fld id="{3BEEDFC0-C7DB-4AC8-A879-AFC5B8CCB64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sldNum" idx="1"/>
          </p:nvPr>
        </p:nvSpPr>
        <p:spPr/>
        <p:txBody>
          <a:bodyPr/>
          <a:p>
            <a:fld id="{82D903AC-7E8E-4B3D-9BA8-6E16303D77A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sldNum" idx="1"/>
          </p:nvPr>
        </p:nvSpPr>
        <p:spPr/>
        <p:txBody>
          <a:bodyPr/>
          <a:p>
            <a:fld id="{01A5F16A-3071-4B28-B42A-CF253B2DFD0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sldNum" idx="1"/>
          </p:nvPr>
        </p:nvSpPr>
        <p:spPr/>
        <p:txBody>
          <a:bodyPr/>
          <a:p>
            <a:fld id="{A9657DCD-90AE-46BB-9EE7-ACB7B43AF08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sldNum" idx="1"/>
          </p:nvPr>
        </p:nvSpPr>
        <p:spPr/>
        <p:txBody>
          <a:bodyPr/>
          <a:p>
            <a:fld id="{5F0C0C77-5DB3-49DC-A4A2-E3BF501F83F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sldNum" idx="1"/>
          </p:nvPr>
        </p:nvSpPr>
        <p:spPr/>
        <p:txBody>
          <a:bodyPr/>
          <a:p>
            <a:fld id="{9B54FCCC-E629-4F94-8E3A-2D5A49CB617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sldNum" idx="1"/>
          </p:nvPr>
        </p:nvSpPr>
        <p:spPr/>
        <p:txBody>
          <a:bodyPr/>
          <a:p>
            <a:fld id="{FDC99A30-D17D-4D61-9499-5525622527F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72600" y="4663080"/>
            <a:ext cx="547560" cy="39240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tr" sz="1000" spc="-1" strike="noStrike">
                <a:solidFill>
                  <a:schemeClr val="dk2"/>
                </a:solidFill>
                <a:latin typeface="Arial"/>
                <a:ea typeface="Arial"/>
              </a:defRPr>
            </a:lvl1pPr>
          </a:lstStyle>
          <a:p>
            <a:pPr indent="0" algn="r">
              <a:lnSpc>
                <a:spcPct val="100000"/>
              </a:lnSpc>
              <a:buNone/>
              <a:tabLst>
                <a:tab algn="l" pos="0"/>
              </a:tabLst>
            </a:pPr>
            <a:fld id="{D3166A99-6579-49ED-8F0A-3EE273C7F8B1}" type="slidenum">
              <a:rPr b="0" lang="tr" sz="1000" spc="-1" strike="noStrike">
                <a:solidFill>
                  <a:schemeClr val="dk2"/>
                </a:solidFill>
                <a:latin typeface="Arial"/>
                <a:ea typeface="Arial"/>
              </a:rPr>
              <a:t>&lt;number&gt;</a:t>
            </a:fld>
            <a:endParaRPr b="0" lang="tr-TR" sz="1000" spc="-1" strike="noStrike">
              <a:solidFill>
                <a:srgbClr val="000000"/>
              </a:solidFill>
              <a:latin typeface="Times New Roman"/>
            </a:endParaRPr>
          </a:p>
        </p:txBody>
      </p:sp>
      <p:sp>
        <p:nvSpPr>
          <p:cNvPr id="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Ana başlık metnini düzenlemek için tıklayın</a:t>
            </a:r>
            <a:endParaRPr b="0" lang="tr-TR" sz="4400" spc="-1" strike="noStrike">
              <a:solidFill>
                <a:srgbClr val="000000"/>
              </a:solidFill>
              <a:latin typeface="Arial"/>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794880" indent="-29808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192320" indent="-26496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589760" indent="-19872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1987200" indent="-19872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384640" indent="-19872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2782080" indent="-19872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ErenKerem82/INFORMATION_CONTINENT" TargetMode="External"/><Relationship Id="rId2" Type="http://schemas.openxmlformats.org/officeDocument/2006/relationships/hyperlink" Target="https://dergipark.org.tr/tr/" TargetMode="External"/><Relationship Id="rId3" Type="http://schemas.openxmlformats.org/officeDocument/2006/relationships/hyperlink" Target="https://www.sabah.com.tr/kultur-sanat/2021/08/16/makale-nedir-makale-nasil-yazilir#:~:text=Makale%20yazarken%20sade%20bir%20dil,dikkat%20edin%2C%20g&#252;venmedi&#287;iniz%20kaynaklar&#305;%20kullanmay&#305;n"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187560" y="150840"/>
            <a:ext cx="3350880" cy="571680"/>
          </a:xfrm>
          <a:prstGeom prst="rect">
            <a:avLst/>
          </a:prstGeom>
          <a:noFill/>
          <a:ln w="0">
            <a:noFill/>
          </a:ln>
        </p:spPr>
        <p:txBody>
          <a:bodyPr lIns="0" rIns="0" tIns="91440" bIns="91440" anchor="t">
            <a:normAutofit/>
          </a:bodyPr>
          <a:p>
            <a:pPr indent="0">
              <a:lnSpc>
                <a:spcPct val="100000"/>
              </a:lnSpc>
              <a:buNone/>
              <a:tabLst>
                <a:tab algn="l" pos="0"/>
              </a:tabLst>
            </a:pPr>
            <a:r>
              <a:rPr b="0" lang="tr" sz="1620" spc="-1" strike="noStrike">
                <a:solidFill>
                  <a:srgbClr val="2f80ed"/>
                </a:solidFill>
                <a:latin typeface="Arial"/>
                <a:ea typeface="Arial"/>
              </a:rPr>
              <a:t>Information Continent</a:t>
            </a:r>
            <a:endParaRPr b="0" lang="tr-TR" sz="1620" spc="-1" strike="noStrike">
              <a:solidFill>
                <a:srgbClr val="000000"/>
              </a:solidFill>
              <a:latin typeface="Arial"/>
            </a:endParaRPr>
          </a:p>
        </p:txBody>
      </p:sp>
      <p:sp>
        <p:nvSpPr>
          <p:cNvPr id="40" name="Google Shape;55;p13"/>
          <p:cNvSpPr/>
          <p:nvPr/>
        </p:nvSpPr>
        <p:spPr>
          <a:xfrm>
            <a:off x="148320" y="720000"/>
            <a:ext cx="4215960" cy="10195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tr" sz="1100" spc="-1" strike="noStrike">
                <a:solidFill>
                  <a:srgbClr val="f78501"/>
                </a:solidFill>
                <a:latin typeface="Arial"/>
                <a:ea typeface="Arial"/>
              </a:rPr>
              <a:t>Özet</a:t>
            </a:r>
            <a:endParaRPr b="0" lang="tr-TR" sz="1100" spc="-1" strike="noStrike">
              <a:solidFill>
                <a:srgbClr val="000000"/>
              </a:solidFill>
              <a:latin typeface="Arial"/>
            </a:endParaRPr>
          </a:p>
          <a:p>
            <a:pPr>
              <a:lnSpc>
                <a:spcPct val="100000"/>
              </a:lnSpc>
              <a:tabLst>
                <a:tab algn="l" pos="0"/>
              </a:tabLst>
            </a:pPr>
            <a:r>
              <a:rPr b="0" lang="tr" sz="1100" spc="-1" strike="noStrike">
                <a:solidFill>
                  <a:srgbClr val="000000"/>
                </a:solidFill>
                <a:latin typeface="Arial"/>
                <a:ea typeface="Arial"/>
              </a:rPr>
              <a:t>Information Continent , </a:t>
            </a:r>
            <a:r>
              <a:rPr b="1" lang="tr" sz="1100" spc="-1" strike="noStrike">
                <a:solidFill>
                  <a:srgbClr val="000000"/>
                </a:solidFill>
                <a:latin typeface="Arial"/>
                <a:ea typeface="Arial"/>
              </a:rPr>
              <a:t>makale yazma sitesidir</a:t>
            </a:r>
            <a:r>
              <a:rPr b="0" lang="tr" sz="1100" spc="-1" strike="noStrike">
                <a:solidFill>
                  <a:srgbClr val="000000"/>
                </a:solidFill>
                <a:latin typeface="Arial"/>
                <a:ea typeface="Arial"/>
              </a:rPr>
              <a:t>.</a:t>
            </a:r>
            <a:endParaRPr b="0" lang="tr-TR" sz="1100" spc="-1" strike="noStrike">
              <a:solidFill>
                <a:srgbClr val="000000"/>
              </a:solidFill>
              <a:latin typeface="Arial"/>
            </a:endParaRPr>
          </a:p>
          <a:p>
            <a:pPr>
              <a:lnSpc>
                <a:spcPct val="100000"/>
              </a:lnSpc>
              <a:tabLst>
                <a:tab algn="l" pos="0"/>
              </a:tabLst>
            </a:pPr>
            <a:r>
              <a:rPr b="0" lang="tr" sz="1100" spc="-1" strike="noStrike">
                <a:solidFill>
                  <a:srgbClr val="000000"/>
                </a:solidFill>
                <a:latin typeface="Arial"/>
                <a:ea typeface="Arial"/>
              </a:rPr>
              <a:t>ücretsiz bir şekilde makale yazabilir , okuyabilir ve diğer insanların makalelerini inceleyebilirsiniz. Information Continent makale aracılığı ile bilgiyi paylaşmayı hedefler.</a:t>
            </a:r>
            <a:endParaRPr b="0" lang="tr-TR" sz="1100" spc="-1" strike="noStrike">
              <a:solidFill>
                <a:srgbClr val="000000"/>
              </a:solidFill>
              <a:latin typeface="Arial"/>
            </a:endParaRPr>
          </a:p>
        </p:txBody>
      </p:sp>
      <p:sp>
        <p:nvSpPr>
          <p:cNvPr id="41" name="Google Shape;56;p13"/>
          <p:cNvSpPr/>
          <p:nvPr/>
        </p:nvSpPr>
        <p:spPr>
          <a:xfrm>
            <a:off x="78480" y="1666800"/>
            <a:ext cx="4030920" cy="6847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tr" sz="1100" spc="-1" strike="noStrike">
                <a:solidFill>
                  <a:srgbClr val="f78501"/>
                </a:solidFill>
                <a:latin typeface="Arial"/>
                <a:ea typeface="Arial"/>
              </a:rPr>
              <a:t>Problem</a:t>
            </a:r>
            <a:endParaRPr b="0" lang="tr-TR" sz="1100" spc="-1" strike="noStrike">
              <a:solidFill>
                <a:srgbClr val="000000"/>
              </a:solidFill>
              <a:latin typeface="Arial"/>
            </a:endParaRPr>
          </a:p>
          <a:p>
            <a:pPr marL="457200" indent="-298440">
              <a:lnSpc>
                <a:spcPct val="100000"/>
              </a:lnSpc>
              <a:buClr>
                <a:srgbClr val="000000"/>
              </a:buClr>
              <a:buFont typeface="Arial"/>
              <a:buChar char="●"/>
              <a:tabLst>
                <a:tab algn="l" pos="0"/>
              </a:tabLst>
            </a:pPr>
            <a:r>
              <a:rPr b="0" lang="tr" sz="1100" spc="-1" strike="noStrike">
                <a:solidFill>
                  <a:srgbClr val="000000"/>
                </a:solidFill>
                <a:latin typeface="Arial"/>
                <a:ea typeface="Arial"/>
              </a:rPr>
              <a:t>Yetersiz eğitim</a:t>
            </a:r>
            <a:endParaRPr b="0" lang="tr-TR" sz="1100" spc="-1" strike="noStrike">
              <a:solidFill>
                <a:srgbClr val="000000"/>
              </a:solidFill>
              <a:latin typeface="Arial"/>
            </a:endParaRPr>
          </a:p>
          <a:p>
            <a:pPr marL="457200" indent="-298440">
              <a:lnSpc>
                <a:spcPct val="100000"/>
              </a:lnSpc>
              <a:buClr>
                <a:srgbClr val="000000"/>
              </a:buClr>
              <a:buFont typeface="Arial"/>
              <a:buChar char="●"/>
              <a:tabLst>
                <a:tab algn="l" pos="0"/>
              </a:tabLst>
            </a:pPr>
            <a:r>
              <a:rPr b="0" lang="tr" sz="1100" spc="-1" strike="noStrike">
                <a:solidFill>
                  <a:srgbClr val="000000"/>
                </a:solidFill>
                <a:latin typeface="Arial"/>
                <a:ea typeface="Arial"/>
              </a:rPr>
              <a:t>yanlış bilgilerin çoğalması</a:t>
            </a:r>
            <a:endParaRPr b="0" lang="tr-TR" sz="1100" spc="-1" strike="noStrike">
              <a:solidFill>
                <a:srgbClr val="000000"/>
              </a:solidFill>
              <a:latin typeface="Arial"/>
            </a:endParaRPr>
          </a:p>
        </p:txBody>
      </p:sp>
      <p:sp>
        <p:nvSpPr>
          <p:cNvPr id="42" name="Google Shape;57;p13"/>
          <p:cNvSpPr/>
          <p:nvPr/>
        </p:nvSpPr>
        <p:spPr>
          <a:xfrm>
            <a:off x="74160" y="2374920"/>
            <a:ext cx="4364280" cy="110448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tr" sz="1100" spc="-1" strike="noStrike">
                <a:solidFill>
                  <a:srgbClr val="f78501"/>
                </a:solidFill>
                <a:latin typeface="Arial"/>
                <a:ea typeface="Arial"/>
              </a:rPr>
              <a:t>Amaç</a:t>
            </a:r>
            <a:endParaRPr b="0" lang="tr-TR" sz="1100" spc="-1" strike="noStrike">
              <a:solidFill>
                <a:srgbClr val="000000"/>
              </a:solidFill>
              <a:latin typeface="Arial"/>
            </a:endParaRPr>
          </a:p>
          <a:p>
            <a:pPr marL="457200" indent="-298440">
              <a:lnSpc>
                <a:spcPct val="100000"/>
              </a:lnSpc>
              <a:buClr>
                <a:srgbClr val="000000"/>
              </a:buClr>
              <a:buFont typeface="Arial"/>
              <a:buChar char="●"/>
              <a:tabLst>
                <a:tab algn="l" pos="0"/>
              </a:tabLst>
            </a:pPr>
            <a:r>
              <a:rPr b="0" lang="tr" sz="1100" spc="-1" strike="noStrike">
                <a:solidFill>
                  <a:srgbClr val="000000"/>
                </a:solidFill>
                <a:latin typeface="Arial"/>
                <a:ea typeface="Arial"/>
              </a:rPr>
              <a:t>İnsanları doğru bilgiye yakınlaştırmak</a:t>
            </a:r>
            <a:endParaRPr b="0" lang="tr-TR" sz="1100" spc="-1" strike="noStrike">
              <a:solidFill>
                <a:srgbClr val="000000"/>
              </a:solidFill>
              <a:latin typeface="Arial"/>
            </a:endParaRPr>
          </a:p>
          <a:p>
            <a:pPr marL="457200" indent="-298440">
              <a:lnSpc>
                <a:spcPct val="100000"/>
              </a:lnSpc>
              <a:buClr>
                <a:srgbClr val="000000"/>
              </a:buClr>
              <a:buFont typeface="Arial"/>
              <a:buChar char="●"/>
              <a:tabLst>
                <a:tab algn="l" pos="0"/>
              </a:tabLst>
            </a:pPr>
            <a:r>
              <a:rPr b="0" lang="tr" sz="1100" spc="-1" strike="noStrike">
                <a:solidFill>
                  <a:srgbClr val="000000"/>
                </a:solidFill>
                <a:latin typeface="Arial"/>
                <a:ea typeface="Arial"/>
              </a:rPr>
              <a:t>İnsanların Makale yazmayı öğrenmesi</a:t>
            </a:r>
            <a:endParaRPr b="0" lang="tr-TR" sz="1100" spc="-1" strike="noStrike">
              <a:solidFill>
                <a:srgbClr val="000000"/>
              </a:solidFill>
              <a:latin typeface="Arial"/>
            </a:endParaRPr>
          </a:p>
          <a:p>
            <a:pPr marL="457200" indent="-304920">
              <a:lnSpc>
                <a:spcPct val="115000"/>
              </a:lnSpc>
              <a:buClr>
                <a:srgbClr val="0e1116"/>
              </a:buClr>
              <a:buFont typeface="Arial"/>
              <a:buChar char="●"/>
              <a:tabLst>
                <a:tab algn="l" pos="0"/>
              </a:tabLst>
            </a:pPr>
            <a:r>
              <a:rPr b="0" lang="tr" sz="1200" spc="-1" strike="noStrike">
                <a:solidFill>
                  <a:srgbClr val="0e1116"/>
                </a:solidFill>
                <a:highlight>
                  <a:srgbClr val="ffffff"/>
                </a:highlight>
                <a:latin typeface="Arial"/>
                <a:ea typeface="Arial"/>
              </a:rPr>
              <a:t>İnsanları bilgiye , bilgilendirmeye teşvik etmek.</a:t>
            </a:r>
            <a:endParaRPr b="0" lang="tr-TR" sz="1200" spc="-1" strike="noStrike">
              <a:solidFill>
                <a:srgbClr val="000000"/>
              </a:solidFill>
              <a:latin typeface="Arial"/>
            </a:endParaRPr>
          </a:p>
          <a:p>
            <a:pPr marL="457200" indent="-304920">
              <a:lnSpc>
                <a:spcPct val="115000"/>
              </a:lnSpc>
              <a:buClr>
                <a:srgbClr val="0e1116"/>
              </a:buClr>
              <a:buFont typeface="Arial"/>
              <a:buChar char="●"/>
              <a:tabLst>
                <a:tab algn="l" pos="0"/>
              </a:tabLst>
            </a:pPr>
            <a:r>
              <a:rPr b="0" lang="tr" sz="1200" spc="-1" strike="noStrike">
                <a:solidFill>
                  <a:srgbClr val="0e1116"/>
                </a:solidFill>
                <a:highlight>
                  <a:srgbClr val="ffffff"/>
                </a:highlight>
                <a:latin typeface="Arial"/>
                <a:ea typeface="Arial"/>
              </a:rPr>
              <a:t>Her yaştan insana hitap etmek.</a:t>
            </a:r>
            <a:endParaRPr b="0" lang="tr-TR" sz="1200" spc="-1" strike="noStrike">
              <a:solidFill>
                <a:srgbClr val="000000"/>
              </a:solidFill>
              <a:latin typeface="Arial"/>
            </a:endParaRPr>
          </a:p>
        </p:txBody>
      </p:sp>
      <p:sp>
        <p:nvSpPr>
          <p:cNvPr id="43" name="Google Shape;58;p13"/>
          <p:cNvSpPr/>
          <p:nvPr/>
        </p:nvSpPr>
        <p:spPr>
          <a:xfrm>
            <a:off x="187560" y="3524040"/>
            <a:ext cx="4176720" cy="5173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tr" sz="1100" spc="-1" strike="noStrike">
                <a:solidFill>
                  <a:srgbClr val="f78501"/>
                </a:solidFill>
                <a:latin typeface="Arial"/>
                <a:ea typeface="Arial"/>
              </a:rPr>
              <a:t>Hedef Kitle</a:t>
            </a:r>
            <a:endParaRPr b="0" lang="tr-TR" sz="1100" spc="-1" strike="noStrike">
              <a:solidFill>
                <a:srgbClr val="000000"/>
              </a:solidFill>
              <a:latin typeface="Arial"/>
            </a:endParaRPr>
          </a:p>
          <a:p>
            <a:pPr>
              <a:lnSpc>
                <a:spcPct val="100000"/>
              </a:lnSpc>
              <a:tabLst>
                <a:tab algn="l" pos="0"/>
              </a:tabLst>
            </a:pPr>
            <a:r>
              <a:rPr b="0" lang="tr" sz="1100" spc="-1" strike="noStrike">
                <a:solidFill>
                  <a:srgbClr val="000000"/>
                </a:solidFill>
                <a:latin typeface="Arial"/>
                <a:ea typeface="Arial"/>
              </a:rPr>
              <a:t>Okuma yazma bilen herkes.</a:t>
            </a:r>
            <a:endParaRPr b="0" lang="tr-TR" sz="1100" spc="-1" strike="noStrike">
              <a:solidFill>
                <a:srgbClr val="000000"/>
              </a:solidFill>
              <a:latin typeface="Arial"/>
            </a:endParaRPr>
          </a:p>
        </p:txBody>
      </p:sp>
      <p:sp>
        <p:nvSpPr>
          <p:cNvPr id="44" name="Google Shape;59;p13"/>
          <p:cNvSpPr/>
          <p:nvPr/>
        </p:nvSpPr>
        <p:spPr>
          <a:xfrm>
            <a:off x="187560" y="3994920"/>
            <a:ext cx="4292640" cy="5173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tr" sz="1100" spc="-1" strike="noStrike">
                <a:solidFill>
                  <a:srgbClr val="f78501"/>
                </a:solidFill>
                <a:latin typeface="Open Sans"/>
                <a:ea typeface="Open Sans"/>
              </a:rPr>
              <a:t>GitHub proje linki</a:t>
            </a:r>
            <a:endParaRPr b="0" lang="tr-TR" sz="1100" spc="-1" strike="noStrike">
              <a:solidFill>
                <a:srgbClr val="000000"/>
              </a:solidFill>
              <a:latin typeface="Arial"/>
            </a:endParaRPr>
          </a:p>
          <a:p>
            <a:pPr>
              <a:lnSpc>
                <a:spcPct val="100000"/>
              </a:lnSpc>
              <a:tabLst>
                <a:tab algn="l" pos="0"/>
              </a:tabLst>
            </a:pPr>
            <a:r>
              <a:rPr b="0" lang="tr" sz="1100" spc="-1" strike="noStrike" u="sng">
                <a:solidFill>
                  <a:schemeClr val="hlink"/>
                </a:solidFill>
                <a:uFillTx/>
                <a:latin typeface="Open Sans"/>
                <a:ea typeface="Open Sans"/>
                <a:hlinkClick r:id="rId1"/>
              </a:rPr>
              <a:t>https://github.com/ErenKerem82/INFORMATION_CONTINENT</a:t>
            </a:r>
            <a:endParaRPr b="0" lang="tr-TR" sz="1100" spc="-1" strike="noStrike">
              <a:solidFill>
                <a:srgbClr val="000000"/>
              </a:solidFill>
              <a:latin typeface="Arial"/>
            </a:endParaRPr>
          </a:p>
        </p:txBody>
      </p:sp>
      <p:sp>
        <p:nvSpPr>
          <p:cNvPr id="45" name="Google Shape;60;p13"/>
          <p:cNvSpPr/>
          <p:nvPr/>
        </p:nvSpPr>
        <p:spPr>
          <a:xfrm>
            <a:off x="89280" y="4474440"/>
            <a:ext cx="4364280" cy="532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tr" sz="1100" spc="-1" strike="noStrike">
                <a:solidFill>
                  <a:srgbClr val="f78501"/>
                </a:solidFill>
                <a:latin typeface="Open Sans"/>
                <a:ea typeface="Open Sans"/>
              </a:rPr>
              <a:t>Yararlanılan kaynaklar</a:t>
            </a:r>
            <a:endParaRPr b="0" lang="tr-TR" sz="1100" spc="-1" strike="noStrike">
              <a:solidFill>
                <a:srgbClr val="000000"/>
              </a:solidFill>
              <a:latin typeface="Arial"/>
            </a:endParaRPr>
          </a:p>
          <a:p>
            <a:pPr>
              <a:lnSpc>
                <a:spcPct val="100000"/>
              </a:lnSpc>
              <a:tabLst>
                <a:tab algn="l" pos="0"/>
              </a:tabLst>
            </a:pPr>
            <a:r>
              <a:rPr b="0" lang="tr" sz="600" spc="-1" strike="noStrike" u="sng">
                <a:solidFill>
                  <a:schemeClr val="hlink"/>
                </a:solidFill>
                <a:uFillTx/>
                <a:latin typeface="Open Sans"/>
                <a:ea typeface="Open Sans"/>
                <a:hlinkClick r:id="rId2"/>
              </a:rPr>
              <a:t>https://dergipark.org.tr/tr/</a:t>
            </a:r>
            <a:endParaRPr b="0" lang="tr-TR" sz="600" spc="-1" strike="noStrike">
              <a:solidFill>
                <a:srgbClr val="000000"/>
              </a:solidFill>
              <a:latin typeface="Arial"/>
            </a:endParaRPr>
          </a:p>
          <a:p>
            <a:pPr>
              <a:lnSpc>
                <a:spcPct val="100000"/>
              </a:lnSpc>
              <a:tabLst>
                <a:tab algn="l" pos="0"/>
              </a:tabLst>
            </a:pPr>
            <a:r>
              <a:rPr b="0" lang="tr" sz="600" spc="-1" strike="noStrike" u="sng">
                <a:solidFill>
                  <a:schemeClr val="hlink"/>
                </a:solidFill>
                <a:uFillTx/>
                <a:latin typeface="Open Sans"/>
                <a:ea typeface="Open Sans"/>
                <a:hlinkClick r:id="rId3"/>
              </a:rPr>
              <a:t>https://www.sabah.com.tr/kultur-sanat/2021/08/16/makale-nedir-makale-nasil-yazilir#:~:text=Makale%20yazarken%20sade%20bir%20dil,dikkat%20edin%2C%20g%C3%BCvenmedi%C4%9Finiz%20kaynaklar%C4%B1%20kullanmay%C4%B1n</a:t>
            </a:r>
            <a:endParaRPr b="0" lang="tr-TR" sz="600" spc="-1" strike="noStrike">
              <a:solidFill>
                <a:srgbClr val="000000"/>
              </a:solidFill>
              <a:latin typeface="Arial"/>
            </a:endParaRPr>
          </a:p>
        </p:txBody>
      </p:sp>
      <p:sp>
        <p:nvSpPr>
          <p:cNvPr id="46" name="Google Shape;61;p13"/>
          <p:cNvSpPr/>
          <p:nvPr/>
        </p:nvSpPr>
        <p:spPr>
          <a:xfrm>
            <a:off x="6964560" y="82800"/>
            <a:ext cx="2178360" cy="48708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tr" sz="1000" spc="-1" strike="noStrike">
                <a:solidFill>
                  <a:srgbClr val="000000"/>
                </a:solidFill>
                <a:latin typeface="Arial"/>
                <a:ea typeface="Arial"/>
              </a:rPr>
              <a:t>Kerem Kenan Eren</a:t>
            </a:r>
            <a:endParaRPr b="0" lang="tr-TR" sz="1000" spc="-1" strike="noStrike">
              <a:solidFill>
                <a:srgbClr val="000000"/>
              </a:solidFill>
              <a:latin typeface="Arial"/>
            </a:endParaRPr>
          </a:p>
          <a:p>
            <a:pPr>
              <a:lnSpc>
                <a:spcPct val="100000"/>
              </a:lnSpc>
              <a:tabLst>
                <a:tab algn="l" pos="0"/>
              </a:tabLst>
            </a:pPr>
            <a:r>
              <a:rPr b="0" lang="tr" sz="1000" spc="-1" strike="noStrike">
                <a:solidFill>
                  <a:srgbClr val="000000"/>
                </a:solidFill>
                <a:latin typeface="Arial"/>
                <a:ea typeface="Arial"/>
              </a:rPr>
              <a:t>mail : erenkerem8262@gmail.com</a:t>
            </a:r>
            <a:endParaRPr b="0" lang="tr-TR" sz="1000" spc="-1" strike="noStrike">
              <a:solidFill>
                <a:srgbClr val="000000"/>
              </a:solidFill>
              <a:latin typeface="Arial"/>
            </a:endParaRPr>
          </a:p>
        </p:txBody>
      </p:sp>
      <p:pic>
        <p:nvPicPr>
          <p:cNvPr id="47" name="Google Shape;62;p13" descr=""/>
          <p:cNvPicPr/>
          <p:nvPr/>
        </p:nvPicPr>
        <p:blipFill>
          <a:blip r:embed="rId4"/>
          <a:stretch/>
        </p:blipFill>
        <p:spPr>
          <a:xfrm>
            <a:off x="4657320" y="575280"/>
            <a:ext cx="4398840" cy="2029320"/>
          </a:xfrm>
          <a:prstGeom prst="rect">
            <a:avLst/>
          </a:prstGeom>
          <a:ln w="0">
            <a:noFill/>
          </a:ln>
        </p:spPr>
      </p:pic>
      <p:pic>
        <p:nvPicPr>
          <p:cNvPr id="48" name="Google Shape;63;p13" descr=""/>
          <p:cNvPicPr/>
          <p:nvPr/>
        </p:nvPicPr>
        <p:blipFill>
          <a:blip r:embed="rId5"/>
          <a:stretch/>
        </p:blipFill>
        <p:spPr>
          <a:xfrm>
            <a:off x="4678200" y="2714400"/>
            <a:ext cx="4357080" cy="20008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3"/>
          <p:cNvSpPr/>
          <p:nvPr/>
        </p:nvSpPr>
        <p:spPr>
          <a:xfrm>
            <a:off x="360000" y="360000"/>
            <a:ext cx="3350880" cy="571680"/>
          </a:xfrm>
          <a:prstGeom prst="rect">
            <a:avLst/>
          </a:prstGeom>
          <a:noFill/>
          <a:ln w="0">
            <a:noFill/>
          </a:ln>
        </p:spPr>
        <p:style>
          <a:lnRef idx="0"/>
          <a:fillRef idx="0"/>
          <a:effectRef idx="0"/>
          <a:fontRef idx="minor"/>
        </p:style>
        <p:txBody>
          <a:bodyPr lIns="0" rIns="0" tIns="91440" bIns="91440" anchor="t">
            <a:normAutofit/>
          </a:bodyPr>
          <a:p>
            <a:pPr>
              <a:lnSpc>
                <a:spcPct val="100000"/>
              </a:lnSpc>
              <a:tabLst>
                <a:tab algn="l" pos="0"/>
              </a:tabLst>
            </a:pPr>
            <a:r>
              <a:rPr b="0" lang="tr" sz="1620" spc="-1" strike="noStrike">
                <a:solidFill>
                  <a:srgbClr val="2f80ed"/>
                </a:solidFill>
                <a:latin typeface="Arial"/>
                <a:ea typeface="Arial"/>
              </a:rPr>
              <a:t>🎯   </a:t>
            </a:r>
            <a:r>
              <a:rPr b="1" lang="tr" sz="1620" spc="-1" strike="noStrike">
                <a:solidFill>
                  <a:srgbClr val="2f80ed"/>
                </a:solidFill>
                <a:latin typeface="Arial"/>
                <a:ea typeface="Arial"/>
              </a:rPr>
              <a:t>Motivasyon yazısı </a:t>
            </a:r>
            <a:endParaRPr b="0" lang="tr-TR" sz="1620" spc="-1" strike="noStrike">
              <a:solidFill>
                <a:srgbClr val="000000"/>
              </a:solidFill>
              <a:latin typeface="Arial"/>
            </a:endParaRPr>
          </a:p>
        </p:txBody>
      </p:sp>
      <p:sp>
        <p:nvSpPr>
          <p:cNvPr id="50" name=""/>
          <p:cNvSpPr/>
          <p:nvPr/>
        </p:nvSpPr>
        <p:spPr>
          <a:xfrm>
            <a:off x="180000" y="900000"/>
            <a:ext cx="8820000" cy="2045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i="1" lang="tr" sz="1100" spc="-1" strike="noStrike">
                <a:solidFill>
                  <a:srgbClr val="000000"/>
                </a:solidFill>
                <a:latin typeface="Arial"/>
                <a:ea typeface="Arial"/>
              </a:rPr>
              <a:t>Selam. Ben Kerem Kenan Eren , 1 yıldır kendimi yazılım alanında geliştiriyorum . Bu program , Online atölye, hepsi gerçekten çok bilgilendiriciydi , çok şey öğrendim. Fakat yetmez. En başından beri hedefim yüz yüze eğitime girmek ve ondan sonra da kendimi her daim geliştirmek. Çünkü ben bu işe girdiğimden beri her zaman en iyisi olmayı hayal ettim , kendimi her zaman en tepede gördüm. Ben şunu biliyorum ki “Yapabileceklerimizin sınırı yok” ... Hayatımdaki her zorluğu yenip hayallerimi gerçekleştireceğim. </a:t>
            </a:r>
            <a:endParaRPr b="0" i="1" lang="tr-T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LibreOffice/7.4.3.2$Windows_X86_64 LibreOffice_project/1048a8393ae2eeec98dff31b5c133c5f1d08b890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2023-02-28T21:49:32Z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