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3" r:id="rId7"/>
    <p:sldId id="264" r:id="rId8"/>
    <p:sldId id="265" r:id="rId9"/>
    <p:sldId id="266" r:id="rId10"/>
    <p:sldId id="275" r:id="rId11"/>
    <p:sldId id="27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1"/>
    <p:restoredTop sz="94696"/>
  </p:normalViewPr>
  <p:slideViewPr>
    <p:cSldViewPr snapToGrid="0" snapToObjects="1">
      <p:cViewPr varScale="1">
        <p:scale>
          <a:sx n="93" d="100"/>
          <a:sy n="93" d="100"/>
        </p:scale>
        <p:origin x="208"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B9-5C9E-7042-B17E-46A3438B89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6B25A2-A0F3-CD48-B918-D408363AA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754BA2-81BC-0E4E-A203-2C664D557EF2}"/>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5" name="Footer Placeholder 4">
            <a:extLst>
              <a:ext uri="{FF2B5EF4-FFF2-40B4-BE49-F238E27FC236}">
                <a16:creationId xmlns:a16="http://schemas.microsoft.com/office/drawing/2014/main" id="{F6B852A7-800A-0047-817D-F644F9E29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71E37-72EA-9748-9758-8BC54F980614}"/>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293780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AC31-9738-8746-A0C7-419F83A643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CEC5F6-BF54-3B40-A874-35F6FB5D5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3912B-5DA4-2042-96FF-9C9CA718E03D}"/>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5" name="Footer Placeholder 4">
            <a:extLst>
              <a:ext uri="{FF2B5EF4-FFF2-40B4-BE49-F238E27FC236}">
                <a16:creationId xmlns:a16="http://schemas.microsoft.com/office/drawing/2014/main" id="{00A8FE2C-7F16-264D-A69E-61D99D3E2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EC4E6-A458-7E4F-A4C2-92F4A7F3EB55}"/>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253233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3CCCD-FBB4-AD4E-91FB-0F10C3D5F8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85159-AB6D-1241-9C18-B87981E7B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84DB3-BF5B-9443-A922-FD88C3839D0A}"/>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5" name="Footer Placeholder 4">
            <a:extLst>
              <a:ext uri="{FF2B5EF4-FFF2-40B4-BE49-F238E27FC236}">
                <a16:creationId xmlns:a16="http://schemas.microsoft.com/office/drawing/2014/main" id="{DB818793-FAB0-FA46-A2A5-4BECB70CF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9C1B2-3E78-9746-A499-089E62A29803}"/>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235298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B39-1DAB-B845-8CFF-268417657E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9A6AC-B144-2048-8ADA-64F0DFA5BF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DE38D-1338-F647-8ED9-1352DCA0F9DA}"/>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5" name="Footer Placeholder 4">
            <a:extLst>
              <a:ext uri="{FF2B5EF4-FFF2-40B4-BE49-F238E27FC236}">
                <a16:creationId xmlns:a16="http://schemas.microsoft.com/office/drawing/2014/main" id="{3A844171-F47B-1E46-A646-459802184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82472-F1E3-9D48-B17D-02F11DDCE9B9}"/>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4009929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A9E4-3391-1047-B491-E367A88D8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6551E0-02F5-8545-9505-5DAE8E0F4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1ADE2E-436A-3B4F-9B68-2838AE3B8A84}"/>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5" name="Footer Placeholder 4">
            <a:extLst>
              <a:ext uri="{FF2B5EF4-FFF2-40B4-BE49-F238E27FC236}">
                <a16:creationId xmlns:a16="http://schemas.microsoft.com/office/drawing/2014/main" id="{87742502-C2A4-1A4B-8061-3D88F56C6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FA3F5-B5FD-2745-85F4-C1A3218FEE5E}"/>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230383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4C32-DCED-0D42-9DBC-DD9B90E8E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D2EB6-A387-5E41-9FCF-D22AB083A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477F1-B9B7-D544-AB84-D3B5FB474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078E85-AE4B-E046-9D41-2FD201BAC698}"/>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6" name="Footer Placeholder 5">
            <a:extLst>
              <a:ext uri="{FF2B5EF4-FFF2-40B4-BE49-F238E27FC236}">
                <a16:creationId xmlns:a16="http://schemas.microsoft.com/office/drawing/2014/main" id="{6C3635E5-CB5D-3441-A9D6-D83D5008D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50E3E-16CC-D748-A794-F167BE7EB708}"/>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188833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EE77-27D0-E745-B05D-603AE529F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D4F56-F350-3F4F-9126-911F2C7B8E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206A1-85EA-FE44-8F10-5F84F3CAFD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208E0-7AC4-2A47-B801-BE6B4828A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C01C9E-105D-BC47-98A2-2C2CBBC6F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65CE-6FE1-F647-A60D-7386AFC26DBA}"/>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8" name="Footer Placeholder 7">
            <a:extLst>
              <a:ext uri="{FF2B5EF4-FFF2-40B4-BE49-F238E27FC236}">
                <a16:creationId xmlns:a16="http://schemas.microsoft.com/office/drawing/2014/main" id="{EFFD5E09-3CA6-9344-BC01-448347EBB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69CBD0-9250-CC4D-AD0E-7A55E8CC1E09}"/>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2026135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B9D0-2D8D-0D4D-B7E1-465EE75BA0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4BFA0-1DFC-7142-827D-3BA5DC49ED97}"/>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4" name="Footer Placeholder 3">
            <a:extLst>
              <a:ext uri="{FF2B5EF4-FFF2-40B4-BE49-F238E27FC236}">
                <a16:creationId xmlns:a16="http://schemas.microsoft.com/office/drawing/2014/main" id="{B01DB93B-9DBE-DF41-9B46-32C8F2D73A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94E81-DD61-F84D-B6A9-9B3317EC0C1C}"/>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35138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C8BEB-7714-3242-A1D2-93B79B294A92}"/>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3" name="Footer Placeholder 2">
            <a:extLst>
              <a:ext uri="{FF2B5EF4-FFF2-40B4-BE49-F238E27FC236}">
                <a16:creationId xmlns:a16="http://schemas.microsoft.com/office/drawing/2014/main" id="{EEBF893E-2D00-184A-8E8A-C73FA2205F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687B8B-6FE3-BB42-988A-5E536AB6207B}"/>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36306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E89B-4518-1E4B-BD85-89D9F8C0C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850FE-106F-284E-B983-0D9DB5A17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1B086-F883-7647-A102-6B0634A85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08380-4977-D54F-8287-0564C6108D44}"/>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6" name="Footer Placeholder 5">
            <a:extLst>
              <a:ext uri="{FF2B5EF4-FFF2-40B4-BE49-F238E27FC236}">
                <a16:creationId xmlns:a16="http://schemas.microsoft.com/office/drawing/2014/main" id="{29F6296C-2324-F34F-90DD-201A6EBAB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7CE05-290D-6D4F-A45F-D7AD3E85D6C8}"/>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302070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8C54-8950-714F-B807-1209F504B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C38AC-2EFD-B942-9FF2-9D967B4BA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630BBD-64AA-6342-BAB0-1BB18CDB4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2161D-913B-7344-AF88-7226717688CA}"/>
              </a:ext>
            </a:extLst>
          </p:cNvPr>
          <p:cNvSpPr>
            <a:spLocks noGrp="1"/>
          </p:cNvSpPr>
          <p:nvPr>
            <p:ph type="dt" sz="half" idx="10"/>
          </p:nvPr>
        </p:nvSpPr>
        <p:spPr/>
        <p:txBody>
          <a:bodyPr/>
          <a:lstStyle/>
          <a:p>
            <a:fld id="{78826700-0937-BF48-8CA1-F197B1F9B61F}" type="datetimeFigureOut">
              <a:rPr lang="en-US" smtClean="0"/>
              <a:t>4/16/19</a:t>
            </a:fld>
            <a:endParaRPr lang="en-US"/>
          </a:p>
        </p:txBody>
      </p:sp>
      <p:sp>
        <p:nvSpPr>
          <p:cNvPr id="6" name="Footer Placeholder 5">
            <a:extLst>
              <a:ext uri="{FF2B5EF4-FFF2-40B4-BE49-F238E27FC236}">
                <a16:creationId xmlns:a16="http://schemas.microsoft.com/office/drawing/2014/main" id="{631946B7-E944-DD4E-AA71-98851845D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758B0-3807-1D46-BEF5-C031E846F4EE}"/>
              </a:ext>
            </a:extLst>
          </p:cNvPr>
          <p:cNvSpPr>
            <a:spLocks noGrp="1"/>
          </p:cNvSpPr>
          <p:nvPr>
            <p:ph type="sldNum" sz="quarter" idx="12"/>
          </p:nvPr>
        </p:nvSpPr>
        <p:spPr/>
        <p:txBody>
          <a:bodyPr/>
          <a:lstStyle/>
          <a:p>
            <a:fld id="{83850EF5-06FE-944A-A944-439C94119C99}" type="slidenum">
              <a:rPr lang="en-US" smtClean="0"/>
              <a:t>‹#›</a:t>
            </a:fld>
            <a:endParaRPr lang="en-US"/>
          </a:p>
        </p:txBody>
      </p:sp>
    </p:spTree>
    <p:extLst>
      <p:ext uri="{BB962C8B-B14F-4D97-AF65-F5344CB8AC3E}">
        <p14:creationId xmlns:p14="http://schemas.microsoft.com/office/powerpoint/2010/main" val="34487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3995C-8834-0443-8D0C-47C5B60749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5BF3CF-D7B7-3144-B618-4093A37E81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507E0-D557-A540-994F-50022838B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26700-0937-BF48-8CA1-F197B1F9B61F}" type="datetimeFigureOut">
              <a:rPr lang="en-US" smtClean="0"/>
              <a:t>4/16/19</a:t>
            </a:fld>
            <a:endParaRPr lang="en-US"/>
          </a:p>
        </p:txBody>
      </p:sp>
      <p:sp>
        <p:nvSpPr>
          <p:cNvPr id="5" name="Footer Placeholder 4">
            <a:extLst>
              <a:ext uri="{FF2B5EF4-FFF2-40B4-BE49-F238E27FC236}">
                <a16:creationId xmlns:a16="http://schemas.microsoft.com/office/drawing/2014/main" id="{2C16F18B-7D33-8940-9D3F-CE0C7153A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0495EC-D310-3440-9C92-1C1CED1E2A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0EF5-06FE-944A-A944-439C94119C99}" type="slidenum">
              <a:rPr lang="en-US" smtClean="0"/>
              <a:t>‹#›</a:t>
            </a:fld>
            <a:endParaRPr lang="en-US"/>
          </a:p>
        </p:txBody>
      </p:sp>
    </p:spTree>
    <p:extLst>
      <p:ext uri="{BB962C8B-B14F-4D97-AF65-F5344CB8AC3E}">
        <p14:creationId xmlns:p14="http://schemas.microsoft.com/office/powerpoint/2010/main" val="176065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0D86-70F6-6340-AA37-CA7B1726AE4A}"/>
              </a:ext>
            </a:extLst>
          </p:cNvPr>
          <p:cNvSpPr>
            <a:spLocks noGrp="1"/>
          </p:cNvSpPr>
          <p:nvPr>
            <p:ph type="ctrTitle"/>
          </p:nvPr>
        </p:nvSpPr>
        <p:spPr/>
        <p:txBody>
          <a:bodyPr>
            <a:normAutofit/>
          </a:bodyPr>
          <a:lstStyle/>
          <a:p>
            <a:r>
              <a:rPr lang="en-US" sz="4400" dirty="0"/>
              <a:t>EC48W</a:t>
            </a:r>
            <a:br>
              <a:rPr lang="en-US" sz="4400" dirty="0"/>
            </a:br>
            <a:r>
              <a:rPr lang="tr-TR" sz="4400" dirty="0" err="1"/>
              <a:t>Hous</a:t>
            </a:r>
            <a:r>
              <a:rPr lang="en-US" sz="4400" dirty="0" err="1"/>
              <a:t>ing</a:t>
            </a:r>
            <a:r>
              <a:rPr lang="en-US" sz="4400" dirty="0"/>
              <a:t> Prices Modelling</a:t>
            </a:r>
            <a:br>
              <a:rPr lang="en-US" sz="4400" dirty="0"/>
            </a:br>
            <a:r>
              <a:rPr lang="en-US" sz="4400" dirty="0"/>
              <a:t>Exploratory Data Analysis</a:t>
            </a:r>
          </a:p>
        </p:txBody>
      </p:sp>
      <p:sp>
        <p:nvSpPr>
          <p:cNvPr id="3" name="Subtitle 2">
            <a:extLst>
              <a:ext uri="{FF2B5EF4-FFF2-40B4-BE49-F238E27FC236}">
                <a16:creationId xmlns:a16="http://schemas.microsoft.com/office/drawing/2014/main" id="{2620DE4F-4ACB-8641-B2FD-757F43163F1A}"/>
              </a:ext>
            </a:extLst>
          </p:cNvPr>
          <p:cNvSpPr>
            <a:spLocks noGrp="1"/>
          </p:cNvSpPr>
          <p:nvPr>
            <p:ph type="subTitle" idx="1"/>
          </p:nvPr>
        </p:nvSpPr>
        <p:spPr/>
        <p:txBody>
          <a:bodyPr>
            <a:normAutofit lnSpcReduction="10000"/>
          </a:bodyPr>
          <a:lstStyle/>
          <a:p>
            <a:r>
              <a:rPr lang="tr-TR" dirty="0" err="1"/>
              <a:t>Prepared</a:t>
            </a:r>
            <a:r>
              <a:rPr lang="tr-TR" dirty="0"/>
              <a:t> </a:t>
            </a:r>
            <a:r>
              <a:rPr lang="tr-TR" dirty="0" err="1"/>
              <a:t>by</a:t>
            </a:r>
            <a:r>
              <a:rPr lang="tr-TR" dirty="0"/>
              <a:t>:</a:t>
            </a:r>
          </a:p>
          <a:p>
            <a:r>
              <a:rPr lang="en-US" dirty="0" err="1"/>
              <a:t>Esra</a:t>
            </a:r>
            <a:r>
              <a:rPr lang="en-US" dirty="0"/>
              <a:t> G</a:t>
            </a:r>
            <a:r>
              <a:rPr lang="tr-TR" dirty="0" err="1"/>
              <a:t>ül</a:t>
            </a:r>
            <a:endParaRPr lang="tr-TR" dirty="0"/>
          </a:p>
          <a:p>
            <a:r>
              <a:rPr lang="tr-TR" dirty="0"/>
              <a:t>Cihat Erbay</a:t>
            </a:r>
          </a:p>
          <a:p>
            <a:r>
              <a:rPr lang="tr-TR" dirty="0"/>
              <a:t>Ata Kerem </a:t>
            </a:r>
            <a:r>
              <a:rPr lang="tr-TR" dirty="0" err="1"/>
              <a:t>Sütçüoğlu</a:t>
            </a:r>
            <a:endParaRPr lang="en-US" dirty="0"/>
          </a:p>
        </p:txBody>
      </p:sp>
    </p:spTree>
    <p:extLst>
      <p:ext uri="{BB962C8B-B14F-4D97-AF65-F5344CB8AC3E}">
        <p14:creationId xmlns:p14="http://schemas.microsoft.com/office/powerpoint/2010/main" val="78840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C7A0022-8A1E-DC4A-9056-2A475BB6E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2" y="419594"/>
            <a:ext cx="3319030" cy="25898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ED394C09-1C2E-8E40-8AAE-0DD234DB6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085" y="402309"/>
            <a:ext cx="3319030" cy="25898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DAF22C3-4FCC-094A-89C4-D08BE5337B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143" y="332601"/>
            <a:ext cx="3319030" cy="26595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5442886-F322-CB4D-B923-A8A968709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6" y="3429000"/>
            <a:ext cx="3353300" cy="26595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246578C-B4F2-A944-B36C-95C7DEB31F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085" y="3429000"/>
            <a:ext cx="3319030" cy="26595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897C6545-8CD1-7C4A-84FD-C7DC7E9F95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68144" y="3429000"/>
            <a:ext cx="3319030" cy="25898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1FAE5D-818D-B148-9B82-1F41802991B8}"/>
              </a:ext>
            </a:extLst>
          </p:cNvPr>
          <p:cNvSpPr txBox="1"/>
          <p:nvPr/>
        </p:nvSpPr>
        <p:spPr>
          <a:xfrm>
            <a:off x="9217168" y="6248400"/>
            <a:ext cx="1620982" cy="276999"/>
          </a:xfrm>
          <a:prstGeom prst="rect">
            <a:avLst/>
          </a:prstGeom>
          <a:noFill/>
        </p:spPr>
        <p:txBody>
          <a:bodyPr wrap="square" rtlCol="0">
            <a:spAutoFit/>
          </a:bodyPr>
          <a:lstStyle/>
          <a:p>
            <a:r>
              <a:rPr lang="en-US" sz="1200" dirty="0"/>
              <a:t>Year Built vs Sale Price</a:t>
            </a:r>
          </a:p>
        </p:txBody>
      </p:sp>
      <p:sp>
        <p:nvSpPr>
          <p:cNvPr id="12" name="TextBox 11">
            <a:extLst>
              <a:ext uri="{FF2B5EF4-FFF2-40B4-BE49-F238E27FC236}">
                <a16:creationId xmlns:a16="http://schemas.microsoft.com/office/drawing/2014/main" id="{0FAE69A0-CAAE-9244-8ABF-27DF9652961E}"/>
              </a:ext>
            </a:extLst>
          </p:cNvPr>
          <p:cNvSpPr txBox="1"/>
          <p:nvPr/>
        </p:nvSpPr>
        <p:spPr>
          <a:xfrm>
            <a:off x="4979137" y="6248399"/>
            <a:ext cx="1928926" cy="276999"/>
          </a:xfrm>
          <a:prstGeom prst="rect">
            <a:avLst/>
          </a:prstGeom>
          <a:noFill/>
        </p:spPr>
        <p:txBody>
          <a:bodyPr wrap="none" rtlCol="0">
            <a:spAutoFit/>
          </a:bodyPr>
          <a:lstStyle/>
          <a:p>
            <a:r>
              <a:rPr lang="en-US" sz="1200" dirty="0"/>
              <a:t>Full Bathrooms vs Sale Price</a:t>
            </a:r>
          </a:p>
        </p:txBody>
      </p:sp>
      <p:sp>
        <p:nvSpPr>
          <p:cNvPr id="14" name="TextBox 13">
            <a:extLst>
              <a:ext uri="{FF2B5EF4-FFF2-40B4-BE49-F238E27FC236}">
                <a16:creationId xmlns:a16="http://schemas.microsoft.com/office/drawing/2014/main" id="{B545EA41-CD0F-A942-BFB7-BD6ED919F3B6}"/>
              </a:ext>
            </a:extLst>
          </p:cNvPr>
          <p:cNvSpPr txBox="1"/>
          <p:nvPr/>
        </p:nvSpPr>
        <p:spPr>
          <a:xfrm>
            <a:off x="721473" y="6248398"/>
            <a:ext cx="2276136" cy="276999"/>
          </a:xfrm>
          <a:prstGeom prst="rect">
            <a:avLst/>
          </a:prstGeom>
          <a:noFill/>
        </p:spPr>
        <p:txBody>
          <a:bodyPr wrap="none" rtlCol="0">
            <a:spAutoFit/>
          </a:bodyPr>
          <a:lstStyle/>
          <a:p>
            <a:r>
              <a:rPr lang="en-US" sz="1200" dirty="0"/>
              <a:t>Total Basement Area vs Sale Price</a:t>
            </a:r>
          </a:p>
        </p:txBody>
      </p:sp>
      <p:sp>
        <p:nvSpPr>
          <p:cNvPr id="15" name="TextBox 14">
            <a:extLst>
              <a:ext uri="{FF2B5EF4-FFF2-40B4-BE49-F238E27FC236}">
                <a16:creationId xmlns:a16="http://schemas.microsoft.com/office/drawing/2014/main" id="{4816CEAB-0C06-9249-967D-CFD807702746}"/>
              </a:ext>
            </a:extLst>
          </p:cNvPr>
          <p:cNvSpPr txBox="1"/>
          <p:nvPr/>
        </p:nvSpPr>
        <p:spPr>
          <a:xfrm>
            <a:off x="9004370" y="2946949"/>
            <a:ext cx="2046577" cy="276999"/>
          </a:xfrm>
          <a:prstGeom prst="rect">
            <a:avLst/>
          </a:prstGeom>
          <a:noFill/>
        </p:spPr>
        <p:txBody>
          <a:bodyPr wrap="square" rtlCol="0">
            <a:spAutoFit/>
          </a:bodyPr>
          <a:lstStyle/>
          <a:p>
            <a:r>
              <a:rPr lang="en-US" sz="1200" dirty="0"/>
              <a:t>Size of Garage vs Sale Price</a:t>
            </a:r>
          </a:p>
        </p:txBody>
      </p:sp>
      <p:sp>
        <p:nvSpPr>
          <p:cNvPr id="18" name="TextBox 17">
            <a:extLst>
              <a:ext uri="{FF2B5EF4-FFF2-40B4-BE49-F238E27FC236}">
                <a16:creationId xmlns:a16="http://schemas.microsoft.com/office/drawing/2014/main" id="{63713EA1-6AE3-BF43-89FC-A67332DF3FD6}"/>
              </a:ext>
            </a:extLst>
          </p:cNvPr>
          <p:cNvSpPr txBox="1"/>
          <p:nvPr/>
        </p:nvSpPr>
        <p:spPr>
          <a:xfrm>
            <a:off x="894744" y="2992117"/>
            <a:ext cx="1912190" cy="276999"/>
          </a:xfrm>
          <a:prstGeom prst="rect">
            <a:avLst/>
          </a:prstGeom>
          <a:noFill/>
        </p:spPr>
        <p:txBody>
          <a:bodyPr wrap="none" rtlCol="0">
            <a:spAutoFit/>
          </a:bodyPr>
          <a:lstStyle/>
          <a:p>
            <a:r>
              <a:rPr lang="en-US" sz="1200" dirty="0"/>
              <a:t>Overall Quality vs Sale Price</a:t>
            </a:r>
          </a:p>
        </p:txBody>
      </p:sp>
      <p:sp>
        <p:nvSpPr>
          <p:cNvPr id="19" name="TextBox 18">
            <a:extLst>
              <a:ext uri="{FF2B5EF4-FFF2-40B4-BE49-F238E27FC236}">
                <a16:creationId xmlns:a16="http://schemas.microsoft.com/office/drawing/2014/main" id="{21366213-5C06-FE4C-8244-CB6D9C5DEDD0}"/>
              </a:ext>
            </a:extLst>
          </p:cNvPr>
          <p:cNvSpPr txBox="1"/>
          <p:nvPr/>
        </p:nvSpPr>
        <p:spPr>
          <a:xfrm>
            <a:off x="4848254" y="2992115"/>
            <a:ext cx="2175147" cy="276999"/>
          </a:xfrm>
          <a:prstGeom prst="rect">
            <a:avLst/>
          </a:prstGeom>
          <a:noFill/>
        </p:spPr>
        <p:txBody>
          <a:bodyPr wrap="none" rtlCol="0">
            <a:spAutoFit/>
          </a:bodyPr>
          <a:lstStyle/>
          <a:p>
            <a:r>
              <a:rPr lang="en-US" sz="1200" dirty="0"/>
              <a:t>Ground Living Area vs Sale Price</a:t>
            </a:r>
          </a:p>
        </p:txBody>
      </p:sp>
    </p:spTree>
    <p:extLst>
      <p:ext uri="{BB962C8B-B14F-4D97-AF65-F5344CB8AC3E}">
        <p14:creationId xmlns:p14="http://schemas.microsoft.com/office/powerpoint/2010/main" val="363019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649CD3-2B6E-2041-A87F-A22D9D293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2325"/>
            <a:ext cx="3959370" cy="30894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05A52C16-9276-7D4E-B6D7-1E59C7E9B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370" y="582325"/>
            <a:ext cx="3959371" cy="30894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69EBA05-CB5E-C04D-80B6-8E581FCFD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8741" y="582325"/>
            <a:ext cx="3959370" cy="30894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603266-F389-B94E-957F-5F73EAE4F724}"/>
              </a:ext>
            </a:extLst>
          </p:cNvPr>
          <p:cNvSpPr txBox="1"/>
          <p:nvPr/>
        </p:nvSpPr>
        <p:spPr>
          <a:xfrm>
            <a:off x="8699829" y="3879273"/>
            <a:ext cx="2342244" cy="276999"/>
          </a:xfrm>
          <a:prstGeom prst="rect">
            <a:avLst/>
          </a:prstGeom>
          <a:noFill/>
        </p:spPr>
        <p:txBody>
          <a:bodyPr wrap="square" rtlCol="0">
            <a:spAutoFit/>
          </a:bodyPr>
          <a:lstStyle/>
          <a:p>
            <a:r>
              <a:rPr lang="en-US" sz="1200" dirty="0"/>
              <a:t>Number of Fireplaces vs Sale Price</a:t>
            </a:r>
          </a:p>
        </p:txBody>
      </p:sp>
      <p:sp>
        <p:nvSpPr>
          <p:cNvPr id="11" name="TextBox 10">
            <a:extLst>
              <a:ext uri="{FF2B5EF4-FFF2-40B4-BE49-F238E27FC236}">
                <a16:creationId xmlns:a16="http://schemas.microsoft.com/office/drawing/2014/main" id="{CBE667BE-54E7-EF41-82CA-C122225354BB}"/>
              </a:ext>
            </a:extLst>
          </p:cNvPr>
          <p:cNvSpPr txBox="1"/>
          <p:nvPr/>
        </p:nvSpPr>
        <p:spPr>
          <a:xfrm>
            <a:off x="4767933" y="3879273"/>
            <a:ext cx="2342244" cy="276999"/>
          </a:xfrm>
          <a:prstGeom prst="rect">
            <a:avLst/>
          </a:prstGeom>
          <a:noFill/>
        </p:spPr>
        <p:txBody>
          <a:bodyPr wrap="none" rtlCol="0">
            <a:spAutoFit/>
          </a:bodyPr>
          <a:lstStyle/>
          <a:p>
            <a:r>
              <a:rPr lang="tr-TR" sz="1200" dirty="0" err="1"/>
              <a:t>Masonry</a:t>
            </a:r>
            <a:r>
              <a:rPr lang="tr-TR" sz="1200" dirty="0"/>
              <a:t> </a:t>
            </a:r>
            <a:r>
              <a:rPr lang="en-US" sz="1200" dirty="0"/>
              <a:t>V</a:t>
            </a:r>
            <a:r>
              <a:rPr lang="tr-TR" sz="1200" dirty="0" err="1"/>
              <a:t>eneer</a:t>
            </a:r>
            <a:r>
              <a:rPr lang="tr-TR" sz="1200" dirty="0"/>
              <a:t> </a:t>
            </a:r>
            <a:r>
              <a:rPr lang="en-US" sz="1200" dirty="0"/>
              <a:t>A</a:t>
            </a:r>
            <a:r>
              <a:rPr lang="tr-TR" sz="1200" dirty="0" err="1"/>
              <a:t>rea</a:t>
            </a:r>
            <a:r>
              <a:rPr lang="en-US" sz="1200" dirty="0"/>
              <a:t> vs Sale Price</a:t>
            </a:r>
          </a:p>
        </p:txBody>
      </p:sp>
      <p:sp>
        <p:nvSpPr>
          <p:cNvPr id="12" name="TextBox 11">
            <a:extLst>
              <a:ext uri="{FF2B5EF4-FFF2-40B4-BE49-F238E27FC236}">
                <a16:creationId xmlns:a16="http://schemas.microsoft.com/office/drawing/2014/main" id="{76DA631C-4BAD-5D4D-8325-12EF45349412}"/>
              </a:ext>
            </a:extLst>
          </p:cNvPr>
          <p:cNvSpPr txBox="1"/>
          <p:nvPr/>
        </p:nvSpPr>
        <p:spPr>
          <a:xfrm>
            <a:off x="1044204" y="3879272"/>
            <a:ext cx="1870961" cy="276999"/>
          </a:xfrm>
          <a:prstGeom prst="rect">
            <a:avLst/>
          </a:prstGeom>
          <a:noFill/>
        </p:spPr>
        <p:txBody>
          <a:bodyPr wrap="none" rtlCol="0">
            <a:spAutoFit/>
          </a:bodyPr>
          <a:lstStyle/>
          <a:p>
            <a:r>
              <a:rPr lang="en-US" sz="1200" dirty="0"/>
              <a:t>Remodel Date vs Sale Price</a:t>
            </a:r>
          </a:p>
        </p:txBody>
      </p:sp>
    </p:spTree>
    <p:extLst>
      <p:ext uri="{BB962C8B-B14F-4D97-AF65-F5344CB8AC3E}">
        <p14:creationId xmlns:p14="http://schemas.microsoft.com/office/powerpoint/2010/main" val="385027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C7A5-4A0D-6F4E-80BD-6E4F75F93628}"/>
              </a:ext>
            </a:extLst>
          </p:cNvPr>
          <p:cNvSpPr>
            <a:spLocks noGrp="1"/>
          </p:cNvSpPr>
          <p:nvPr>
            <p:ph type="title"/>
          </p:nvPr>
        </p:nvSpPr>
        <p:spPr>
          <a:xfrm>
            <a:off x="838200" y="157162"/>
            <a:ext cx="10515600" cy="728663"/>
          </a:xfrm>
        </p:spPr>
        <p:txBody>
          <a:bodyPr/>
          <a:lstStyle/>
          <a:p>
            <a:r>
              <a:rPr lang="en-US" dirty="0"/>
              <a:t>Feature list and their descriptions</a:t>
            </a:r>
          </a:p>
        </p:txBody>
      </p:sp>
      <p:pic>
        <p:nvPicPr>
          <p:cNvPr id="5" name="Content Placeholder 4">
            <a:extLst>
              <a:ext uri="{FF2B5EF4-FFF2-40B4-BE49-F238E27FC236}">
                <a16:creationId xmlns:a16="http://schemas.microsoft.com/office/drawing/2014/main" id="{4BFE304A-5855-554C-90F6-B09A090EE3F4}"/>
              </a:ext>
            </a:extLst>
          </p:cNvPr>
          <p:cNvPicPr>
            <a:picLocks noGrp="1" noChangeAspect="1"/>
          </p:cNvPicPr>
          <p:nvPr>
            <p:ph idx="1"/>
          </p:nvPr>
        </p:nvPicPr>
        <p:blipFill>
          <a:blip r:embed="rId2"/>
          <a:stretch>
            <a:fillRect/>
          </a:stretch>
        </p:blipFill>
        <p:spPr>
          <a:xfrm>
            <a:off x="485776" y="885825"/>
            <a:ext cx="11144250" cy="5972175"/>
          </a:xfrm>
        </p:spPr>
      </p:pic>
    </p:spTree>
    <p:extLst>
      <p:ext uri="{BB962C8B-B14F-4D97-AF65-F5344CB8AC3E}">
        <p14:creationId xmlns:p14="http://schemas.microsoft.com/office/powerpoint/2010/main" val="289293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4802-7967-E548-A851-44CF3E3DF3F8}"/>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A4ED8BB0-5E3B-5549-9FB6-7F51F674E98F}"/>
              </a:ext>
            </a:extLst>
          </p:cNvPr>
          <p:cNvSpPr>
            <a:spLocks noGrp="1"/>
          </p:cNvSpPr>
          <p:nvPr>
            <p:ph idx="1"/>
          </p:nvPr>
        </p:nvSpPr>
        <p:spPr/>
        <p:txBody>
          <a:bodyPr/>
          <a:lstStyle/>
          <a:p>
            <a:r>
              <a:rPr lang="en-US" dirty="0"/>
              <a:t> There are 80 features that affect the variable we are going to predict</a:t>
            </a:r>
          </a:p>
          <a:p>
            <a:r>
              <a:rPr lang="en-US" dirty="0"/>
              <a:t>Among these, we have 43 categorical variables and 37 numerical variables</a:t>
            </a:r>
          </a:p>
          <a:p>
            <a:r>
              <a:rPr lang="en-US" dirty="0"/>
              <a:t> First, we looked at count, mean, standard deviation, median, an percentiles of numerical attributes, as they will help us to process missing values.</a:t>
            </a:r>
          </a:p>
          <a:p>
            <a:r>
              <a:rPr lang="en-US" dirty="0"/>
              <a:t> Now, we will see what features have missing values and how many missing values each of these features contain</a:t>
            </a:r>
          </a:p>
        </p:txBody>
      </p:sp>
    </p:spTree>
    <p:extLst>
      <p:ext uri="{BB962C8B-B14F-4D97-AF65-F5344CB8AC3E}">
        <p14:creationId xmlns:p14="http://schemas.microsoft.com/office/powerpoint/2010/main" val="96444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D3DB7A-431A-2E40-A844-D2EFF191949A}"/>
              </a:ext>
            </a:extLst>
          </p:cNvPr>
          <p:cNvPicPr>
            <a:picLocks noGrp="1" noChangeAspect="1"/>
          </p:cNvPicPr>
          <p:nvPr>
            <p:ph idx="1"/>
          </p:nvPr>
        </p:nvPicPr>
        <p:blipFill>
          <a:blip r:embed="rId2"/>
          <a:stretch>
            <a:fillRect/>
          </a:stretch>
        </p:blipFill>
        <p:spPr>
          <a:xfrm>
            <a:off x="1087581" y="725734"/>
            <a:ext cx="2847109" cy="5406532"/>
          </a:xfrm>
        </p:spPr>
      </p:pic>
      <p:sp>
        <p:nvSpPr>
          <p:cNvPr id="6" name="TextBox 5">
            <a:extLst>
              <a:ext uri="{FF2B5EF4-FFF2-40B4-BE49-F238E27FC236}">
                <a16:creationId xmlns:a16="http://schemas.microsoft.com/office/drawing/2014/main" id="{23C255FA-4596-9D43-A0D7-CA750DA150F2}"/>
              </a:ext>
            </a:extLst>
          </p:cNvPr>
          <p:cNvSpPr txBox="1"/>
          <p:nvPr/>
        </p:nvSpPr>
        <p:spPr>
          <a:xfrm>
            <a:off x="4794422" y="2174790"/>
            <a:ext cx="6794198" cy="3600986"/>
          </a:xfrm>
          <a:prstGeom prst="rect">
            <a:avLst/>
          </a:prstGeom>
          <a:noFill/>
        </p:spPr>
        <p:txBody>
          <a:bodyPr wrap="square" rtlCol="0">
            <a:spAutoFit/>
          </a:bodyPr>
          <a:lstStyle/>
          <a:p>
            <a:r>
              <a:rPr lang="en-US" sz="2400" dirty="0"/>
              <a:t>There are 19 features which has null values.</a:t>
            </a:r>
          </a:p>
          <a:p>
            <a:r>
              <a:rPr lang="en-US" sz="2400" dirty="0"/>
              <a:t>For features  ‘Alley’, ’</a:t>
            </a:r>
            <a:r>
              <a:rPr lang="en-US" sz="2400" dirty="0" err="1"/>
              <a:t>FireplaceQu</a:t>
            </a:r>
            <a:r>
              <a:rPr lang="en-US" sz="2400" dirty="0"/>
              <a:t>’, ‘</a:t>
            </a:r>
            <a:r>
              <a:rPr lang="en-US" sz="2400" dirty="0" err="1"/>
              <a:t>PoolQc</a:t>
            </a:r>
            <a:r>
              <a:rPr lang="en-US" sz="2400" dirty="0"/>
              <a:t>’, ‘Fence’, ‘</a:t>
            </a:r>
            <a:r>
              <a:rPr lang="en-US" sz="2400" dirty="0" err="1"/>
              <a:t>MiscFeature</a:t>
            </a:r>
            <a:r>
              <a:rPr lang="en-US" sz="2400" dirty="0"/>
              <a:t>’  and ‘</a:t>
            </a:r>
            <a:r>
              <a:rPr lang="en-US" sz="2400" dirty="0" err="1"/>
              <a:t>LotFrontage</a:t>
            </a:r>
            <a:r>
              <a:rPr lang="en-US" sz="2400" dirty="0"/>
              <a:t>’ , missing percentage is very large. We decided to remove these features because they do not provide much information, and also we already have more than enough information to continue our prediction. </a:t>
            </a:r>
          </a:p>
          <a:p>
            <a:r>
              <a:rPr lang="en-US" sz="2400" dirty="0"/>
              <a:t>Finally we have: 75 features.</a:t>
            </a:r>
          </a:p>
          <a:p>
            <a:endParaRPr lang="en-US" dirty="0"/>
          </a:p>
          <a:p>
            <a:endParaRPr lang="en-US" dirty="0"/>
          </a:p>
        </p:txBody>
      </p:sp>
    </p:spTree>
    <p:extLst>
      <p:ext uri="{BB962C8B-B14F-4D97-AF65-F5344CB8AC3E}">
        <p14:creationId xmlns:p14="http://schemas.microsoft.com/office/powerpoint/2010/main" val="26863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84517-D81D-C74A-BBEF-2259FE2AC470}"/>
              </a:ext>
            </a:extLst>
          </p:cNvPr>
          <p:cNvSpPr>
            <a:spLocks noGrp="1"/>
          </p:cNvSpPr>
          <p:nvPr>
            <p:ph idx="1"/>
          </p:nvPr>
        </p:nvSpPr>
        <p:spPr>
          <a:xfrm>
            <a:off x="838200" y="373224"/>
            <a:ext cx="7613073" cy="1317031"/>
          </a:xfrm>
        </p:spPr>
        <p:txBody>
          <a:bodyPr>
            <a:normAutofit fontScale="85000" lnSpcReduction="10000"/>
          </a:bodyPr>
          <a:lstStyle/>
          <a:p>
            <a:r>
              <a:rPr lang="en-US" dirty="0"/>
              <a:t>Now, to narrow our investigation we listed top 20 features that make huge contribution to target variables. The pairwise correlation of columns, excluding NA/null values can be seen from output in the right:</a:t>
            </a:r>
          </a:p>
        </p:txBody>
      </p:sp>
      <p:pic>
        <p:nvPicPr>
          <p:cNvPr id="5" name="Picture 4">
            <a:extLst>
              <a:ext uri="{FF2B5EF4-FFF2-40B4-BE49-F238E27FC236}">
                <a16:creationId xmlns:a16="http://schemas.microsoft.com/office/drawing/2014/main" id="{132C6F05-11DF-2149-AECE-0B03D9E7ADDF}"/>
              </a:ext>
            </a:extLst>
          </p:cNvPr>
          <p:cNvPicPr>
            <a:picLocks noChangeAspect="1"/>
          </p:cNvPicPr>
          <p:nvPr/>
        </p:nvPicPr>
        <p:blipFill>
          <a:blip r:embed="rId2"/>
          <a:stretch>
            <a:fillRect/>
          </a:stretch>
        </p:blipFill>
        <p:spPr>
          <a:xfrm>
            <a:off x="8686799" y="373223"/>
            <a:ext cx="2667001" cy="3921685"/>
          </a:xfrm>
          <a:prstGeom prst="rect">
            <a:avLst/>
          </a:prstGeom>
        </p:spPr>
      </p:pic>
      <p:sp>
        <p:nvSpPr>
          <p:cNvPr id="6" name="Content Placeholder 2">
            <a:extLst>
              <a:ext uri="{FF2B5EF4-FFF2-40B4-BE49-F238E27FC236}">
                <a16:creationId xmlns:a16="http://schemas.microsoft.com/office/drawing/2014/main" id="{C53B705E-D170-E84F-A5D9-A36B264D8B29}"/>
              </a:ext>
            </a:extLst>
          </p:cNvPr>
          <p:cNvSpPr txBox="1">
            <a:spLocks/>
          </p:cNvSpPr>
          <p:nvPr/>
        </p:nvSpPr>
        <p:spPr>
          <a:xfrm>
            <a:off x="838200" y="1690255"/>
            <a:ext cx="7031182" cy="76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As the next step, we check whether any of these variables have null values or not:  </a:t>
            </a:r>
          </a:p>
        </p:txBody>
      </p:sp>
      <p:pic>
        <p:nvPicPr>
          <p:cNvPr id="7" name="Picture 6">
            <a:extLst>
              <a:ext uri="{FF2B5EF4-FFF2-40B4-BE49-F238E27FC236}">
                <a16:creationId xmlns:a16="http://schemas.microsoft.com/office/drawing/2014/main" id="{29EFF8F3-4F41-BB4A-B63E-61283FFE5021}"/>
              </a:ext>
            </a:extLst>
          </p:cNvPr>
          <p:cNvPicPr>
            <a:picLocks noChangeAspect="1"/>
          </p:cNvPicPr>
          <p:nvPr/>
        </p:nvPicPr>
        <p:blipFill>
          <a:blip r:embed="rId3"/>
          <a:stretch>
            <a:fillRect/>
          </a:stretch>
        </p:blipFill>
        <p:spPr>
          <a:xfrm>
            <a:off x="3357418" y="2487739"/>
            <a:ext cx="1976582" cy="4205982"/>
          </a:xfrm>
          <a:prstGeom prst="rect">
            <a:avLst/>
          </a:prstGeom>
        </p:spPr>
      </p:pic>
    </p:spTree>
    <p:extLst>
      <p:ext uri="{BB962C8B-B14F-4D97-AF65-F5344CB8AC3E}">
        <p14:creationId xmlns:p14="http://schemas.microsoft.com/office/powerpoint/2010/main" val="346130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1CE35-4A19-F341-AA38-FE000D989521}"/>
              </a:ext>
            </a:extLst>
          </p:cNvPr>
          <p:cNvSpPr>
            <a:spLocks noGrp="1"/>
          </p:cNvSpPr>
          <p:nvPr>
            <p:ph idx="1"/>
          </p:nvPr>
        </p:nvSpPr>
        <p:spPr>
          <a:xfrm>
            <a:off x="838200" y="559837"/>
            <a:ext cx="10515600" cy="5617126"/>
          </a:xfrm>
        </p:spPr>
        <p:txBody>
          <a:bodyPr/>
          <a:lstStyle/>
          <a:p>
            <a:r>
              <a:rPr lang="en-US" dirty="0"/>
              <a:t> Therefore, we have two variables, ‘</a:t>
            </a:r>
            <a:r>
              <a:rPr lang="en-US" dirty="0" err="1"/>
              <a:t>GarageYrBlt</a:t>
            </a:r>
            <a:r>
              <a:rPr lang="en-US" dirty="0"/>
              <a:t>’ and ‘</a:t>
            </a:r>
            <a:r>
              <a:rPr lang="en-US" dirty="0" err="1"/>
              <a:t>MasVnrArea</a:t>
            </a:r>
            <a:r>
              <a:rPr lang="en-US" dirty="0"/>
              <a:t>’, that are in good correlation with target variable and have null values.</a:t>
            </a:r>
          </a:p>
          <a:p>
            <a:r>
              <a:rPr lang="en-US" dirty="0"/>
              <a:t> In order to handle missing values, we substituted them using the mode of the respective column. </a:t>
            </a:r>
          </a:p>
          <a:p>
            <a:r>
              <a:rPr lang="en-US" dirty="0"/>
              <a:t> As a next step, lets see how target variable values are: </a:t>
            </a:r>
          </a:p>
        </p:txBody>
      </p:sp>
      <p:pic>
        <p:nvPicPr>
          <p:cNvPr id="5" name="Picture 4">
            <a:extLst>
              <a:ext uri="{FF2B5EF4-FFF2-40B4-BE49-F238E27FC236}">
                <a16:creationId xmlns:a16="http://schemas.microsoft.com/office/drawing/2014/main" id="{F57DB889-0DF6-6D4B-B1FE-0878858E9FB4}"/>
              </a:ext>
            </a:extLst>
          </p:cNvPr>
          <p:cNvPicPr>
            <a:picLocks noChangeAspect="1"/>
          </p:cNvPicPr>
          <p:nvPr/>
        </p:nvPicPr>
        <p:blipFill>
          <a:blip r:embed="rId2"/>
          <a:stretch>
            <a:fillRect/>
          </a:stretch>
        </p:blipFill>
        <p:spPr>
          <a:xfrm>
            <a:off x="838200" y="2817845"/>
            <a:ext cx="5880489" cy="4040155"/>
          </a:xfrm>
          <a:prstGeom prst="rect">
            <a:avLst/>
          </a:prstGeom>
        </p:spPr>
      </p:pic>
      <p:sp>
        <p:nvSpPr>
          <p:cNvPr id="6" name="TextBox 5">
            <a:extLst>
              <a:ext uri="{FF2B5EF4-FFF2-40B4-BE49-F238E27FC236}">
                <a16:creationId xmlns:a16="http://schemas.microsoft.com/office/drawing/2014/main" id="{5320B8D0-F145-7442-9583-C6E428ABC640}"/>
              </a:ext>
            </a:extLst>
          </p:cNvPr>
          <p:cNvSpPr txBox="1"/>
          <p:nvPr/>
        </p:nvSpPr>
        <p:spPr>
          <a:xfrm>
            <a:off x="7371184" y="3657600"/>
            <a:ext cx="4422710" cy="1754326"/>
          </a:xfrm>
          <a:prstGeom prst="rect">
            <a:avLst/>
          </a:prstGeom>
          <a:noFill/>
        </p:spPr>
        <p:txBody>
          <a:bodyPr wrap="square" rtlCol="0">
            <a:spAutoFit/>
          </a:bodyPr>
          <a:lstStyle/>
          <a:p>
            <a:r>
              <a:rPr lang="en-US" dirty="0"/>
              <a:t>As we can see, there is skewness which is about 1.88, moreover it is right skewed.</a:t>
            </a:r>
          </a:p>
          <a:p>
            <a:r>
              <a:rPr lang="en-US" dirty="0"/>
              <a:t>To remove skewness, we applied log transformation to values of the </a:t>
            </a:r>
            <a:r>
              <a:rPr lang="en-US" dirty="0" err="1"/>
              <a:t>SalePrice</a:t>
            </a:r>
            <a:r>
              <a:rPr lang="en-US" dirty="0"/>
              <a:t>.</a:t>
            </a:r>
          </a:p>
          <a:p>
            <a:r>
              <a:rPr lang="en-US" dirty="0"/>
              <a:t>After implementation, the value of skewness is about 0.12  </a:t>
            </a:r>
          </a:p>
        </p:txBody>
      </p:sp>
    </p:spTree>
    <p:extLst>
      <p:ext uri="{BB962C8B-B14F-4D97-AF65-F5344CB8AC3E}">
        <p14:creationId xmlns:p14="http://schemas.microsoft.com/office/powerpoint/2010/main" val="1920531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D6A40B-DC55-BD4A-8A7E-378B50E5612A}"/>
              </a:ext>
            </a:extLst>
          </p:cNvPr>
          <p:cNvPicPr>
            <a:picLocks noGrp="1" noChangeAspect="1"/>
          </p:cNvPicPr>
          <p:nvPr>
            <p:ph idx="1"/>
          </p:nvPr>
        </p:nvPicPr>
        <p:blipFill>
          <a:blip r:embed="rId2"/>
          <a:stretch>
            <a:fillRect/>
          </a:stretch>
        </p:blipFill>
        <p:spPr>
          <a:xfrm>
            <a:off x="3107434" y="0"/>
            <a:ext cx="5308778" cy="3429000"/>
          </a:xfrm>
        </p:spPr>
      </p:pic>
      <p:sp>
        <p:nvSpPr>
          <p:cNvPr id="6" name="TextBox 5">
            <a:extLst>
              <a:ext uri="{FF2B5EF4-FFF2-40B4-BE49-F238E27FC236}">
                <a16:creationId xmlns:a16="http://schemas.microsoft.com/office/drawing/2014/main" id="{8DBCF001-86DF-9F40-B0C7-D1967AD82874}"/>
              </a:ext>
            </a:extLst>
          </p:cNvPr>
          <p:cNvSpPr txBox="1"/>
          <p:nvPr/>
        </p:nvSpPr>
        <p:spPr>
          <a:xfrm>
            <a:off x="597159" y="3429000"/>
            <a:ext cx="11346025" cy="369332"/>
          </a:xfrm>
          <a:prstGeom prst="rect">
            <a:avLst/>
          </a:prstGeom>
          <a:noFill/>
        </p:spPr>
        <p:txBody>
          <a:bodyPr wrap="square" rtlCol="0">
            <a:spAutoFit/>
          </a:bodyPr>
          <a:lstStyle/>
          <a:p>
            <a:r>
              <a:rPr lang="en-US" dirty="0"/>
              <a:t>Also, we look at the normal probability plot of the variable to see whether our data items quite fit a normal distribution</a:t>
            </a:r>
          </a:p>
        </p:txBody>
      </p:sp>
      <p:pic>
        <p:nvPicPr>
          <p:cNvPr id="8" name="Picture 7">
            <a:extLst>
              <a:ext uri="{FF2B5EF4-FFF2-40B4-BE49-F238E27FC236}">
                <a16:creationId xmlns:a16="http://schemas.microsoft.com/office/drawing/2014/main" id="{FC2C8CF8-5335-8742-BD5E-94E2B5C9A274}"/>
              </a:ext>
            </a:extLst>
          </p:cNvPr>
          <p:cNvPicPr>
            <a:picLocks noChangeAspect="1"/>
          </p:cNvPicPr>
          <p:nvPr/>
        </p:nvPicPr>
        <p:blipFill>
          <a:blip r:embed="rId3"/>
          <a:stretch>
            <a:fillRect/>
          </a:stretch>
        </p:blipFill>
        <p:spPr>
          <a:xfrm>
            <a:off x="3107434" y="3798332"/>
            <a:ext cx="5308779" cy="3059668"/>
          </a:xfrm>
          <a:prstGeom prst="rect">
            <a:avLst/>
          </a:prstGeom>
        </p:spPr>
      </p:pic>
    </p:spTree>
    <p:extLst>
      <p:ext uri="{BB962C8B-B14F-4D97-AF65-F5344CB8AC3E}">
        <p14:creationId xmlns:p14="http://schemas.microsoft.com/office/powerpoint/2010/main" val="240637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016E-EFD1-EA44-A105-E6203A647EE9}"/>
              </a:ext>
            </a:extLst>
          </p:cNvPr>
          <p:cNvSpPr>
            <a:spLocks noGrp="1"/>
          </p:cNvSpPr>
          <p:nvPr>
            <p:ph type="title"/>
          </p:nvPr>
        </p:nvSpPr>
        <p:spPr>
          <a:xfrm>
            <a:off x="838199" y="709156"/>
            <a:ext cx="10515600" cy="1325563"/>
          </a:xfrm>
        </p:spPr>
        <p:txBody>
          <a:bodyPr>
            <a:noAutofit/>
          </a:bodyPr>
          <a:lstStyle/>
          <a:p>
            <a:pPr marL="285750" indent="-285750">
              <a:buFont typeface="Arial" panose="020B0604020202020204" pitchFamily="34" charset="0"/>
              <a:buChar char="•"/>
            </a:pPr>
            <a:r>
              <a:rPr lang="en-US" sz="1800" dirty="0">
                <a:latin typeface="+mn-lt"/>
              </a:rPr>
              <a:t>Look for the collinearity between variables through analyzing the heat map. Collinearity means having some relationship between the independent variables which may leads to so many problems when we interpret the results. So it is better to remove the variables that are highly correlated which is shown on the heat map as more yellowish. </a:t>
            </a:r>
          </a:p>
        </p:txBody>
      </p:sp>
      <p:pic>
        <p:nvPicPr>
          <p:cNvPr id="1030" name="Picture 6">
            <a:extLst>
              <a:ext uri="{FF2B5EF4-FFF2-40B4-BE49-F238E27FC236}">
                <a16:creationId xmlns:a16="http://schemas.microsoft.com/office/drawing/2014/main" id="{47002F27-20DB-4B24-AD21-EA7863923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018" y="2034719"/>
            <a:ext cx="9165962" cy="465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31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E01B417-19F9-4509-BEBE-32B61E11E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182" y="1690688"/>
            <a:ext cx="5713635" cy="494856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D759834-576A-42A5-BCC8-F8670558B4B7}"/>
              </a:ext>
            </a:extLst>
          </p:cNvPr>
          <p:cNvSpPr txBox="1">
            <a:spLocks/>
          </p:cNvSpPr>
          <p:nvPr/>
        </p:nvSpPr>
        <p:spPr>
          <a:xfrm>
            <a:off x="838199" y="709157"/>
            <a:ext cx="10515600" cy="9815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latin typeface="+mn-lt"/>
              </a:rPr>
              <a:t>After dropping the variables that have collinearity which are "</a:t>
            </a:r>
            <a:r>
              <a:rPr lang="en-US" sz="1800" dirty="0" err="1">
                <a:latin typeface="+mn-lt"/>
              </a:rPr>
              <a:t>GarageArea</a:t>
            </a:r>
            <a:r>
              <a:rPr lang="en-US" sz="1800" dirty="0">
                <a:latin typeface="+mn-lt"/>
              </a:rPr>
              <a:t>", "</a:t>
            </a:r>
            <a:r>
              <a:rPr lang="en-US" sz="1800" dirty="0" err="1">
                <a:latin typeface="+mn-lt"/>
              </a:rPr>
              <a:t>TotRmsAbvGrd</a:t>
            </a:r>
            <a:r>
              <a:rPr lang="en-US" sz="1800" dirty="0">
                <a:latin typeface="+mn-lt"/>
              </a:rPr>
              <a:t>", "2ndFlrSF", "1stFlrSF", "</a:t>
            </a:r>
            <a:r>
              <a:rPr lang="en-US" sz="1800" dirty="0" err="1">
                <a:latin typeface="+mn-lt"/>
              </a:rPr>
              <a:t>GarageYrBlt</a:t>
            </a:r>
            <a:r>
              <a:rPr lang="en-US" sz="1800" dirty="0">
                <a:latin typeface="+mn-lt"/>
              </a:rPr>
              <a:t>“, then the resulting correlation matrix is the following. </a:t>
            </a:r>
          </a:p>
        </p:txBody>
      </p:sp>
    </p:spTree>
    <p:extLst>
      <p:ext uri="{BB962C8B-B14F-4D97-AF65-F5344CB8AC3E}">
        <p14:creationId xmlns:p14="http://schemas.microsoft.com/office/powerpoint/2010/main" val="2061587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494</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EC48W Housing Prices Modelling Exploratory Data Analysis</vt:lpstr>
      <vt:lpstr>Feature list and their descriptions</vt:lpstr>
      <vt:lpstr>Data types</vt:lpstr>
      <vt:lpstr>PowerPoint Presentation</vt:lpstr>
      <vt:lpstr>PowerPoint Presentation</vt:lpstr>
      <vt:lpstr>PowerPoint Presentation</vt:lpstr>
      <vt:lpstr>PowerPoint Presentation</vt:lpstr>
      <vt:lpstr>Look for the collinearity between variables through analyzing the heat map. Collinearity means having some relationship between the independent variables which may leads to so many problems when we interpret the results. So it is better to remove the variables that are highly correlated which is shown on the heat map as more yellowish.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Kullanıcısı</dc:creator>
  <cp:lastModifiedBy>Microsoft Office Kullanıcısı</cp:lastModifiedBy>
  <cp:revision>17</cp:revision>
  <dcterms:created xsi:type="dcterms:W3CDTF">2019-04-13T16:36:37Z</dcterms:created>
  <dcterms:modified xsi:type="dcterms:W3CDTF">2019-04-16T19:30:10Z</dcterms:modified>
</cp:coreProperties>
</file>