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5" r:id="rId12"/>
    <p:sldId id="267" r:id="rId13"/>
    <p:sldId id="269" r:id="rId14"/>
    <p:sldId id="270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4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4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7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9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62E269-9CBA-4A6E-83CA-33716C0A49BF}" type="datetimeFigureOut">
              <a:rPr lang="en-US" smtClean="0"/>
              <a:t>07/05/2019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0AAC29-5087-4B58-BD91-354850329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prstClr val="black"/>
                </a:solidFill>
              </a:rPr>
              <a:t>Predicting Economic Recessions Using Machine Learning Algorithms </a:t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4000" dirty="0">
                <a:solidFill>
                  <a:prstClr val="black"/>
                </a:solidFill>
              </a:rPr>
              <a:t/>
            </a:r>
            <a:br>
              <a:rPr lang="en-US" sz="4000" dirty="0">
                <a:solidFill>
                  <a:prstClr val="black"/>
                </a:solidFill>
              </a:rPr>
            </a:br>
            <a:r>
              <a:rPr lang="en-US" sz="2000" cap="all" spc="200" dirty="0">
                <a:solidFill>
                  <a:prstClr val="black"/>
                </a:solidFill>
              </a:rPr>
              <a:t>by Rickard Nyman and Paul </a:t>
            </a:r>
            <a:r>
              <a:rPr lang="en-US" sz="2000" cap="all" spc="200" dirty="0" err="1">
                <a:solidFill>
                  <a:prstClr val="black"/>
                </a:solidFill>
              </a:rPr>
              <a:t>Ormerod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US" sz="2000" dirty="0" smtClean="0">
              <a:solidFill>
                <a:prstClr val="black"/>
              </a:solidFill>
            </a:endParaRP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Presented </a:t>
            </a:r>
            <a:r>
              <a:rPr lang="en-US" sz="2000" dirty="0">
                <a:solidFill>
                  <a:prstClr val="black"/>
                </a:solidFill>
              </a:rPr>
              <a:t>by Ata Kerem Sütçüoğlu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predictions are in each case </a:t>
            </a:r>
            <a:r>
              <a:rPr lang="en-US" dirty="0" smtClean="0"/>
              <a:t>biased: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oefficients </a:t>
            </a:r>
            <a:r>
              <a:rPr lang="en-US" dirty="0"/>
              <a:t>on the predictions </a:t>
            </a:r>
            <a:r>
              <a:rPr lang="en-US" dirty="0" smtClean="0"/>
              <a:t>being significantly </a:t>
            </a:r>
            <a:r>
              <a:rPr lang="en-US" dirty="0"/>
              <a:t>different from </a:t>
            </a:r>
            <a:r>
              <a:rPr lang="en-US" dirty="0" smtClean="0"/>
              <a:t>one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case of the six quarter ahead predictions </a:t>
            </a:r>
            <a:r>
              <a:rPr lang="en-US" dirty="0" smtClean="0"/>
              <a:t>the constant </a:t>
            </a:r>
            <a:r>
              <a:rPr lang="en-US" dirty="0"/>
              <a:t>term is significantly different from zero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However, they each have </a:t>
            </a:r>
            <a:r>
              <a:rPr lang="en-US" dirty="0" smtClean="0"/>
              <a:t>explanatory power </a:t>
            </a:r>
            <a:r>
              <a:rPr lang="en-US" dirty="0"/>
              <a:t>which is significantly different from </a:t>
            </a:r>
            <a:r>
              <a:rPr lang="en-US" dirty="0" smtClean="0"/>
              <a:t>zero.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case of the three quarter ahead, </a:t>
            </a:r>
            <a:r>
              <a:rPr lang="en-US" dirty="0" smtClean="0"/>
              <a:t>this compares </a:t>
            </a:r>
            <a:r>
              <a:rPr lang="en-US" dirty="0"/>
              <a:t>with the zero explanatory power of the mean SPF forecasts</a:t>
            </a:r>
          </a:p>
        </p:txBody>
      </p:sp>
    </p:spTree>
    <p:extLst>
      <p:ext uri="{BB962C8B-B14F-4D97-AF65-F5344CB8AC3E}">
        <p14:creationId xmlns:p14="http://schemas.microsoft.com/office/powerpoint/2010/main" val="83536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29" y="140170"/>
            <a:ext cx="8042277" cy="5875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4017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</a:t>
            </a:r>
            <a:r>
              <a:rPr lang="en-US" b="1" dirty="0" smtClean="0"/>
              <a:t>annualized </a:t>
            </a:r>
            <a:r>
              <a:rPr lang="en-US" b="1" dirty="0"/>
              <a:t>quarter on quarter third estimate US GDP growth, per</a:t>
            </a:r>
          </a:p>
          <a:p>
            <a:pPr algn="ctr"/>
            <a:r>
              <a:rPr lang="en-US" b="1" dirty="0"/>
              <a:t>cent, and random forest predictions made six quarters previously, 1990Q2 – 2016Q2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63002" y="5831172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solid black line is actual, dotted red line 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3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35" y="765174"/>
            <a:ext cx="11479930" cy="49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3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other periods of recession in the period on which we focus: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winter </a:t>
            </a:r>
            <a:r>
              <a:rPr lang="en-US" dirty="0" smtClean="0"/>
              <a:t>of 1990/91</a:t>
            </a:r>
          </a:p>
          <a:p>
            <a:pPr lvl="1"/>
            <a:r>
              <a:rPr lang="en-US" dirty="0" smtClean="0"/>
              <a:t>2001 </a:t>
            </a:r>
            <a:r>
              <a:rPr lang="en-US" dirty="0"/>
              <a:t>(technically, there was only one period of negative growth in the </a:t>
            </a:r>
            <a:r>
              <a:rPr lang="en-US" dirty="0" smtClean="0"/>
              <a:t>third estimate </a:t>
            </a:r>
            <a:r>
              <a:rPr lang="en-US" dirty="0"/>
              <a:t>data for 2001, but growth was close to zero in other quarters).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both cases, </a:t>
            </a:r>
            <a:r>
              <a:rPr lang="en-US" dirty="0" smtClean="0"/>
              <a:t>the random </a:t>
            </a:r>
            <a:r>
              <a:rPr lang="en-US" dirty="0"/>
              <a:t>forest approach predicts six quarters ahead a </a:t>
            </a:r>
            <a:r>
              <a:rPr lang="en-US" b="1" dirty="0"/>
              <a:t>marked </a:t>
            </a:r>
            <a:r>
              <a:rPr lang="en-US" b="1" dirty="0" smtClean="0"/>
              <a:t>slowdown </a:t>
            </a:r>
            <a:r>
              <a:rPr lang="en-US" b="1" dirty="0"/>
              <a:t>in growth</a:t>
            </a:r>
            <a:r>
              <a:rPr lang="en-US" dirty="0"/>
              <a:t>, </a:t>
            </a:r>
            <a:r>
              <a:rPr lang="en-US" dirty="0" smtClean="0"/>
              <a:t>but again </a:t>
            </a:r>
            <a:r>
              <a:rPr lang="en-US" dirty="0"/>
              <a:t>slightly later than occurred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does not predict a recession, but several periods of growth under 1 per cent.</a:t>
            </a:r>
          </a:p>
          <a:p>
            <a:pPr lvl="1"/>
            <a:r>
              <a:rPr lang="en-US" dirty="0"/>
              <a:t>In general, periods with growth at this low level are associated, for example, with rising </a:t>
            </a:r>
            <a:r>
              <a:rPr lang="en-US" dirty="0" smtClean="0"/>
              <a:t>unemployment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random forest does </a:t>
            </a:r>
            <a:r>
              <a:rPr lang="en-US" i="1" dirty="0"/>
              <a:t>not </a:t>
            </a:r>
            <a:r>
              <a:rPr lang="en-US" dirty="0"/>
              <a:t>predict a recession in periods when one did not in fact </a:t>
            </a:r>
            <a:r>
              <a:rPr lang="en-US" dirty="0" smtClean="0"/>
              <a:t>take place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5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Kingdom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xplanatory variables: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month Treasury Bill </a:t>
            </a:r>
            <a:r>
              <a:rPr lang="en-US" dirty="0" smtClean="0"/>
              <a:t>rate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ield </a:t>
            </a:r>
            <a:r>
              <a:rPr lang="en-US" dirty="0"/>
              <a:t>on 10 year </a:t>
            </a:r>
            <a:r>
              <a:rPr lang="en-US" dirty="0" smtClean="0"/>
              <a:t>UK government bonds</a:t>
            </a:r>
          </a:p>
          <a:p>
            <a:pPr lvl="1"/>
            <a:r>
              <a:rPr lang="en-US" dirty="0" smtClean="0"/>
              <a:t>Quarterly </a:t>
            </a:r>
            <a:r>
              <a:rPr lang="en-US" dirty="0"/>
              <a:t>percentage change in the FTSE All Share </a:t>
            </a:r>
            <a:r>
              <a:rPr lang="en-US" dirty="0" smtClean="0"/>
              <a:t>Index</a:t>
            </a:r>
            <a:endParaRPr lang="en-US" dirty="0"/>
          </a:p>
          <a:p>
            <a:pPr lvl="1"/>
            <a:r>
              <a:rPr lang="en-US" dirty="0" smtClean="0"/>
              <a:t>Ratio </a:t>
            </a:r>
            <a:r>
              <a:rPr lang="en-US" dirty="0"/>
              <a:t>of private sector debt to current price GDP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Datasource</a:t>
            </a:r>
            <a:r>
              <a:rPr lang="en-US" b="1" dirty="0" smtClean="0"/>
              <a:t>: </a:t>
            </a:r>
            <a:r>
              <a:rPr lang="en-US" dirty="0"/>
              <a:t>The Bank of England statistic </a:t>
            </a:r>
            <a:r>
              <a:rPr lang="en-US" dirty="0" smtClean="0"/>
              <a:t>database</a:t>
            </a:r>
          </a:p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dirty="0"/>
              <a:t>over the period </a:t>
            </a:r>
            <a:r>
              <a:rPr lang="en-US" b="1" dirty="0"/>
              <a:t>1995Q1 through 2016Q1</a:t>
            </a:r>
            <a:r>
              <a:rPr lang="en-US" dirty="0"/>
              <a:t>, using the Office for National </a:t>
            </a:r>
            <a:r>
              <a:rPr lang="en-US" dirty="0" smtClean="0"/>
              <a:t>Statistics second </a:t>
            </a:r>
            <a:r>
              <a:rPr lang="en-US" dirty="0"/>
              <a:t>estimate of real GDP.</a:t>
            </a:r>
          </a:p>
        </p:txBody>
      </p:sp>
    </p:spTree>
    <p:extLst>
      <p:ext uri="{BB962C8B-B14F-4D97-AF65-F5344CB8AC3E}">
        <p14:creationId xmlns:p14="http://schemas.microsoft.com/office/powerpoint/2010/main" val="188050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United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quarters ahead:</a:t>
            </a:r>
          </a:p>
          <a:p>
            <a:pPr lvl="1"/>
            <a:r>
              <a:rPr lang="en-US" dirty="0" smtClean="0"/>
              <a:t>Linear regression (using four relevant lags) -&gt; R-bar-squared = 0.004</a:t>
            </a:r>
          </a:p>
          <a:p>
            <a:pPr lvl="1"/>
            <a:r>
              <a:rPr lang="en-US" dirty="0" smtClean="0"/>
              <a:t>Random forest -&gt; R-bar-squared = 0.246</a:t>
            </a:r>
          </a:p>
          <a:p>
            <a:pPr lvl="1"/>
            <a:endParaRPr lang="en-US" dirty="0"/>
          </a:p>
          <a:p>
            <a:r>
              <a:rPr lang="en-US" dirty="0" smtClean="0"/>
              <a:t>Six quarters ahead:</a:t>
            </a:r>
          </a:p>
          <a:p>
            <a:pPr lvl="1"/>
            <a:r>
              <a:rPr lang="en-US" dirty="0" smtClean="0"/>
              <a:t>Linear regression (using four relevant lags) -&gt; R-bar-squared = 0.042</a:t>
            </a:r>
          </a:p>
          <a:p>
            <a:pPr lvl="1"/>
            <a:r>
              <a:rPr lang="en-US" dirty="0" smtClean="0"/>
              <a:t>Random forest -&gt; R-bar-squared = 0.290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3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73" y="221298"/>
            <a:ext cx="7883325" cy="5759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0436" y="41016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 </a:t>
            </a:r>
            <a:r>
              <a:rPr lang="en-US" b="1" dirty="0" smtClean="0"/>
              <a:t>annualized </a:t>
            </a:r>
            <a:r>
              <a:rPr lang="en-US" b="1" dirty="0"/>
              <a:t>quarter on quarter third estimate </a:t>
            </a:r>
            <a:r>
              <a:rPr lang="en-US" b="1" dirty="0" smtClean="0"/>
              <a:t>UK GDP </a:t>
            </a:r>
            <a:r>
              <a:rPr lang="en-US" b="1" dirty="0"/>
              <a:t>growth, per</a:t>
            </a:r>
          </a:p>
          <a:p>
            <a:pPr algn="ctr"/>
            <a:r>
              <a:rPr lang="en-US" b="1" dirty="0"/>
              <a:t>cent, and random forest predictions made six quarters previously, </a:t>
            </a:r>
            <a:r>
              <a:rPr lang="en-US" b="1" dirty="0" smtClean="0"/>
              <a:t>1995Q2 </a:t>
            </a:r>
            <a:r>
              <a:rPr lang="en-US" b="1" dirty="0"/>
              <a:t>– </a:t>
            </a:r>
            <a:r>
              <a:rPr lang="en-US" b="1" dirty="0" smtClean="0"/>
              <a:t>2016Q1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5788" y="579617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solid black line is actual, dotted red line predicted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9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</a:t>
            </a:r>
            <a:r>
              <a:rPr lang="en-US" b="1" dirty="0"/>
              <a:t>one step ahead predictions </a:t>
            </a:r>
            <a:r>
              <a:rPr lang="en-US" dirty="0"/>
              <a:t>of real GDP growth, we have not been able </a:t>
            </a:r>
            <a:r>
              <a:rPr lang="en-US" dirty="0" smtClean="0"/>
              <a:t>to improve </a:t>
            </a:r>
            <a:r>
              <a:rPr lang="en-US" dirty="0"/>
              <a:t>upon the mean forecasts made by the Society of Professional Forecasters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even just three quarters ahead, the SPF track record is very poor.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regression </a:t>
            </a:r>
            <a:r>
              <a:rPr lang="en-US" dirty="0" smtClean="0"/>
              <a:t>of actual </a:t>
            </a:r>
            <a:r>
              <a:rPr lang="en-US" dirty="0"/>
              <a:t>GDP growth on the mean prediction made three quarters previously has </a:t>
            </a:r>
            <a:r>
              <a:rPr lang="en-US" dirty="0" smtClean="0"/>
              <a:t>zero explanatory </a:t>
            </a:r>
            <a:r>
              <a:rPr lang="en-US" dirty="0"/>
              <a:t>power, and the SPF predictions never indicated a single quarter of </a:t>
            </a:r>
            <a:r>
              <a:rPr lang="en-US" dirty="0" smtClean="0"/>
              <a:t>negative growth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random forest approach improves very considerably on this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more strikingly, over a six period ahead horizon, </a:t>
            </a:r>
            <a:r>
              <a:rPr lang="en-US" b="1" dirty="0"/>
              <a:t>the random forest approach </a:t>
            </a:r>
            <a:r>
              <a:rPr lang="en-US" b="1" dirty="0" smtClean="0"/>
              <a:t>would have </a:t>
            </a:r>
            <a:r>
              <a:rPr lang="en-US" b="1" dirty="0"/>
              <a:t>predicted</a:t>
            </a:r>
            <a:r>
              <a:rPr lang="en-US" dirty="0"/>
              <a:t>, during the winter of 2007/08, </a:t>
            </a:r>
            <a:r>
              <a:rPr lang="en-US" b="1" dirty="0"/>
              <a:t>a severe recession in the United States </a:t>
            </a:r>
            <a:r>
              <a:rPr lang="en-US" dirty="0" smtClean="0"/>
              <a:t>during 2009</a:t>
            </a:r>
            <a:r>
              <a:rPr lang="en-US" dirty="0"/>
              <a:t>, ending in 2009Q4.</a:t>
            </a:r>
          </a:p>
        </p:txBody>
      </p:sp>
    </p:spTree>
    <p:extLst>
      <p:ext uri="{BB962C8B-B14F-4D97-AF65-F5344CB8AC3E}">
        <p14:creationId xmlns:p14="http://schemas.microsoft.com/office/powerpoint/2010/main" val="321138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very poor record of predicting recessions.</a:t>
            </a:r>
          </a:p>
          <a:p>
            <a:pPr lvl="1"/>
            <a:r>
              <a:rPr lang="en-US" dirty="0" smtClean="0"/>
              <a:t>Failure to forecast the 2008 financial crisis</a:t>
            </a:r>
          </a:p>
          <a:p>
            <a:r>
              <a:rPr lang="en-US" b="1" dirty="0" smtClean="0"/>
              <a:t>Question: </a:t>
            </a:r>
            <a:r>
              <a:rPr lang="en-US" dirty="0" smtClean="0"/>
              <a:t>Can we use machine learning techniques to improve forecasting accuracy?</a:t>
            </a:r>
          </a:p>
          <a:p>
            <a:r>
              <a:rPr lang="en-US" b="1" dirty="0" smtClean="0"/>
              <a:t>Focus: </a:t>
            </a:r>
            <a:r>
              <a:rPr lang="en-US" dirty="0" smtClean="0"/>
              <a:t>Short-term forecasts of real GDP growth in the U.S., also U.K. is included.</a:t>
            </a:r>
          </a:p>
          <a:p>
            <a:pPr lvl="1"/>
            <a:r>
              <a:rPr lang="en-US" dirty="0" smtClean="0"/>
              <a:t>Could we predict the recession of the late 2000s?</a:t>
            </a:r>
          </a:p>
          <a:p>
            <a:endParaRPr lang="en-US" dirty="0"/>
          </a:p>
        </p:txBody>
      </p:sp>
      <p:pic>
        <p:nvPicPr>
          <p:cNvPr id="1026" name="Picture 2" descr="Image result for 2008 cris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43" y="3510799"/>
            <a:ext cx="4636196" cy="27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1970Q2 – 2016Q2 period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Variables are available at the time, and their values are not subsequently revised.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6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Dependent variable: </a:t>
            </a:r>
            <a:r>
              <a:rPr lang="en-US" dirty="0" smtClean="0"/>
              <a:t>Third estimate of real GDP growth in the relevant quarter</a:t>
            </a:r>
          </a:p>
          <a:p>
            <a:pPr lvl="1"/>
            <a:r>
              <a:rPr lang="en-US" dirty="0" smtClean="0"/>
              <a:t>Generally the one on which policy makers would rely 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Explanatory variables was selected on a theoretical basis principally from financial markets.</a:t>
            </a:r>
          </a:p>
          <a:p>
            <a:pPr lvl="1"/>
            <a:r>
              <a:rPr lang="en-US" dirty="0" smtClean="0"/>
              <a:t>Theoretically the information should exist about the future state of the economy in financial markets.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Explanatory variables used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3 month T-bill rate</a:t>
            </a:r>
          </a:p>
          <a:p>
            <a:pPr lvl="1"/>
            <a:r>
              <a:rPr lang="en-US" dirty="0" smtClean="0"/>
              <a:t>Yield on 10 year U.S. Government Bonds</a:t>
            </a:r>
          </a:p>
          <a:p>
            <a:pPr lvl="1"/>
            <a:r>
              <a:rPr lang="en-US" dirty="0" smtClean="0"/>
              <a:t>Quarterly % change in the S&amp;P500 index</a:t>
            </a:r>
          </a:p>
          <a:p>
            <a:pPr lvl="1"/>
            <a:r>
              <a:rPr lang="en-US" dirty="0" smtClean="0"/>
              <a:t>Ratio of private sector debt to current price GDP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Ordinary Least Squares regression</a:t>
            </a:r>
          </a:p>
          <a:p>
            <a:endParaRPr lang="en-US" dirty="0" smtClean="0"/>
          </a:p>
          <a:p>
            <a:r>
              <a:rPr lang="en-US" dirty="0" smtClean="0"/>
              <a:t>Random forest machine learning</a:t>
            </a:r>
          </a:p>
          <a:p>
            <a:pPr lvl="1"/>
            <a:r>
              <a:rPr lang="en-US" dirty="0" smtClean="0"/>
              <a:t>Large number of decision trees with replacement from the observations</a:t>
            </a:r>
          </a:p>
          <a:p>
            <a:pPr lvl="1"/>
            <a:r>
              <a:rPr lang="en-US" dirty="0" smtClean="0"/>
              <a:t>Average of the predictions of each tree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Regress the GDP growth variable on </a:t>
            </a:r>
            <a:r>
              <a:rPr lang="en-US" b="1" dirty="0" smtClean="0"/>
              <a:t>lagged values </a:t>
            </a:r>
            <a:r>
              <a:rPr lang="en-US" dirty="0" smtClean="0"/>
              <a:t>of the explanatory variables.</a:t>
            </a:r>
          </a:p>
          <a:p>
            <a:pPr lvl="1"/>
            <a:r>
              <a:rPr lang="en-US" dirty="0" smtClean="0"/>
              <a:t>Lags of one to four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Steps:</a:t>
            </a:r>
            <a:endParaRPr lang="en-US" dirty="0"/>
          </a:p>
          <a:p>
            <a:pPr lvl="1"/>
            <a:r>
              <a:rPr lang="en-US" dirty="0" smtClean="0"/>
              <a:t>Regress over the period 1970Q2 through 1990Q1 to predict 1990Q2</a:t>
            </a:r>
          </a:p>
          <a:p>
            <a:pPr lvl="1"/>
            <a:r>
              <a:rPr lang="en-US" dirty="0" smtClean="0"/>
              <a:t>Regress over the period 1970Q2 through 1990Q2 to predict 1990Q3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Regress over the period 1970Q2 through 2016Q1 to predict 2016Q2</a:t>
            </a:r>
          </a:p>
          <a:p>
            <a:pPr lvl="1"/>
            <a:endParaRPr lang="en-US" dirty="0"/>
          </a:p>
          <a:p>
            <a:r>
              <a:rPr lang="en-US" smtClean="0"/>
              <a:t>Regress the </a:t>
            </a:r>
            <a:r>
              <a:rPr lang="en-US" dirty="0" smtClean="0"/>
              <a:t>data series composed of these predictions on the third estimates of GDP growth over the 1990Q2 through 2016Q2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6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quarters ahead:</a:t>
            </a:r>
          </a:p>
          <a:p>
            <a:pPr lvl="1"/>
            <a:r>
              <a:rPr lang="en-US" dirty="0" smtClean="0"/>
              <a:t>Use the same sample periods</a:t>
            </a:r>
          </a:p>
          <a:p>
            <a:pPr lvl="1"/>
            <a:r>
              <a:rPr lang="en-US" dirty="0" smtClean="0"/>
              <a:t>Third through sixth lags of the explanatory variables (t-3, …, t-6)</a:t>
            </a:r>
          </a:p>
          <a:p>
            <a:pPr lvl="2"/>
            <a:r>
              <a:rPr lang="en-US" dirty="0" smtClean="0"/>
              <a:t>These values would have been available at the time a three quarter ahead prediction was made.</a:t>
            </a:r>
          </a:p>
          <a:p>
            <a:pPr lvl="2"/>
            <a:endParaRPr lang="en-US" dirty="0"/>
          </a:p>
          <a:p>
            <a:r>
              <a:rPr lang="en-US" dirty="0" smtClean="0"/>
              <a:t>Same steps with a six quarter ahead prediction, using sixth and seventh lags of the explanatory variables.</a:t>
            </a:r>
          </a:p>
          <a:p>
            <a:r>
              <a:rPr lang="en-US" dirty="0" smtClean="0"/>
              <a:t>Same procedure with the random forest algorithms.</a:t>
            </a:r>
          </a:p>
        </p:txBody>
      </p:sp>
    </p:spTree>
    <p:extLst>
      <p:ext uri="{BB962C8B-B14F-4D97-AF65-F5344CB8AC3E}">
        <p14:creationId xmlns:p14="http://schemas.microsoft.com/office/powerpoint/2010/main" val="177582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the United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step ahead forecasts: </a:t>
            </a:r>
          </a:p>
          <a:p>
            <a:pPr lvl="1"/>
            <a:r>
              <a:rPr lang="en-US" dirty="0" smtClean="0"/>
              <a:t>Neither method gave results in terms of explanatory power which are as good as the simple regression of the third estimate of GDP growth on the mean SPF predictions.</a:t>
            </a:r>
          </a:p>
          <a:p>
            <a:pPr lvl="1"/>
            <a:endParaRPr lang="en-US" dirty="0"/>
          </a:p>
          <a:p>
            <a:r>
              <a:rPr lang="en-US" dirty="0" smtClean="0"/>
              <a:t>Three step ahead forecasts:</a:t>
            </a:r>
          </a:p>
          <a:p>
            <a:pPr lvl="1"/>
            <a:r>
              <a:rPr lang="en-US" dirty="0" smtClean="0"/>
              <a:t>SPF track record is very poor over the three quarter horizon</a:t>
            </a:r>
          </a:p>
          <a:p>
            <a:pPr lvl="2"/>
            <a:r>
              <a:rPr lang="en-US" dirty="0" smtClean="0"/>
              <a:t>Zero explanatory power over the 1990Q2 – 2016Q2 period.</a:t>
            </a:r>
          </a:p>
          <a:p>
            <a:pPr lvl="1"/>
            <a:r>
              <a:rPr lang="en-US" dirty="0" smtClean="0"/>
              <a:t>Linear regression -&gt; R-bar-squared = 0.009</a:t>
            </a:r>
          </a:p>
          <a:p>
            <a:pPr lvl="1"/>
            <a:r>
              <a:rPr lang="en-US" dirty="0" smtClean="0"/>
              <a:t>Random forest -&gt; R-bar-squared = 0.149</a:t>
            </a:r>
          </a:p>
          <a:p>
            <a:pPr lvl="2"/>
            <a:endParaRPr lang="en-US" dirty="0"/>
          </a:p>
          <a:p>
            <a:r>
              <a:rPr lang="en-US" dirty="0" smtClean="0"/>
              <a:t>Six step ahead forecasts:</a:t>
            </a:r>
          </a:p>
          <a:p>
            <a:pPr lvl="1"/>
            <a:r>
              <a:rPr lang="en-US" dirty="0" smtClean="0"/>
              <a:t>Linear regression -&gt; R-bar-squared = 0.025 (p-value = 0.059)</a:t>
            </a:r>
          </a:p>
          <a:p>
            <a:pPr lvl="1"/>
            <a:r>
              <a:rPr lang="en-US" dirty="0" smtClean="0"/>
              <a:t>Random forest -&gt; R-bar-squared = 0.091 (p-value = 0.001)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7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2" y="597877"/>
            <a:ext cx="8259227" cy="51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55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</TotalTime>
  <Words>962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Predicting Economic Recessions Using Machine Learning Algorithms   by Rickard Nyman and Paul Ormerod</vt:lpstr>
      <vt:lpstr>Introduction</vt:lpstr>
      <vt:lpstr>Data</vt:lpstr>
      <vt:lpstr>Model Variables</vt:lpstr>
      <vt:lpstr>Tools</vt:lpstr>
      <vt:lpstr>Methodology</vt:lpstr>
      <vt:lpstr>Methodology</vt:lpstr>
      <vt:lpstr>Results for the United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United Kingdom case</vt:lpstr>
      <vt:lpstr>Results for United Kingdom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Economic Recessions Using Machine Learning Algorithms by Rickard Nyman and Paul Ormerod </dc:title>
  <dc:creator>Kerem Sütçüoğlu</dc:creator>
  <cp:lastModifiedBy>Kerem Sütçüoğlu</cp:lastModifiedBy>
  <cp:revision>24</cp:revision>
  <dcterms:created xsi:type="dcterms:W3CDTF">2019-05-04T13:48:48Z</dcterms:created>
  <dcterms:modified xsi:type="dcterms:W3CDTF">2019-05-07T10:03:29Z</dcterms:modified>
</cp:coreProperties>
</file>