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82" r:id="rId4"/>
    <p:sldId id="269" r:id="rId5"/>
    <p:sldId id="268" r:id="rId6"/>
    <p:sldId id="278" r:id="rId7"/>
    <p:sldId id="272" r:id="rId8"/>
    <p:sldId id="274" r:id="rId9"/>
    <p:sldId id="273" r:id="rId10"/>
    <p:sldId id="276" r:id="rId11"/>
    <p:sldId id="277" r:id="rId12"/>
    <p:sldId id="275" r:id="rId13"/>
    <p:sldId id="288" r:id="rId14"/>
    <p:sldId id="279" r:id="rId15"/>
    <p:sldId id="280" r:id="rId16"/>
    <p:sldId id="281" r:id="rId17"/>
    <p:sldId id="270" r:id="rId18"/>
    <p:sldId id="285" r:id="rId19"/>
    <p:sldId id="265" r:id="rId20"/>
    <p:sldId id="284" r:id="rId21"/>
    <p:sldId id="283" r:id="rId22"/>
    <p:sldId id="286" r:id="rId23"/>
    <p:sldId id="287" r:id="rId24"/>
    <p:sldId id="266"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3" d="100"/>
          <a:sy n="73" d="100"/>
        </p:scale>
        <p:origin x="3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6664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37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051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36CD4582-9A02-7AAC-DE8C-15A66FB9D9AF}"/>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5322C22-E277-951E-E81C-E84DB81973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EDE8AF72-BD6D-99CC-49AD-361039D039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7169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484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620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92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www.ijcrt.org/viewfull.php?&amp;p_id=IJCRT2501033"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keren05/CAPSTONE-PROJECT-G36"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4301/S1807-177520191600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348344" y="1091476"/>
            <a:ext cx="11843656"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 </a:t>
            </a:r>
            <a:r>
              <a:rPr lang="en-US" dirty="0">
                <a:solidFill>
                  <a:schemeClr val="tx1"/>
                </a:solidFill>
                <a:latin typeface="Cambria" panose="02040503050406030204" pitchFamily="18" charset="0"/>
                <a:ea typeface="Cambria" panose="02040503050406030204" pitchFamily="18" charset="0"/>
              </a:rPr>
              <a:t> Finance Receipting using Robotic Process Automation</a:t>
            </a:r>
            <a:endParaRPr lang="en-GB"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47166"/>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CSD-G36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192813" y="2184371"/>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2000" b="1" dirty="0" err="1">
                <a:solidFill>
                  <a:schemeClr val="tx1"/>
                </a:solidFill>
                <a:latin typeface="Cambria" panose="02040503050406030204" pitchFamily="18" charset="0"/>
                <a:ea typeface="Cambria" panose="02040503050406030204" pitchFamily="18" charset="0"/>
                <a:cs typeface="Verdana"/>
                <a:sym typeface="Verdana"/>
              </a:rPr>
              <a:t>Dr.</a:t>
            </a:r>
            <a:r>
              <a:rPr lang="en-GB" sz="2000" b="1" dirty="0">
                <a:solidFill>
                  <a:schemeClr val="tx1"/>
                </a:solidFill>
                <a:latin typeface="Cambria" panose="02040503050406030204" pitchFamily="18" charset="0"/>
                <a:ea typeface="Cambria" panose="02040503050406030204" pitchFamily="18" charset="0"/>
                <a:cs typeface="Verdana"/>
                <a:sym typeface="Verdana"/>
              </a:rPr>
              <a:t> Chandrasekar </a:t>
            </a:r>
            <a:r>
              <a:rPr lang="en-GB" sz="2000" b="1" dirty="0" err="1">
                <a:solidFill>
                  <a:schemeClr val="tx1"/>
                </a:solidFill>
                <a:latin typeface="Cambria" panose="02040503050406030204" pitchFamily="18" charset="0"/>
                <a:ea typeface="Cambria" panose="02040503050406030204" pitchFamily="18" charset="0"/>
                <a:cs typeface="Verdana"/>
                <a:sym typeface="Verdana"/>
              </a:rPr>
              <a:t>Vadivelraju</a:t>
            </a:r>
            <a:br>
              <a:rPr lang="en-GB" sz="1700" b="1" dirty="0">
                <a:solidFill>
                  <a:srgbClr val="17365D"/>
                </a:solidFill>
                <a:latin typeface="Cambria" panose="02040503050406030204" pitchFamily="18" charset="0"/>
                <a:ea typeface="Cambria" panose="02040503050406030204" pitchFamily="18" charset="0"/>
                <a:cs typeface="Verdana"/>
                <a:sym typeface="Verdana"/>
              </a:rPr>
            </a:b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C</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omputer Science Engineering </a:t>
            </a:r>
            <a:r>
              <a:rPr lang="en-US" sz="2000" b="1" dirty="0">
                <a:solidFill>
                  <a:schemeClr val="tx1"/>
                </a:solidFill>
                <a:latin typeface="Cambria" panose="02040503050406030204" pitchFamily="18" charset="0"/>
                <a:ea typeface="Cambria" panose="02040503050406030204" pitchFamily="18" charset="0"/>
                <a:cs typeface="Verdana"/>
                <a:sym typeface="Verdana"/>
              </a:rPr>
              <a:t>in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Data Science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a:t>
            </a:r>
            <a:r>
              <a:rPr lang="en-US" sz="2000" b="1" dirty="0">
                <a:solidFill>
                  <a:schemeClr val="tx1"/>
                </a:solidFill>
                <a:latin typeface="Cambria" panose="02040503050406030204" pitchFamily="18" charset="0"/>
                <a:ea typeface="Cambria" panose="02040503050406030204" pitchFamily="18" charset="0"/>
                <a:cs typeface="Verdana"/>
                <a:sym typeface="Verdana"/>
              </a:rPr>
              <a:t>: Prof. Saira Banu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Dr. Manjula H M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4" name="Table 3">
            <a:extLst>
              <a:ext uri="{FF2B5EF4-FFF2-40B4-BE49-F238E27FC236}">
                <a16:creationId xmlns:a16="http://schemas.microsoft.com/office/drawing/2014/main" id="{D2C0EB0E-AD6C-8373-F32D-442A60987809}"/>
              </a:ext>
            </a:extLst>
          </p:cNvPr>
          <p:cNvGraphicFramePr>
            <a:graphicFrameLocks noGrp="1"/>
          </p:cNvGraphicFramePr>
          <p:nvPr>
            <p:extLst>
              <p:ext uri="{D42A27DB-BD31-4B8C-83A1-F6EECF244321}">
                <p14:modId xmlns:p14="http://schemas.microsoft.com/office/powerpoint/2010/main" val="2919158970"/>
              </p:ext>
            </p:extLst>
          </p:nvPr>
        </p:nvGraphicFramePr>
        <p:xfrm>
          <a:off x="790469" y="2699466"/>
          <a:ext cx="3904855" cy="1483092"/>
        </p:xfrm>
        <a:graphic>
          <a:graphicData uri="http://schemas.openxmlformats.org/drawingml/2006/table">
            <a:tbl>
              <a:tblPr firstRow="1" bandRow="1"/>
              <a:tblGrid>
                <a:gridCol w="1919605">
                  <a:extLst>
                    <a:ext uri="{9D8B030D-6E8A-4147-A177-3AD203B41FA5}">
                      <a16:colId xmlns:a16="http://schemas.microsoft.com/office/drawing/2014/main" val="1275691115"/>
                    </a:ext>
                  </a:extLst>
                </a:gridCol>
                <a:gridCol w="1985250">
                  <a:extLst>
                    <a:ext uri="{9D8B030D-6E8A-4147-A177-3AD203B41FA5}">
                      <a16:colId xmlns:a16="http://schemas.microsoft.com/office/drawing/2014/main" val="4198958596"/>
                    </a:ext>
                  </a:extLst>
                </a:gridCol>
              </a:tblGrid>
              <a:tr h="370773">
                <a:tc>
                  <a:txBody>
                    <a:bodyPr/>
                    <a:lstStyle/>
                    <a:p>
                      <a:pPr algn="ctr"/>
                      <a:r>
                        <a:rPr lang="en-IN" b="1" dirty="0"/>
                        <a:t>STUDENT ROLL NO</a:t>
                      </a:r>
                    </a:p>
                  </a:txBody>
                  <a:tcPr/>
                </a:tc>
                <a:tc>
                  <a:txBody>
                    <a:bodyPr/>
                    <a:lstStyle/>
                    <a:p>
                      <a:pPr algn="ctr"/>
                      <a:r>
                        <a:rPr lang="en-IN" b="1" dirty="0"/>
                        <a:t>STUDENT NAME</a:t>
                      </a:r>
                    </a:p>
                  </a:txBody>
                  <a:tcPr/>
                </a:tc>
                <a:extLst>
                  <a:ext uri="{0D108BD9-81ED-4DB2-BD59-A6C34878D82A}">
                    <a16:rowId xmlns:a16="http://schemas.microsoft.com/office/drawing/2014/main" val="3648649300"/>
                  </a:ext>
                </a:extLst>
              </a:tr>
              <a:tr h="370773">
                <a:tc>
                  <a:txBody>
                    <a:bodyPr/>
                    <a:lstStyle/>
                    <a:p>
                      <a:pPr algn="ctr"/>
                      <a:r>
                        <a:rPr lang="en-IN" dirty="0"/>
                        <a:t>20211CSD0132</a:t>
                      </a:r>
                    </a:p>
                  </a:txBody>
                  <a:tcPr/>
                </a:tc>
                <a:tc>
                  <a:txBody>
                    <a:bodyPr/>
                    <a:lstStyle/>
                    <a:p>
                      <a:pPr algn="ctr"/>
                      <a:r>
                        <a:rPr lang="en-IN" dirty="0"/>
                        <a:t>KEREN ELISHEBA S</a:t>
                      </a:r>
                    </a:p>
                  </a:txBody>
                  <a:tcPr/>
                </a:tc>
                <a:extLst>
                  <a:ext uri="{0D108BD9-81ED-4DB2-BD59-A6C34878D82A}">
                    <a16:rowId xmlns:a16="http://schemas.microsoft.com/office/drawing/2014/main" val="2629029658"/>
                  </a:ext>
                </a:extLst>
              </a:tr>
              <a:tr h="370773">
                <a:tc>
                  <a:txBody>
                    <a:bodyPr/>
                    <a:lstStyle/>
                    <a:p>
                      <a:pPr algn="ctr"/>
                      <a:r>
                        <a:rPr lang="en-IN" dirty="0"/>
                        <a:t>20211CSD0179</a:t>
                      </a:r>
                    </a:p>
                  </a:txBody>
                  <a:tcPr/>
                </a:tc>
                <a:tc>
                  <a:txBody>
                    <a:bodyPr/>
                    <a:lstStyle/>
                    <a:p>
                      <a:pPr algn="ctr"/>
                      <a:r>
                        <a:rPr lang="en-IN"/>
                        <a:t>VIKHYATH M B</a:t>
                      </a:r>
                      <a:endParaRPr lang="en-IN" dirty="0"/>
                    </a:p>
                  </a:txBody>
                  <a:tcPr/>
                </a:tc>
                <a:extLst>
                  <a:ext uri="{0D108BD9-81ED-4DB2-BD59-A6C34878D82A}">
                    <a16:rowId xmlns:a16="http://schemas.microsoft.com/office/drawing/2014/main" val="656441066"/>
                  </a:ext>
                </a:extLst>
              </a:tr>
              <a:tr h="370773">
                <a:tc>
                  <a:txBody>
                    <a:bodyPr/>
                    <a:lstStyle/>
                    <a:p>
                      <a:pPr algn="ctr"/>
                      <a:r>
                        <a:rPr lang="en-IN" dirty="0"/>
                        <a:t>20211CSD0168</a:t>
                      </a:r>
                    </a:p>
                  </a:txBody>
                  <a:tcPr/>
                </a:tc>
                <a:tc>
                  <a:txBody>
                    <a:bodyPr/>
                    <a:lstStyle/>
                    <a:p>
                      <a:pPr algn="ctr"/>
                      <a:r>
                        <a:rPr lang="en-IN" dirty="0"/>
                        <a:t>CHIRAG K SRINIVAS</a:t>
                      </a:r>
                    </a:p>
                  </a:txBody>
                  <a:tcPr/>
                </a:tc>
                <a:extLst>
                  <a:ext uri="{0D108BD9-81ED-4DB2-BD59-A6C34878D82A}">
                    <a16:rowId xmlns:a16="http://schemas.microsoft.com/office/drawing/2014/main" val="132868629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Modules</a:t>
            </a:r>
          </a:p>
        </p:txBody>
      </p:sp>
      <p:sp>
        <p:nvSpPr>
          <p:cNvPr id="115" name="Google Shape;115;p17"/>
          <p:cNvSpPr txBox="1">
            <a:spLocks noGrp="1"/>
          </p:cNvSpPr>
          <p:nvPr>
            <p:ph type="body" idx="1"/>
          </p:nvPr>
        </p:nvSpPr>
        <p:spPr>
          <a:xfrm>
            <a:off x="686561" y="1233192"/>
            <a:ext cx="11830822" cy="5455782"/>
          </a:xfrm>
          <a:prstGeom prst="rect">
            <a:avLst/>
          </a:prstGeom>
          <a:noFill/>
          <a:ln>
            <a:noFill/>
          </a:ln>
        </p:spPr>
        <p:txBody>
          <a:bodyPr spcFirstLastPara="1" wrap="square" lIns="91425" tIns="45700" rIns="91425" bIns="45700" anchor="t" anchorCtr="0">
            <a:normAutofit/>
          </a:bodyPr>
          <a:lstStyle/>
          <a:p>
            <a:pPr marL="342900" lvl="0" indent="-190500" rtl="0">
              <a:lnSpc>
                <a:spcPct val="200000"/>
              </a:lnSpc>
              <a:spcBef>
                <a:spcPts val="0"/>
              </a:spcBef>
              <a:spcAft>
                <a:spcPts val="0"/>
              </a:spcAft>
              <a:buClr>
                <a:schemeClr val="dk1"/>
              </a:buClr>
              <a:buSzPct val="100000"/>
              <a:buNone/>
            </a:pPr>
            <a:r>
              <a:rPr lang="en-IN" b="1" dirty="0">
                <a:latin typeface="Cambria" panose="02040503050406030204" pitchFamily="18" charset="0"/>
                <a:ea typeface="Cambria" panose="02040503050406030204" pitchFamily="18" charset="0"/>
              </a:rPr>
              <a:t>Module 1: </a:t>
            </a:r>
            <a:r>
              <a:rPr lang="en-IN" sz="2400" dirty="0">
                <a:effectLst/>
                <a:latin typeface="Calibri" panose="020F0502020204030204" pitchFamily="34" charset="0"/>
                <a:ea typeface="Calibri" panose="020F0502020204030204" pitchFamily="34" charset="0"/>
                <a:cs typeface="Times New Roman" panose="02020603050405020304" pitchFamily="18" charset="0"/>
              </a:rPr>
              <a:t>Data Gathering Using OCR/Paper Based Receipts</a:t>
            </a:r>
            <a:endParaRPr lang="en-IN" dirty="0">
              <a:latin typeface="Cambria" panose="02040503050406030204" pitchFamily="18" charset="0"/>
              <a:ea typeface="Cambria" panose="02040503050406030204" pitchFamily="18" charset="0"/>
              <a:cs typeface="Times New Roman" panose="02020603050405020304" pitchFamily="18" charset="0"/>
            </a:endParaRPr>
          </a:p>
          <a:p>
            <a:pPr marL="342900" lvl="0" indent="-190500" rtl="0">
              <a:lnSpc>
                <a:spcPct val="200000"/>
              </a:lnSpc>
              <a:spcBef>
                <a:spcPts val="0"/>
              </a:spcBef>
              <a:spcAft>
                <a:spcPts val="0"/>
              </a:spcAft>
              <a:buClr>
                <a:schemeClr val="dk1"/>
              </a:buClr>
              <a:buSzPct val="100000"/>
              <a:buNone/>
            </a:pPr>
            <a:r>
              <a:rPr lang="en-IN" sz="2400" b="1" dirty="0">
                <a:effectLst/>
                <a:latin typeface="Cambria" panose="02040503050406030204" pitchFamily="18" charset="0"/>
                <a:ea typeface="Cambria" panose="02040503050406030204" pitchFamily="18" charset="0"/>
                <a:cs typeface="Times New Roman" panose="02020603050405020304" pitchFamily="18" charset="0"/>
              </a:rPr>
              <a:t>Module 2</a:t>
            </a:r>
            <a:r>
              <a:rPr lang="en-IN" sz="2400" dirty="0">
                <a:effectLst/>
                <a:latin typeface="Cambria" panose="02040503050406030204" pitchFamily="18" charset="0"/>
                <a:ea typeface="Cambria" panose="02040503050406030204" pitchFamily="18" charset="0"/>
                <a:cs typeface="Times New Roman" panose="02020603050405020304" pitchFamily="18" charset="0"/>
              </a:rPr>
              <a:t>:</a:t>
            </a:r>
            <a:r>
              <a:rPr lang="en-IN" sz="2400" dirty="0">
                <a:effectLst/>
                <a:latin typeface="Calibri" panose="020F0502020204030204" pitchFamily="34" charset="0"/>
                <a:ea typeface="Calibri" panose="020F0502020204030204" pitchFamily="34" charset="0"/>
                <a:cs typeface="Times New Roman" panose="02020603050405020304" pitchFamily="18" charset="0"/>
              </a:rPr>
              <a:t> Data Segregation and Rules Engine</a:t>
            </a:r>
          </a:p>
          <a:p>
            <a:pPr marL="342900" lvl="0" indent="-190500" rtl="0">
              <a:lnSpc>
                <a:spcPct val="200000"/>
              </a:lnSpc>
              <a:spcBef>
                <a:spcPts val="0"/>
              </a:spcBef>
              <a:spcAft>
                <a:spcPts val="0"/>
              </a:spcAft>
              <a:buClr>
                <a:schemeClr val="dk1"/>
              </a:buClr>
              <a:buSzPct val="100000"/>
              <a:buNone/>
            </a:pPr>
            <a:r>
              <a:rPr lang="en-IN" b="1" dirty="0">
                <a:latin typeface="Calibri" panose="020F0502020204030204" pitchFamily="34" charset="0"/>
                <a:ea typeface="Calibri" panose="020F0502020204030204" pitchFamily="34" charset="0"/>
                <a:cs typeface="Times New Roman" panose="02020603050405020304" pitchFamily="18" charset="0"/>
              </a:rPr>
              <a:t>Module 3</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Document Generation Module</a:t>
            </a:r>
          </a:p>
          <a:p>
            <a:pPr marL="342900" lvl="0" indent="-190500" rtl="0">
              <a:lnSpc>
                <a:spcPct val="200000"/>
              </a:lnSpc>
              <a:spcBef>
                <a:spcPts val="0"/>
              </a:spcBef>
              <a:spcAft>
                <a:spcPts val="0"/>
              </a:spcAft>
              <a:buClr>
                <a:schemeClr val="dk1"/>
              </a:buClr>
              <a:buSzPct val="100000"/>
              <a:buNone/>
            </a:pPr>
            <a:r>
              <a:rPr lang="en-IN" b="1" dirty="0">
                <a:latin typeface="Calibri" panose="020F0502020204030204" pitchFamily="34" charset="0"/>
                <a:ea typeface="Calibri" panose="020F0502020204030204" pitchFamily="34" charset="0"/>
                <a:cs typeface="Times New Roman" panose="02020603050405020304" pitchFamily="18" charset="0"/>
              </a:rPr>
              <a:t>Module 4:</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Email Automation </a:t>
            </a:r>
          </a:p>
          <a:p>
            <a:pPr marL="342900" lvl="0" indent="-190500" rtl="0">
              <a:lnSpc>
                <a:spcPct val="200000"/>
              </a:lnSpc>
              <a:spcBef>
                <a:spcPts val="0"/>
              </a:spcBef>
              <a:spcAft>
                <a:spcPts val="0"/>
              </a:spcAft>
              <a:buClr>
                <a:schemeClr val="dk1"/>
              </a:buClr>
              <a:buSzPct val="100000"/>
              <a:buNone/>
            </a:pPr>
            <a:r>
              <a:rPr lang="en-IN" b="1" dirty="0">
                <a:latin typeface="Calibri" panose="020F0502020204030204" pitchFamily="34" charset="0"/>
                <a:ea typeface="Calibri" panose="020F0502020204030204" pitchFamily="34" charset="0"/>
                <a:cs typeface="Times New Roman" panose="02020603050405020304" pitchFamily="18" charset="0"/>
              </a:rPr>
              <a:t>Module 5</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Exception Handling and Deployment</a:t>
            </a:r>
          </a:p>
          <a:p>
            <a:pPr marL="342900" lvl="0" indent="-190500" algn="just" rtl="0">
              <a:lnSpc>
                <a:spcPct val="200000"/>
              </a:lnSpc>
              <a:spcBef>
                <a:spcPts val="0"/>
              </a:spcBef>
              <a:spcAft>
                <a:spcPts val="0"/>
              </a:spcAft>
              <a:buClr>
                <a:schemeClr val="dk1"/>
              </a:buClr>
              <a:buSzPct val="100000"/>
              <a:buNone/>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1913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Hardware and Software Details</a:t>
            </a:r>
          </a:p>
        </p:txBody>
      </p:sp>
      <p:sp>
        <p:nvSpPr>
          <p:cNvPr id="115" name="Google Shape;115;p17"/>
          <p:cNvSpPr txBox="1">
            <a:spLocks noGrp="1"/>
          </p:cNvSpPr>
          <p:nvPr>
            <p:ph type="body" idx="1"/>
          </p:nvPr>
        </p:nvSpPr>
        <p:spPr>
          <a:xfrm>
            <a:off x="631143" y="762138"/>
            <a:ext cx="11830822" cy="5455782"/>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Software Details:</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Robotic Process Automation (RPA) Platform</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OCR Technology</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Tesseract</a:t>
            </a:r>
          </a:p>
          <a:p>
            <a:pPr marL="495300" indent="-342900" algn="just">
              <a:lnSpc>
                <a:spcPct val="200000"/>
              </a:lnSpc>
              <a:spcBef>
                <a:spcPts val="0"/>
              </a:spcBef>
              <a:buSzPct val="100000"/>
            </a:pPr>
            <a:r>
              <a:rPr lang="en-IN" dirty="0" err="1">
                <a:latin typeface="Cambria" panose="02040503050406030204" pitchFamily="18" charset="0"/>
                <a:ea typeface="Cambria" panose="02040503050406030204" pitchFamily="18" charset="0"/>
              </a:rPr>
              <a:t>Gradio</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2284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Architecture Diagram</a:t>
            </a:r>
          </a:p>
        </p:txBody>
      </p:sp>
      <p:pic>
        <p:nvPicPr>
          <p:cNvPr id="5" name="Picture 4">
            <a:extLst>
              <a:ext uri="{FF2B5EF4-FFF2-40B4-BE49-F238E27FC236}">
                <a16:creationId xmlns:a16="http://schemas.microsoft.com/office/drawing/2014/main" id="{C66312A0-7510-9364-0352-76FA6802543D}"/>
              </a:ext>
            </a:extLst>
          </p:cNvPr>
          <p:cNvPicPr>
            <a:picLocks noChangeAspect="1"/>
          </p:cNvPicPr>
          <p:nvPr/>
        </p:nvPicPr>
        <p:blipFill>
          <a:blip r:embed="rId3"/>
          <a:stretch>
            <a:fillRect/>
          </a:stretch>
        </p:blipFill>
        <p:spPr>
          <a:xfrm>
            <a:off x="1847273" y="1090034"/>
            <a:ext cx="8737600" cy="4914900"/>
          </a:xfrm>
          <a:prstGeom prst="rect">
            <a:avLst/>
          </a:prstGeom>
        </p:spPr>
      </p:pic>
      <p:pic>
        <p:nvPicPr>
          <p:cNvPr id="3" name="Picture 2">
            <a:extLst>
              <a:ext uri="{FF2B5EF4-FFF2-40B4-BE49-F238E27FC236}">
                <a16:creationId xmlns:a16="http://schemas.microsoft.com/office/drawing/2014/main" id="{BE473031-6428-5EE0-32B4-F7C245BEA682}"/>
              </a:ext>
            </a:extLst>
          </p:cNvPr>
          <p:cNvPicPr>
            <a:picLocks noChangeAspect="1"/>
          </p:cNvPicPr>
          <p:nvPr/>
        </p:nvPicPr>
        <p:blipFill>
          <a:blip r:embed="rId4"/>
          <a:stretch>
            <a:fillRect/>
          </a:stretch>
        </p:blipFill>
        <p:spPr>
          <a:xfrm>
            <a:off x="1349830" y="1021278"/>
            <a:ext cx="9117873" cy="5008410"/>
          </a:xfrm>
          <a:prstGeom prst="rect">
            <a:avLst/>
          </a:prstGeom>
        </p:spPr>
      </p:pic>
    </p:spTree>
    <p:extLst>
      <p:ext uri="{BB962C8B-B14F-4D97-AF65-F5344CB8AC3E}">
        <p14:creationId xmlns:p14="http://schemas.microsoft.com/office/powerpoint/2010/main" val="182484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4302-1F2B-9B08-AE9F-3C8404E0EA17}"/>
              </a:ext>
            </a:extLst>
          </p:cNvPr>
          <p:cNvSpPr>
            <a:spLocks noGrp="1"/>
          </p:cNvSpPr>
          <p:nvPr>
            <p:ph type="title"/>
          </p:nvPr>
        </p:nvSpPr>
        <p:spPr/>
        <p:txBody>
          <a:bodyPr/>
          <a:lstStyle/>
          <a:p>
            <a:r>
              <a:rPr lang="en-IN" dirty="0"/>
              <a:t>System Design &amp; Implementation</a:t>
            </a:r>
          </a:p>
        </p:txBody>
      </p:sp>
      <p:sp>
        <p:nvSpPr>
          <p:cNvPr id="3" name="Text Placeholder 2">
            <a:extLst>
              <a:ext uri="{FF2B5EF4-FFF2-40B4-BE49-F238E27FC236}">
                <a16:creationId xmlns:a16="http://schemas.microsoft.com/office/drawing/2014/main" id="{7AC1D05E-3629-689B-6179-669029A8DCFE}"/>
              </a:ext>
            </a:extLst>
          </p:cNvPr>
          <p:cNvSpPr>
            <a:spLocks noGrp="1"/>
          </p:cNvSpPr>
          <p:nvPr>
            <p:ph type="body" idx="1"/>
          </p:nvPr>
        </p:nvSpPr>
        <p:spPr/>
        <p:txBody>
          <a:bodyPr>
            <a:normAutofit fontScale="77500" lnSpcReduction="20000"/>
          </a:bodyPr>
          <a:lstStyle/>
          <a:p>
            <a:pPr marL="76200" indent="0">
              <a:buNone/>
            </a:pPr>
            <a:endParaRPr lang="en-IN"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Layered Architecture:</a:t>
            </a:r>
          </a:p>
          <a:p>
            <a:pPr marL="76200" indent="0">
              <a:buNone/>
            </a:pPr>
            <a:r>
              <a:rPr lang="en-IN" dirty="0">
                <a:latin typeface="Cambria" panose="02040503050406030204" pitchFamily="18" charset="0"/>
                <a:ea typeface="Cambria" panose="02040503050406030204" pitchFamily="18" charset="0"/>
              </a:rPr>
              <a:t>  - Input Layer: OCR extracts data from scanned receipts; structured fields like receipt numbers and vendors are retrieved.  </a:t>
            </a:r>
          </a:p>
          <a:p>
            <a:pPr marL="76200" indent="0">
              <a:buNone/>
            </a:pPr>
            <a:r>
              <a:rPr lang="en-IN" dirty="0">
                <a:latin typeface="Cambria" panose="02040503050406030204" pitchFamily="18" charset="0"/>
                <a:ea typeface="Cambria" panose="02040503050406030204" pitchFamily="18" charset="0"/>
              </a:rPr>
              <a:t>  - Processing Layer: Data segregated by transaction type; templates auto-generated; AI flags anomalies for review.  </a:t>
            </a:r>
          </a:p>
          <a:p>
            <a:pPr marL="76200" indent="0">
              <a:buNone/>
            </a:pPr>
            <a:r>
              <a:rPr lang="en-IN" dirty="0">
                <a:latin typeface="Cambria" panose="02040503050406030204" pitchFamily="18" charset="0"/>
                <a:ea typeface="Cambria" panose="02040503050406030204" pitchFamily="18" charset="0"/>
              </a:rPr>
              <a:t>  - Output Layer: Automated emails send receipts; reporting provides performance insights.  </a:t>
            </a:r>
          </a:p>
          <a:p>
            <a:pPr marL="76200" indent="0">
              <a:buNone/>
            </a:pPr>
            <a:endParaRPr lang="en-IN"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Web App Deployment: </a:t>
            </a:r>
          </a:p>
          <a:p>
            <a:pPr marL="76200" indent="0">
              <a:buNone/>
            </a:pPr>
            <a:r>
              <a:rPr lang="en-IN" dirty="0">
                <a:latin typeface="Cambria" panose="02040503050406030204" pitchFamily="18" charset="0"/>
                <a:ea typeface="Cambria" panose="02040503050406030204" pitchFamily="18" charset="0"/>
              </a:rPr>
              <a:t>  - Frontend: User-friendly interface hosted on a web server.  </a:t>
            </a:r>
          </a:p>
          <a:p>
            <a:pPr marL="76200" indent="0">
              <a:buNone/>
            </a:pPr>
            <a:r>
              <a:rPr lang="en-IN" dirty="0">
                <a:latin typeface="Cambria" panose="02040503050406030204" pitchFamily="18" charset="0"/>
                <a:ea typeface="Cambria" panose="02040503050406030204" pitchFamily="18" charset="0"/>
              </a:rPr>
              <a:t>  - Backend: </a:t>
            </a:r>
            <a:r>
              <a:rPr lang="en-IN" dirty="0" err="1">
                <a:latin typeface="Cambria" panose="02040503050406030204" pitchFamily="18" charset="0"/>
                <a:ea typeface="Cambria" panose="02040503050406030204" pitchFamily="18" charset="0"/>
              </a:rPr>
              <a:t>Gradio</a:t>
            </a:r>
            <a:r>
              <a:rPr lang="en-IN" dirty="0">
                <a:latin typeface="Cambria" panose="02040503050406030204" pitchFamily="18" charset="0"/>
                <a:ea typeface="Cambria" panose="02040503050406030204" pitchFamily="18" charset="0"/>
              </a:rPr>
              <a:t>-powered APIs integrating RPA tools and AI models.  </a:t>
            </a:r>
          </a:p>
          <a:p>
            <a:pPr marL="76200" indent="0">
              <a:buNone/>
            </a:pPr>
            <a:r>
              <a:rPr lang="en-IN" dirty="0">
                <a:latin typeface="Cambria" panose="02040503050406030204" pitchFamily="18" charset="0"/>
                <a:ea typeface="Cambria" panose="02040503050406030204" pitchFamily="18" charset="0"/>
              </a:rPr>
              <a:t>  - Data Layer: Secure storage for files and transactions.  </a:t>
            </a:r>
          </a:p>
          <a:p>
            <a:pPr marL="76200" indent="0">
              <a:buNone/>
            </a:pPr>
            <a:endParaRPr lang="en-IN"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AI Augmentation</a:t>
            </a:r>
            <a:r>
              <a:rPr lang="en-IN" dirty="0">
                <a:latin typeface="Cambria" panose="02040503050406030204" pitchFamily="18" charset="0"/>
                <a:ea typeface="Cambria" panose="02040503050406030204" pitchFamily="18" charset="0"/>
              </a:rPr>
              <a:t>: NLP chatbot supports anomaly detection and user queries.  </a:t>
            </a:r>
          </a:p>
          <a:p>
            <a:pPr marL="76200" indent="0">
              <a:buNone/>
            </a:pPr>
            <a:endParaRPr lang="en-IN"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rPr>
              <a:t>- </a:t>
            </a:r>
            <a:r>
              <a:rPr lang="en-IN" b="1" dirty="0">
                <a:latin typeface="Cambria" panose="02040503050406030204" pitchFamily="18" charset="0"/>
                <a:ea typeface="Cambria" panose="02040503050406030204" pitchFamily="18" charset="0"/>
              </a:rPr>
              <a:t>Deployment Workflow</a:t>
            </a:r>
            <a:r>
              <a:rPr lang="en-IN" dirty="0">
                <a:latin typeface="Cambria" panose="02040503050406030204" pitchFamily="18" charset="0"/>
                <a:ea typeface="Cambria" panose="02040503050406030204" pitchFamily="18" charset="0"/>
              </a:rPr>
              <a:t>: Development, hosting, and monitoring ensure scalability and reliability. </a:t>
            </a:r>
          </a:p>
        </p:txBody>
      </p:sp>
    </p:spTree>
    <p:extLst>
      <p:ext uri="{BB962C8B-B14F-4D97-AF65-F5344CB8AC3E}">
        <p14:creationId xmlns:p14="http://schemas.microsoft.com/office/powerpoint/2010/main" val="30506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895D4-AC00-D630-D075-AB7ABC742898}"/>
              </a:ext>
            </a:extLst>
          </p:cNvPr>
          <p:cNvSpPr>
            <a:spLocks noGrp="1"/>
          </p:cNvSpPr>
          <p:nvPr>
            <p:ph type="title"/>
          </p:nvPr>
        </p:nvSpPr>
        <p:spPr/>
        <p:txBody>
          <a:bodyPr/>
          <a:lstStyle/>
          <a:p>
            <a:r>
              <a:rPr lang="en-IN" dirty="0"/>
              <a:t>Algorithm</a:t>
            </a:r>
          </a:p>
        </p:txBody>
      </p:sp>
      <p:sp>
        <p:nvSpPr>
          <p:cNvPr id="3" name="Text Placeholder 2">
            <a:extLst>
              <a:ext uri="{FF2B5EF4-FFF2-40B4-BE49-F238E27FC236}">
                <a16:creationId xmlns:a16="http://schemas.microsoft.com/office/drawing/2014/main" id="{6BCA4A06-0B02-63F8-70C0-A0DC50AF06F8}"/>
              </a:ext>
            </a:extLst>
          </p:cNvPr>
          <p:cNvSpPr>
            <a:spLocks noGrp="1"/>
          </p:cNvSpPr>
          <p:nvPr>
            <p:ph type="body" idx="1"/>
          </p:nvPr>
        </p:nvSpPr>
        <p:spPr>
          <a:xfrm>
            <a:off x="812800" y="1143001"/>
            <a:ext cx="4630057" cy="4953000"/>
          </a:xfrm>
        </p:spPr>
        <p:txBody>
          <a:bodyPr>
            <a:normAutofit fontScale="25000" lnSpcReduction="20000"/>
          </a:bodyPr>
          <a:lstStyle/>
          <a:p>
            <a:pPr marL="76200" indent="0">
              <a:buNone/>
            </a:pPr>
            <a:r>
              <a:rPr lang="en-IN" sz="6800" dirty="0">
                <a:latin typeface="Cambria Math" panose="02040503050406030204" pitchFamily="18" charset="0"/>
                <a:ea typeface="Cambria Math" panose="02040503050406030204" pitchFamily="18" charset="0"/>
              </a:rPr>
              <a:t>def </a:t>
            </a:r>
            <a:r>
              <a:rPr lang="en-IN" sz="6800" dirty="0" err="1">
                <a:latin typeface="Cambria Math" panose="02040503050406030204" pitchFamily="18" charset="0"/>
                <a:ea typeface="Cambria Math" panose="02040503050406030204" pitchFamily="18" charset="0"/>
              </a:rPr>
              <a:t>process_receipts</a:t>
            </a:r>
            <a:r>
              <a:rPr lang="en-IN" sz="6800" dirty="0">
                <a:latin typeface="Cambria Math" panose="02040503050406030204" pitchFamily="18" charset="0"/>
                <a:ea typeface="Cambria Math" panose="02040503050406030204" pitchFamily="18" charset="0"/>
              </a:rPr>
              <a:t>(file):</a:t>
            </a:r>
          </a:p>
          <a:p>
            <a:pPr marL="76200" indent="0">
              <a:buNone/>
            </a:pPr>
            <a:r>
              <a:rPr lang="en-IN" sz="6800" dirty="0">
                <a:latin typeface="Cambria Math" panose="02040503050406030204" pitchFamily="18" charset="0"/>
                <a:ea typeface="Cambria Math" panose="02040503050406030204" pitchFamily="18" charset="0"/>
              </a:rPr>
              <a:t>    # File Upload and Validation</a:t>
            </a:r>
          </a:p>
          <a:p>
            <a:pPr marL="76200" indent="0">
              <a:buNone/>
            </a:pP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validate_file</a:t>
            </a:r>
            <a:r>
              <a:rPr lang="en-IN" sz="6800" dirty="0">
                <a:latin typeface="Cambria Math" panose="02040503050406030204" pitchFamily="18" charset="0"/>
                <a:ea typeface="Cambria Math" panose="02040503050406030204" pitchFamily="18" charset="0"/>
              </a:rPr>
              <a:t>(file)</a:t>
            </a:r>
          </a:p>
          <a:p>
            <a:pPr marL="76200" indent="0">
              <a:buNone/>
            </a:pPr>
            <a:r>
              <a:rPr lang="en-IN" sz="6800" dirty="0">
                <a:latin typeface="Cambria Math" panose="02040503050406030204" pitchFamily="18" charset="0"/>
                <a:ea typeface="Cambria Math" panose="02040503050406030204" pitchFamily="18" charset="0"/>
              </a:rPr>
              <a:t>    if </a:t>
            </a:r>
            <a:r>
              <a:rPr lang="en-IN" sz="6800" dirty="0" err="1">
                <a:latin typeface="Cambria Math" panose="02040503050406030204" pitchFamily="18" charset="0"/>
                <a:ea typeface="Cambria Math" panose="02040503050406030204" pitchFamily="18" charset="0"/>
              </a:rPr>
              <a:t>is_scanned_document</a:t>
            </a:r>
            <a:r>
              <a:rPr lang="en-IN" sz="6800" dirty="0">
                <a:latin typeface="Cambria Math" panose="02040503050406030204" pitchFamily="18" charset="0"/>
                <a:ea typeface="Cambria Math" panose="02040503050406030204" pitchFamily="18" charset="0"/>
              </a:rPr>
              <a:t>(file):</a:t>
            </a:r>
          </a:p>
          <a:p>
            <a:pPr marL="76200" indent="0">
              <a:buNone/>
            </a:pPr>
            <a:r>
              <a:rPr lang="en-IN" sz="6800" dirty="0">
                <a:latin typeface="Cambria Math" panose="02040503050406030204" pitchFamily="18" charset="0"/>
                <a:ea typeface="Cambria Math" panose="02040503050406030204" pitchFamily="18" charset="0"/>
              </a:rPr>
              <a:t>        data = </a:t>
            </a:r>
            <a:r>
              <a:rPr lang="en-IN" sz="6800" dirty="0" err="1">
                <a:latin typeface="Cambria Math" panose="02040503050406030204" pitchFamily="18" charset="0"/>
                <a:ea typeface="Cambria Math" panose="02040503050406030204" pitchFamily="18" charset="0"/>
              </a:rPr>
              <a:t>extract_with_ocr</a:t>
            </a:r>
            <a:r>
              <a:rPr lang="en-IN" sz="6800" dirty="0">
                <a:latin typeface="Cambria Math" panose="02040503050406030204" pitchFamily="18" charset="0"/>
                <a:ea typeface="Cambria Math" panose="02040503050406030204" pitchFamily="18" charset="0"/>
              </a:rPr>
              <a:t>(file)</a:t>
            </a:r>
          </a:p>
          <a:p>
            <a:pPr marL="76200" indent="0">
              <a:buNone/>
            </a:pPr>
            <a:r>
              <a:rPr lang="en-IN" sz="6800" dirty="0">
                <a:latin typeface="Cambria Math" panose="02040503050406030204" pitchFamily="18" charset="0"/>
                <a:ea typeface="Cambria Math" panose="02040503050406030204" pitchFamily="18" charset="0"/>
              </a:rPr>
              <a:t>    else:</a:t>
            </a:r>
          </a:p>
          <a:p>
            <a:pPr marL="76200" indent="0">
              <a:buNone/>
            </a:pPr>
            <a:r>
              <a:rPr lang="en-IN" sz="6800" dirty="0">
                <a:latin typeface="Cambria Math" panose="02040503050406030204" pitchFamily="18" charset="0"/>
                <a:ea typeface="Cambria Math" panose="02040503050406030204" pitchFamily="18" charset="0"/>
              </a:rPr>
              <a:t>        data = </a:t>
            </a:r>
            <a:r>
              <a:rPr lang="en-IN" sz="6800" dirty="0" err="1">
                <a:latin typeface="Cambria Math" panose="02040503050406030204" pitchFamily="18" charset="0"/>
                <a:ea typeface="Cambria Math" panose="02040503050406030204" pitchFamily="18" charset="0"/>
              </a:rPr>
              <a:t>parse_csv_or_excel</a:t>
            </a:r>
            <a:r>
              <a:rPr lang="en-IN" sz="6800" dirty="0">
                <a:latin typeface="Cambria Math" panose="02040503050406030204" pitchFamily="18" charset="0"/>
                <a:ea typeface="Cambria Math" panose="02040503050406030204" pitchFamily="18" charset="0"/>
              </a:rPr>
              <a:t>(file)</a:t>
            </a:r>
          </a:p>
          <a:p>
            <a:pPr marL="76200" indent="0">
              <a:buNone/>
            </a:pPr>
            <a:endParaRPr lang="en-IN" sz="6800" dirty="0">
              <a:latin typeface="Cambria Math" panose="02040503050406030204" pitchFamily="18" charset="0"/>
              <a:ea typeface="Cambria Math" panose="02040503050406030204" pitchFamily="18" charset="0"/>
            </a:endParaRPr>
          </a:p>
          <a:p>
            <a:pPr marL="76200" indent="0">
              <a:buNone/>
            </a:pPr>
            <a:r>
              <a:rPr lang="en-IN" sz="6800" dirty="0">
                <a:latin typeface="Cambria Math" panose="02040503050406030204" pitchFamily="18" charset="0"/>
                <a:ea typeface="Cambria Math" panose="02040503050406030204" pitchFamily="18" charset="0"/>
              </a:rPr>
              <a:t>    # Data Validation</a:t>
            </a:r>
          </a:p>
          <a:p>
            <a:pPr marL="76200" indent="0">
              <a:buNone/>
            </a:pP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clean_data</a:t>
            </a:r>
            <a:r>
              <a:rPr lang="en-IN" sz="6800" dirty="0">
                <a:latin typeface="Cambria Math" panose="02040503050406030204" pitchFamily="18" charset="0"/>
                <a:ea typeface="Cambria Math" panose="02040503050406030204" pitchFamily="18" charset="0"/>
              </a:rPr>
              <a:t> = </a:t>
            </a:r>
            <a:r>
              <a:rPr lang="en-IN" sz="6800" dirty="0" err="1">
                <a:latin typeface="Cambria Math" panose="02040503050406030204" pitchFamily="18" charset="0"/>
                <a:ea typeface="Cambria Math" panose="02040503050406030204" pitchFamily="18" charset="0"/>
              </a:rPr>
              <a:t>validate_and_clean</a:t>
            </a:r>
            <a:r>
              <a:rPr lang="en-IN" sz="6800" dirty="0">
                <a:latin typeface="Cambria Math" panose="02040503050406030204" pitchFamily="18" charset="0"/>
                <a:ea typeface="Cambria Math" panose="02040503050406030204" pitchFamily="18" charset="0"/>
              </a:rPr>
              <a:t>(data)</a:t>
            </a:r>
          </a:p>
          <a:p>
            <a:pPr marL="76200" indent="0">
              <a:buNone/>
            </a:pPr>
            <a:r>
              <a:rPr lang="en-IN" sz="6800" dirty="0">
                <a:latin typeface="Cambria Math" panose="02040503050406030204" pitchFamily="18" charset="0"/>
                <a:ea typeface="Cambria Math" panose="02040503050406030204" pitchFamily="18" charset="0"/>
              </a:rPr>
              <a:t>    </a:t>
            </a:r>
          </a:p>
          <a:p>
            <a:pPr marL="76200" indent="0">
              <a:buNone/>
            </a:pPr>
            <a:r>
              <a:rPr lang="en-IN" sz="6800" dirty="0">
                <a:latin typeface="Cambria Math" panose="02040503050406030204" pitchFamily="18" charset="0"/>
                <a:ea typeface="Cambria Math" panose="02040503050406030204" pitchFamily="18" charset="0"/>
              </a:rPr>
              <a:t>    # Data Segregation</a:t>
            </a:r>
          </a:p>
          <a:p>
            <a:pPr marL="76200" indent="0">
              <a:buNone/>
            </a:pP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card_data</a:t>
            </a: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cheque_data</a:t>
            </a:r>
            <a:r>
              <a:rPr lang="en-IN" sz="6800" dirty="0">
                <a:latin typeface="Cambria Math" panose="02040503050406030204" pitchFamily="18" charset="0"/>
                <a:ea typeface="Cambria Math" panose="02040503050406030204" pitchFamily="18" charset="0"/>
              </a:rPr>
              <a:t> = </a:t>
            </a:r>
            <a:r>
              <a:rPr lang="en-IN" sz="6800" dirty="0" err="1">
                <a:latin typeface="Cambria Math" panose="02040503050406030204" pitchFamily="18" charset="0"/>
                <a:ea typeface="Cambria Math" panose="02040503050406030204" pitchFamily="18" charset="0"/>
              </a:rPr>
              <a:t>segregate_by_payment_type</a:t>
            </a:r>
            <a:r>
              <a:rPr lang="en-IN" sz="6800" dirty="0">
                <a:latin typeface="Cambria Math" panose="02040503050406030204" pitchFamily="18" charset="0"/>
                <a:ea typeface="Cambria Math" panose="02040503050406030204" pitchFamily="18" charset="0"/>
              </a:rPr>
              <a:t>(</a:t>
            </a:r>
            <a:r>
              <a:rPr lang="en-IN" sz="6800" dirty="0" err="1">
                <a:latin typeface="Cambria Math" panose="02040503050406030204" pitchFamily="18" charset="0"/>
                <a:ea typeface="Cambria Math" panose="02040503050406030204" pitchFamily="18" charset="0"/>
              </a:rPr>
              <a:t>clean_data</a:t>
            </a:r>
            <a:r>
              <a:rPr lang="en-IN" sz="6800" dirty="0">
                <a:latin typeface="Cambria Math" panose="02040503050406030204" pitchFamily="18" charset="0"/>
                <a:ea typeface="Cambria Math" panose="02040503050406030204" pitchFamily="18" charset="0"/>
              </a:rPr>
              <a:t>)</a:t>
            </a:r>
          </a:p>
          <a:p>
            <a:pPr marL="76200" indent="0">
              <a:buNone/>
            </a:pPr>
            <a:endParaRPr lang="en-IN" sz="6800" dirty="0">
              <a:latin typeface="Cambria Math" panose="02040503050406030204" pitchFamily="18" charset="0"/>
              <a:ea typeface="Cambria Math" panose="02040503050406030204" pitchFamily="18" charset="0"/>
            </a:endParaRPr>
          </a:p>
          <a:p>
            <a:pPr marL="76200" indent="0">
              <a:buNone/>
            </a:pPr>
            <a:r>
              <a:rPr lang="en-IN" sz="6800" dirty="0">
                <a:latin typeface="Cambria Math" panose="02040503050406030204" pitchFamily="18" charset="0"/>
                <a:ea typeface="Cambria Math" panose="02040503050406030204" pitchFamily="18" charset="0"/>
              </a:rPr>
              <a:t>    # Document Generation</a:t>
            </a:r>
          </a:p>
          <a:p>
            <a:pPr marL="76200" indent="0">
              <a:buNone/>
            </a:pPr>
            <a:r>
              <a:rPr lang="en-IN" sz="6800" dirty="0">
                <a:latin typeface="Cambria Math" panose="02040503050406030204" pitchFamily="18" charset="0"/>
                <a:ea typeface="Cambria Math" panose="02040503050406030204" pitchFamily="18" charset="0"/>
              </a:rPr>
              <a:t>    for receipt in </a:t>
            </a:r>
            <a:r>
              <a:rPr lang="en-IN" sz="6800" dirty="0" err="1">
                <a:latin typeface="Cambria Math" panose="02040503050406030204" pitchFamily="18" charset="0"/>
                <a:ea typeface="Cambria Math" panose="02040503050406030204" pitchFamily="18" charset="0"/>
              </a:rPr>
              <a:t>card_data</a:t>
            </a:r>
            <a:r>
              <a:rPr lang="en-IN" sz="6800" dirty="0">
                <a:latin typeface="Cambria Math" panose="02040503050406030204" pitchFamily="18" charset="0"/>
                <a:ea typeface="Cambria Math" panose="02040503050406030204" pitchFamily="18" charset="0"/>
              </a:rPr>
              <a:t> +   </a:t>
            </a:r>
            <a:r>
              <a:rPr lang="en-IN" sz="6800" dirty="0" err="1">
                <a:latin typeface="Cambria Math" panose="02040503050406030204" pitchFamily="18" charset="0"/>
                <a:ea typeface="Cambria Math" panose="02040503050406030204" pitchFamily="18" charset="0"/>
              </a:rPr>
              <a:t>cheque_data</a:t>
            </a:r>
            <a:r>
              <a:rPr lang="en-IN" sz="6800" dirty="0">
                <a:latin typeface="Cambria Math" panose="02040503050406030204" pitchFamily="18" charset="0"/>
                <a:ea typeface="Cambria Math" panose="02040503050406030204" pitchFamily="18" charset="0"/>
              </a:rPr>
              <a:t>:</a:t>
            </a:r>
          </a:p>
          <a:p>
            <a:pPr marL="76200" indent="0">
              <a:buNone/>
            </a:pPr>
            <a:r>
              <a:rPr lang="en-IN" sz="6800" dirty="0">
                <a:latin typeface="Cambria Math" panose="02040503050406030204" pitchFamily="18" charset="0"/>
                <a:ea typeface="Cambria Math" panose="02040503050406030204" pitchFamily="18" charset="0"/>
              </a:rPr>
              <a:t>        </a:t>
            </a:r>
            <a:r>
              <a:rPr lang="en-IN" sz="6800" dirty="0" err="1">
                <a:latin typeface="Cambria Math" panose="02040503050406030204" pitchFamily="18" charset="0"/>
                <a:ea typeface="Cambria Math" panose="02040503050406030204" pitchFamily="18" charset="0"/>
              </a:rPr>
              <a:t>generate_receipt_template</a:t>
            </a:r>
            <a:r>
              <a:rPr lang="en-IN" sz="6800" dirty="0">
                <a:latin typeface="Cambria Math" panose="02040503050406030204" pitchFamily="18" charset="0"/>
                <a:ea typeface="Cambria Math" panose="02040503050406030204" pitchFamily="18" charset="0"/>
              </a:rPr>
              <a:t>(receipt)</a:t>
            </a:r>
          </a:p>
          <a:p>
            <a:pPr marL="76200" indent="0">
              <a:buNone/>
            </a:pPr>
            <a:endParaRPr lang="en-IN" dirty="0"/>
          </a:p>
        </p:txBody>
      </p:sp>
      <p:sp>
        <p:nvSpPr>
          <p:cNvPr id="4" name="Text Placeholder 2">
            <a:extLst>
              <a:ext uri="{FF2B5EF4-FFF2-40B4-BE49-F238E27FC236}">
                <a16:creationId xmlns:a16="http://schemas.microsoft.com/office/drawing/2014/main" id="{CE707E85-B899-B766-117F-B270DBB74936}"/>
              </a:ext>
            </a:extLst>
          </p:cNvPr>
          <p:cNvSpPr txBox="1">
            <a:spLocks/>
          </p:cNvSpPr>
          <p:nvPr/>
        </p:nvSpPr>
        <p:spPr>
          <a:xfrm>
            <a:off x="6503851" y="1347652"/>
            <a:ext cx="4630057"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76200" indent="0">
              <a:buFont typeface="Arial"/>
              <a:buNone/>
            </a:pPr>
            <a:r>
              <a:rPr lang="en-IN" sz="1700" dirty="0">
                <a:latin typeface="Cambria Math" panose="02040503050406030204" pitchFamily="18" charset="0"/>
                <a:ea typeface="Cambria Math" panose="02040503050406030204" pitchFamily="18" charset="0"/>
              </a:rPr>
              <a:t>#Anomaly Detection</a:t>
            </a:r>
          </a:p>
          <a:p>
            <a:pPr marL="76200" indent="0">
              <a:buFont typeface="Arial"/>
              <a:buNone/>
            </a:pPr>
            <a:r>
              <a:rPr lang="en-IN" sz="1700" dirty="0">
                <a:latin typeface="Cambria Math" panose="02040503050406030204" pitchFamily="18" charset="0"/>
                <a:ea typeface="Cambria Math" panose="02040503050406030204" pitchFamily="18" charset="0"/>
              </a:rPr>
              <a:t>    anomalies = </a:t>
            </a:r>
            <a:r>
              <a:rPr lang="en-IN" sz="1700" dirty="0" err="1">
                <a:latin typeface="Cambria Math" panose="02040503050406030204" pitchFamily="18" charset="0"/>
                <a:ea typeface="Cambria Math" panose="02040503050406030204" pitchFamily="18" charset="0"/>
              </a:rPr>
              <a:t>detect_anomalies</a:t>
            </a:r>
            <a:r>
              <a:rPr lang="en-IN" sz="1700" dirty="0">
                <a:latin typeface="Cambria Math" panose="02040503050406030204" pitchFamily="18" charset="0"/>
                <a:ea typeface="Cambria Math" panose="02040503050406030204" pitchFamily="18" charset="0"/>
              </a:rPr>
              <a:t>(</a:t>
            </a:r>
            <a:r>
              <a:rPr lang="en-IN" sz="1700" dirty="0" err="1">
                <a:latin typeface="Cambria Math" panose="02040503050406030204" pitchFamily="18" charset="0"/>
                <a:ea typeface="Cambria Math" panose="02040503050406030204" pitchFamily="18" charset="0"/>
              </a:rPr>
              <a:t>clean_data</a:t>
            </a:r>
            <a:r>
              <a:rPr lang="en-IN" sz="1700" dirty="0">
                <a:latin typeface="Cambria Math" panose="02040503050406030204" pitchFamily="18" charset="0"/>
                <a:ea typeface="Cambria Math" panose="02040503050406030204" pitchFamily="18" charset="0"/>
              </a:rPr>
              <a:t>)</a:t>
            </a:r>
          </a:p>
          <a:p>
            <a:pPr marL="76200" indent="0">
              <a:buFont typeface="Arial"/>
              <a:buNone/>
            </a:pPr>
            <a:r>
              <a:rPr lang="en-IN" sz="1700" dirty="0">
                <a:latin typeface="Cambria Math" panose="02040503050406030204" pitchFamily="18" charset="0"/>
                <a:ea typeface="Cambria Math" panose="02040503050406030204" pitchFamily="18" charset="0"/>
              </a:rPr>
              <a:t>    </a:t>
            </a:r>
            <a:r>
              <a:rPr lang="en-IN" sz="1700" dirty="0" err="1">
                <a:latin typeface="Cambria Math" panose="02040503050406030204" pitchFamily="18" charset="0"/>
                <a:ea typeface="Cambria Math" panose="02040503050406030204" pitchFamily="18" charset="0"/>
              </a:rPr>
              <a:t>flag_suspicious</a:t>
            </a:r>
            <a:r>
              <a:rPr lang="en-IN" sz="1700" dirty="0">
                <a:latin typeface="Cambria Math" panose="02040503050406030204" pitchFamily="18" charset="0"/>
                <a:ea typeface="Cambria Math" panose="02040503050406030204" pitchFamily="18" charset="0"/>
              </a:rPr>
              <a:t>(anomalies)</a:t>
            </a:r>
          </a:p>
          <a:p>
            <a:pPr marL="76200" indent="0">
              <a:buFont typeface="Arial"/>
              <a:buNone/>
            </a:pPr>
            <a:endParaRPr lang="en-IN" sz="1700" dirty="0">
              <a:latin typeface="Cambria Math" panose="02040503050406030204" pitchFamily="18" charset="0"/>
              <a:ea typeface="Cambria Math" panose="02040503050406030204" pitchFamily="18" charset="0"/>
            </a:endParaRPr>
          </a:p>
          <a:p>
            <a:pPr marL="76200" indent="0">
              <a:buFont typeface="Arial"/>
              <a:buNone/>
            </a:pPr>
            <a:r>
              <a:rPr lang="en-IN" sz="1700" dirty="0">
                <a:latin typeface="Cambria Math" panose="02040503050406030204" pitchFamily="18" charset="0"/>
                <a:ea typeface="Cambria Math" panose="02040503050406030204" pitchFamily="18" charset="0"/>
              </a:rPr>
              <a:t> #Email Automation</a:t>
            </a:r>
          </a:p>
          <a:p>
            <a:pPr marL="76200" indent="0">
              <a:buFont typeface="Arial"/>
              <a:buNone/>
            </a:pPr>
            <a:r>
              <a:rPr lang="en-IN" sz="1700" dirty="0">
                <a:latin typeface="Cambria Math" panose="02040503050406030204" pitchFamily="18" charset="0"/>
                <a:ea typeface="Cambria Math" panose="02040503050406030204" pitchFamily="18" charset="0"/>
              </a:rPr>
              <a:t>    for vendor in </a:t>
            </a:r>
            <a:r>
              <a:rPr lang="en-IN" sz="1700" dirty="0" err="1">
                <a:latin typeface="Cambria Math" panose="02040503050406030204" pitchFamily="18" charset="0"/>
                <a:ea typeface="Cambria Math" panose="02040503050406030204" pitchFamily="18" charset="0"/>
              </a:rPr>
              <a:t>clean_data</a:t>
            </a:r>
            <a:r>
              <a:rPr lang="en-IN" sz="1700" dirty="0">
                <a:latin typeface="Cambria Math" panose="02040503050406030204" pitchFamily="18" charset="0"/>
                <a:ea typeface="Cambria Math" panose="02040503050406030204" pitchFamily="18" charset="0"/>
              </a:rPr>
              <a:t>['</a:t>
            </a:r>
            <a:r>
              <a:rPr lang="en-IN" sz="1700" dirty="0" err="1">
                <a:latin typeface="Cambria Math" panose="02040503050406030204" pitchFamily="18" charset="0"/>
                <a:ea typeface="Cambria Math" panose="02040503050406030204" pitchFamily="18" charset="0"/>
              </a:rPr>
              <a:t>vendor_list</a:t>
            </a:r>
            <a:r>
              <a:rPr lang="en-IN" sz="1700" dirty="0">
                <a:latin typeface="Cambria Math" panose="02040503050406030204" pitchFamily="18" charset="0"/>
                <a:ea typeface="Cambria Math" panose="02040503050406030204" pitchFamily="18" charset="0"/>
              </a:rPr>
              <a:t>']:</a:t>
            </a:r>
          </a:p>
          <a:p>
            <a:pPr marL="76200" indent="0">
              <a:buFont typeface="Arial"/>
              <a:buNone/>
            </a:pPr>
            <a:r>
              <a:rPr lang="en-IN" sz="1700" dirty="0">
                <a:latin typeface="Cambria Math" panose="02040503050406030204" pitchFamily="18" charset="0"/>
                <a:ea typeface="Cambria Math" panose="02040503050406030204" pitchFamily="18" charset="0"/>
              </a:rPr>
              <a:t>        </a:t>
            </a:r>
            <a:r>
              <a:rPr lang="en-IN" sz="1700" dirty="0" err="1">
                <a:latin typeface="Cambria Math" panose="02040503050406030204" pitchFamily="18" charset="0"/>
                <a:ea typeface="Cambria Math" panose="02040503050406030204" pitchFamily="18" charset="0"/>
              </a:rPr>
              <a:t>send_email</a:t>
            </a:r>
            <a:r>
              <a:rPr lang="en-IN" sz="1700" dirty="0">
                <a:latin typeface="Cambria Math" panose="02040503050406030204" pitchFamily="18" charset="0"/>
                <a:ea typeface="Cambria Math" panose="02040503050406030204" pitchFamily="18" charset="0"/>
              </a:rPr>
              <a:t>(vendor, receipt)</a:t>
            </a:r>
          </a:p>
          <a:p>
            <a:pPr marL="76200" indent="0">
              <a:buFont typeface="Arial"/>
              <a:buNone/>
            </a:pPr>
            <a:endParaRPr lang="en-IN" sz="1700" dirty="0">
              <a:latin typeface="Cambria Math" panose="02040503050406030204" pitchFamily="18" charset="0"/>
              <a:ea typeface="Cambria Math" panose="02040503050406030204" pitchFamily="18" charset="0"/>
            </a:endParaRPr>
          </a:p>
          <a:p>
            <a:pPr marL="76200" indent="0">
              <a:buFont typeface="Arial"/>
              <a:buNone/>
            </a:pPr>
            <a:r>
              <a:rPr lang="en-IN" sz="1700" dirty="0">
                <a:latin typeface="Cambria Math" panose="02040503050406030204" pitchFamily="18" charset="0"/>
                <a:ea typeface="Cambria Math" panose="02040503050406030204" pitchFamily="18" charset="0"/>
              </a:rPr>
              <a:t>#Generate and Save Reports</a:t>
            </a:r>
          </a:p>
          <a:p>
            <a:pPr marL="76200" indent="0">
              <a:buFont typeface="Arial"/>
              <a:buNone/>
            </a:pPr>
            <a:r>
              <a:rPr lang="en-IN" sz="1700" dirty="0">
                <a:latin typeface="Cambria Math" panose="02040503050406030204" pitchFamily="18" charset="0"/>
                <a:ea typeface="Cambria Math" panose="02040503050406030204" pitchFamily="18" charset="0"/>
              </a:rPr>
              <a:t>    report = </a:t>
            </a:r>
            <a:r>
              <a:rPr lang="en-IN" sz="1700" dirty="0" err="1">
                <a:latin typeface="Cambria Math" panose="02040503050406030204" pitchFamily="18" charset="0"/>
                <a:ea typeface="Cambria Math" panose="02040503050406030204" pitchFamily="18" charset="0"/>
              </a:rPr>
              <a:t>generate_report</a:t>
            </a:r>
            <a:r>
              <a:rPr lang="en-IN" sz="1700" dirty="0">
                <a:latin typeface="Cambria Math" panose="02040503050406030204" pitchFamily="18" charset="0"/>
                <a:ea typeface="Cambria Math" panose="02040503050406030204" pitchFamily="18" charset="0"/>
              </a:rPr>
              <a:t>(</a:t>
            </a:r>
            <a:r>
              <a:rPr lang="en-IN" sz="1700" dirty="0" err="1">
                <a:latin typeface="Cambria Math" panose="02040503050406030204" pitchFamily="18" charset="0"/>
                <a:ea typeface="Cambria Math" panose="02040503050406030204" pitchFamily="18" charset="0"/>
              </a:rPr>
              <a:t>clean_data</a:t>
            </a:r>
            <a:r>
              <a:rPr lang="en-IN" sz="1700" dirty="0">
                <a:latin typeface="Cambria Math" panose="02040503050406030204" pitchFamily="18" charset="0"/>
                <a:ea typeface="Cambria Math" panose="02040503050406030204" pitchFamily="18" charset="0"/>
              </a:rPr>
              <a:t>, anomalies)</a:t>
            </a:r>
          </a:p>
          <a:p>
            <a:pPr marL="76200" indent="0">
              <a:buFont typeface="Arial"/>
              <a:buNone/>
            </a:pPr>
            <a:r>
              <a:rPr lang="en-IN" sz="1700" dirty="0">
                <a:latin typeface="Cambria Math" panose="02040503050406030204" pitchFamily="18" charset="0"/>
                <a:ea typeface="Cambria Math" panose="02040503050406030204" pitchFamily="18" charset="0"/>
              </a:rPr>
              <a:t>    </a:t>
            </a:r>
            <a:r>
              <a:rPr lang="en-IN" sz="1700" dirty="0" err="1">
                <a:latin typeface="Cambria Math" panose="02040503050406030204" pitchFamily="18" charset="0"/>
                <a:ea typeface="Cambria Math" panose="02040503050406030204" pitchFamily="18" charset="0"/>
              </a:rPr>
              <a:t>save_report</a:t>
            </a:r>
            <a:r>
              <a:rPr lang="en-IN" sz="1700" dirty="0">
                <a:latin typeface="Cambria Math" panose="02040503050406030204" pitchFamily="18" charset="0"/>
                <a:ea typeface="Cambria Math" panose="02040503050406030204" pitchFamily="18" charset="0"/>
              </a:rPr>
              <a:t>(report)</a:t>
            </a:r>
          </a:p>
          <a:p>
            <a:pPr marL="76200" indent="0">
              <a:buFont typeface="Arial"/>
              <a:buNone/>
            </a:pPr>
            <a:r>
              <a:rPr lang="en-IN" sz="1700" dirty="0">
                <a:latin typeface="Cambria Math" panose="02040503050406030204" pitchFamily="18" charset="0"/>
                <a:ea typeface="Cambria Math" panose="02040503050406030204" pitchFamily="18" charset="0"/>
              </a:rPr>
              <a:t>    return "Processing Complete"</a:t>
            </a:r>
          </a:p>
          <a:p>
            <a:pPr marL="76200" indent="0">
              <a:buFont typeface="Arial"/>
              <a:buNone/>
            </a:pPr>
            <a:endParaRPr lang="en-IN" dirty="0"/>
          </a:p>
        </p:txBody>
      </p:sp>
    </p:spTree>
    <p:extLst>
      <p:ext uri="{BB962C8B-B14F-4D97-AF65-F5344CB8AC3E}">
        <p14:creationId xmlns:p14="http://schemas.microsoft.com/office/powerpoint/2010/main" val="136286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04FC-5CE6-A1FA-8987-D29F2197D041}"/>
              </a:ext>
            </a:extLst>
          </p:cNvPr>
          <p:cNvSpPr>
            <a:spLocks noGrp="1"/>
          </p:cNvSpPr>
          <p:nvPr>
            <p:ph type="title"/>
          </p:nvPr>
        </p:nvSpPr>
        <p:spPr/>
        <p:txBody>
          <a:bodyPr/>
          <a:lstStyle/>
          <a:p>
            <a:r>
              <a:rPr lang="en-IN" dirty="0"/>
              <a:t>Results</a:t>
            </a:r>
          </a:p>
        </p:txBody>
      </p:sp>
      <p:sp>
        <p:nvSpPr>
          <p:cNvPr id="3" name="Text Placeholder 2">
            <a:extLst>
              <a:ext uri="{FF2B5EF4-FFF2-40B4-BE49-F238E27FC236}">
                <a16:creationId xmlns:a16="http://schemas.microsoft.com/office/drawing/2014/main" id="{B4A5DDD1-9D43-E344-3C1B-F81E91A10AA2}"/>
              </a:ext>
            </a:extLst>
          </p:cNvPr>
          <p:cNvSpPr>
            <a:spLocks noGrp="1"/>
          </p:cNvSpPr>
          <p:nvPr>
            <p:ph type="body" idx="1"/>
          </p:nvPr>
        </p:nvSpPr>
        <p:spPr/>
        <p:txBody>
          <a:bodyPr/>
          <a:lstStyle/>
          <a:p>
            <a:pPr marL="444500" algn="just">
              <a:lnSpc>
                <a:spcPct val="150000"/>
              </a:lnSpc>
            </a:pPr>
            <a:r>
              <a:rPr lang="en-US" sz="1800" b="0" kern="0" dirty="0">
                <a:effectLst/>
                <a:latin typeface="Times New Roman" panose="02020603050405020304" pitchFamily="18" charset="0"/>
                <a:ea typeface="Times New Roman" panose="02020603050405020304" pitchFamily="18" charset="0"/>
              </a:rPr>
              <a:t>Successfully automated the processing of 25,000 receipts per month, reducing manual effort by approximately 90%.</a:t>
            </a:r>
            <a:endParaRPr lang="en-IN" sz="1800" b="1" kern="0" dirty="0">
              <a:effectLst/>
              <a:latin typeface="Times New Roman" panose="02020603050405020304" pitchFamily="18" charset="0"/>
              <a:ea typeface="Times New Roman" panose="02020603050405020304" pitchFamily="18" charset="0"/>
            </a:endParaRPr>
          </a:p>
          <a:p>
            <a:pPr marL="76200" indent="0" algn="just">
              <a:lnSpc>
                <a:spcPct val="150000"/>
              </a:lnSpc>
              <a:buNone/>
            </a:pPr>
            <a:endParaRPr lang="en-IN" sz="1800" b="1" kern="0" dirty="0">
              <a:effectLst/>
              <a:latin typeface="Times New Roman" panose="02020603050405020304" pitchFamily="18" charset="0"/>
              <a:ea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11B690DF-9301-2422-886B-C4C7570A85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5097" y="2199535"/>
            <a:ext cx="7834120" cy="3896466"/>
          </a:xfrm>
          <a:prstGeom prst="rect">
            <a:avLst/>
          </a:prstGeom>
          <a:noFill/>
          <a:ln>
            <a:noFill/>
          </a:ln>
        </p:spPr>
      </p:pic>
    </p:spTree>
    <p:extLst>
      <p:ext uri="{BB962C8B-B14F-4D97-AF65-F5344CB8AC3E}">
        <p14:creationId xmlns:p14="http://schemas.microsoft.com/office/powerpoint/2010/main" val="270705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599E-EC0C-57AE-DD82-12C2BE7E2EB7}"/>
              </a:ext>
            </a:extLst>
          </p:cNvPr>
          <p:cNvSpPr>
            <a:spLocks noGrp="1"/>
          </p:cNvSpPr>
          <p:nvPr>
            <p:ph type="title"/>
          </p:nvPr>
        </p:nvSpPr>
        <p:spPr/>
        <p:txBody>
          <a:bodyPr/>
          <a:lstStyle/>
          <a:p>
            <a:r>
              <a:rPr lang="en-IN" dirty="0"/>
              <a:t>Results</a:t>
            </a:r>
          </a:p>
        </p:txBody>
      </p:sp>
      <p:graphicFrame>
        <p:nvGraphicFramePr>
          <p:cNvPr id="4" name="Table 3">
            <a:extLst>
              <a:ext uri="{FF2B5EF4-FFF2-40B4-BE49-F238E27FC236}">
                <a16:creationId xmlns:a16="http://schemas.microsoft.com/office/drawing/2014/main" id="{6654477E-6CE2-3373-C9C0-138D94355DB2}"/>
              </a:ext>
            </a:extLst>
          </p:cNvPr>
          <p:cNvGraphicFramePr>
            <a:graphicFrameLocks noGrp="1"/>
          </p:cNvGraphicFramePr>
          <p:nvPr>
            <p:extLst>
              <p:ext uri="{D42A27DB-BD31-4B8C-83A1-F6EECF244321}">
                <p14:modId xmlns:p14="http://schemas.microsoft.com/office/powerpoint/2010/main" val="3438184345"/>
              </p:ext>
            </p:extLst>
          </p:nvPr>
        </p:nvGraphicFramePr>
        <p:xfrm>
          <a:off x="4050793" y="1776548"/>
          <a:ext cx="3621458" cy="3678102"/>
        </p:xfrm>
        <a:graphic>
          <a:graphicData uri="http://schemas.openxmlformats.org/drawingml/2006/table">
            <a:tbl>
              <a:tblPr firstRow="1" firstCol="1" lastRow="1" lastCol="1" bandRow="1" bandCol="1"/>
              <a:tblGrid>
                <a:gridCol w="1933203">
                  <a:extLst>
                    <a:ext uri="{9D8B030D-6E8A-4147-A177-3AD203B41FA5}">
                      <a16:colId xmlns:a16="http://schemas.microsoft.com/office/drawing/2014/main" val="3677807785"/>
                    </a:ext>
                  </a:extLst>
                </a:gridCol>
                <a:gridCol w="1688255">
                  <a:extLst>
                    <a:ext uri="{9D8B030D-6E8A-4147-A177-3AD203B41FA5}">
                      <a16:colId xmlns:a16="http://schemas.microsoft.com/office/drawing/2014/main" val="3758281428"/>
                    </a:ext>
                  </a:extLst>
                </a:gridCol>
              </a:tblGrid>
              <a:tr h="549806">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algn="ctr"/>
                      <a:r>
                        <a:rPr lang="en-US" sz="1200" b="1" spc="-20">
                          <a:effectLst/>
                          <a:latin typeface="Times New Roman" panose="02020603050405020304" pitchFamily="18" charset="0"/>
                          <a:ea typeface="Times New Roman" panose="02020603050405020304" pitchFamily="18" charset="0"/>
                          <a:cs typeface="Times New Roman" panose="02020603050405020304" pitchFamily="18" charset="0"/>
                        </a:rPr>
                        <a:t>Component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marR="1270" algn="ctr"/>
                      <a:r>
                        <a:rPr lang="en-US" sz="1200" b="1" spc="-10">
                          <a:effectLst/>
                          <a:latin typeface="Times New Roman" panose="02020603050405020304" pitchFamily="18" charset="0"/>
                          <a:ea typeface="Times New Roman" panose="02020603050405020304" pitchFamily="18" charset="0"/>
                          <a:cs typeface="Times New Roman" panose="02020603050405020304" pitchFamily="18" charset="0"/>
                        </a:rPr>
                        <a:t>Accuracy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318166"/>
                  </a:ext>
                </a:extLst>
              </a:tr>
              <a:tr h="733075">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marR="635"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Robotic Process Automation (RPA)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99%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376111"/>
                  </a:ext>
                </a:extLst>
              </a:tr>
              <a:tr h="916344">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marR="635"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Optical Character Recognition (OCR)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85%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2492659"/>
                  </a:ext>
                </a:extLst>
              </a:tr>
              <a:tr h="916344">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marR="635"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Natural Language Processing (NLP)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5080" algn="ct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92%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7834028"/>
                  </a:ext>
                </a:extLst>
              </a:tr>
              <a:tr h="562533">
                <a:tc>
                  <a:txBody>
                    <a:bodyPr/>
                    <a:lstStyle/>
                    <a:p>
                      <a:pPr algn="ctr">
                        <a:spcBef>
                          <a:spcPts val="90"/>
                        </a:spcBef>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90"/>
                        </a:spcBef>
                      </a:pP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Anomaly Detection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spcBef>
                          <a:spcPts val="90"/>
                        </a:spcBef>
                      </a:pPr>
                      <a:r>
                        <a:rPr lang="en-US"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90"/>
                        </a:spcBef>
                      </a:pPr>
                      <a:r>
                        <a:rPr lang="en-US" sz="1200" spc="-25" dirty="0">
                          <a:effectLst/>
                          <a:latin typeface="Times New Roman" panose="02020603050405020304" pitchFamily="18" charset="0"/>
                          <a:ea typeface="Times New Roman" panose="02020603050405020304" pitchFamily="18" charset="0"/>
                          <a:cs typeface="Times New Roman" panose="02020603050405020304" pitchFamily="18" charset="0"/>
                        </a:rPr>
                        <a:t>95%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4578966"/>
                  </a:ext>
                </a:extLst>
              </a:tr>
            </a:tbl>
          </a:graphicData>
        </a:graphic>
      </p:graphicFrame>
      <p:sp>
        <p:nvSpPr>
          <p:cNvPr id="5" name="Rectangle 1">
            <a:extLst>
              <a:ext uri="{FF2B5EF4-FFF2-40B4-BE49-F238E27FC236}">
                <a16:creationId xmlns:a16="http://schemas.microsoft.com/office/drawing/2014/main" id="{C31DFCCF-AD1E-2D68-9DC8-120494FB23DE}"/>
              </a:ext>
            </a:extLst>
          </p:cNvPr>
          <p:cNvSpPr>
            <a:spLocks noGrp="1" noChangeArrowheads="1"/>
          </p:cNvSpPr>
          <p:nvPr>
            <p:ph type="body" idx="1"/>
          </p:nvPr>
        </p:nvSpPr>
        <p:spPr bwMode="auto">
          <a:xfrm>
            <a:off x="910045" y="1099440"/>
            <a:ext cx="990295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696"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ACCURACY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805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2F149313-0DA1-2813-4EA0-71A98C7041C1}"/>
              </a:ext>
            </a:extLst>
          </p:cNvPr>
          <p:cNvPicPr>
            <a:picLocks noChangeAspect="1"/>
          </p:cNvPicPr>
          <p:nvPr/>
        </p:nvPicPr>
        <p:blipFill rotWithShape="1">
          <a:blip r:embed="rId3">
            <a:extLst>
              <a:ext uri="{28A0092B-C50C-407E-A947-70E740481C1C}">
                <a14:useLocalDpi xmlns:a14="http://schemas.microsoft.com/office/drawing/2010/main" val="0"/>
              </a:ext>
            </a:extLst>
          </a:blip>
          <a:srcRect t="2821" r="1571" b="12827"/>
          <a:stretch/>
        </p:blipFill>
        <p:spPr bwMode="auto">
          <a:xfrm>
            <a:off x="2107474" y="1129608"/>
            <a:ext cx="7759337" cy="498757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989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553F-93EE-1F4D-E7AE-DB57D454C94A}"/>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C89529EE-0DE8-ABB3-07AF-22F4596CD292}"/>
              </a:ext>
            </a:extLst>
          </p:cNvPr>
          <p:cNvSpPr>
            <a:spLocks noGrp="1"/>
          </p:cNvSpPr>
          <p:nvPr>
            <p:ph type="body" idx="1"/>
          </p:nvPr>
        </p:nvSpPr>
        <p:spPr/>
        <p:txBody>
          <a:bodyPr/>
          <a:lstStyle/>
          <a:p>
            <a:pPr marL="76200" indent="0">
              <a:buNone/>
            </a:pPr>
            <a:r>
              <a:rPr lang="en-US" sz="1800" dirty="0">
                <a:effectLst/>
                <a:latin typeface="Cambria" panose="02040503050406030204" pitchFamily="18" charset="0"/>
                <a:ea typeface="Cambria" panose="02040503050406030204" pitchFamily="18" charset="0"/>
              </a:rPr>
              <a:t>In this project, we have designed and will implement an automated Finance Receipting solution using Robotic Process Automation (RPA) to streamline and optimize back office operations. The automation solution is capable of handling a high volume of 25,000 receipts per month, with minimal manual intervention,</a:t>
            </a:r>
            <a:r>
              <a:rPr lang="en-US" sz="1800" spc="-3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while</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addressing</a:t>
            </a:r>
            <a:r>
              <a:rPr lang="en-US" sz="1800" spc="-3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the</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challenges</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posed</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by</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structured</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and</a:t>
            </a:r>
            <a:r>
              <a:rPr lang="en-US" sz="1800" spc="-3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paper- based data inputs. By leveraging RPA to automate tasks such as data extraction, segregation, receipt generation, and email distribution, we have successfully enhanced operational efficiency, accuracy, and scalability.</a:t>
            </a:r>
            <a:endParaRPr lang="en-IN" sz="1800" dirty="0">
              <a:latin typeface="Cambria" panose="02040503050406030204" pitchFamily="18" charset="0"/>
              <a:ea typeface="Cambria" panose="02040503050406030204" pitchFamily="18" charset="0"/>
            </a:endParaRPr>
          </a:p>
          <a:p>
            <a:pPr marL="76200" indent="0">
              <a:buNone/>
            </a:pPr>
            <a:endParaRPr lang="en-IN" sz="1800" dirty="0">
              <a:effectLst/>
              <a:latin typeface="Cambria" panose="02040503050406030204" pitchFamily="18" charset="0"/>
              <a:ea typeface="Cambria" panose="02040503050406030204" pitchFamily="18" charset="0"/>
            </a:endParaRPr>
          </a:p>
          <a:p>
            <a:pPr marL="76200" indent="0">
              <a:buNone/>
            </a:pPr>
            <a:r>
              <a:rPr lang="en-US" sz="1800" dirty="0">
                <a:effectLst/>
                <a:latin typeface="Cambria" panose="02040503050406030204" pitchFamily="18" charset="0"/>
                <a:ea typeface="Cambria" panose="02040503050406030204" pitchFamily="18" charset="0"/>
              </a:rPr>
              <a:t>In conclusion, the automated finance receipting system presents a scalable, robust,</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and</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efficient</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approach</a:t>
            </a:r>
            <a:r>
              <a:rPr lang="en-US" sz="1800" spc="-3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to</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managing</a:t>
            </a:r>
            <a:r>
              <a:rPr lang="en-US" sz="1800" spc="-3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high-volume</a:t>
            </a:r>
            <a:r>
              <a:rPr lang="en-US" sz="1800" spc="-2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financial</a:t>
            </a:r>
            <a:r>
              <a:rPr lang="en-US" sz="1800" spc="-1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transactions, which can be easily adapted to other industries with similar repetitive tasks.</a:t>
            </a:r>
            <a:endParaRPr lang="en-IN" sz="1800" dirty="0">
              <a:effectLst/>
              <a:latin typeface="Cambria" panose="02040503050406030204" pitchFamily="18" charset="0"/>
              <a:ea typeface="Cambria" panose="02040503050406030204" pitchFamily="18" charset="0"/>
            </a:endParaRPr>
          </a:p>
          <a:p>
            <a:pPr marL="29845" marR="264795" indent="0">
              <a:buNone/>
            </a:pPr>
            <a:r>
              <a:rPr lang="en-US" sz="1800" dirty="0">
                <a:effectLst/>
                <a:latin typeface="Cambria" panose="02040503050406030204" pitchFamily="18" charset="0"/>
                <a:ea typeface="Cambria" panose="02040503050406030204" pitchFamily="18" charset="0"/>
              </a:rPr>
              <a:t>The</a:t>
            </a:r>
            <a:r>
              <a:rPr lang="en-US" sz="1800" spc="-10"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solution</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not</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only</a:t>
            </a:r>
            <a:r>
              <a:rPr lang="en-US" sz="1800" spc="-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addresses</a:t>
            </a:r>
            <a:r>
              <a:rPr lang="en-US" sz="1800" spc="-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current</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business</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needs</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but</a:t>
            </a:r>
            <a:r>
              <a:rPr lang="en-US" sz="1800" spc="-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also</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sets</a:t>
            </a:r>
            <a:r>
              <a:rPr lang="en-US" sz="1800" spc="-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the</a:t>
            </a:r>
            <a:r>
              <a:rPr lang="en-US" sz="1800" spc="-25" dirty="0">
                <a:effectLst/>
                <a:latin typeface="Cambria" panose="02040503050406030204" pitchFamily="18" charset="0"/>
                <a:ea typeface="Cambria" panose="02040503050406030204" pitchFamily="18" charset="0"/>
              </a:rPr>
              <a:t> </a:t>
            </a:r>
            <a:r>
              <a:rPr lang="en-US" sz="1800" dirty="0">
                <a:effectLst/>
                <a:latin typeface="Cambria" panose="02040503050406030204" pitchFamily="18" charset="0"/>
                <a:ea typeface="Cambria" panose="02040503050406030204" pitchFamily="18" charset="0"/>
              </a:rPr>
              <a:t>stage for future advancements</a:t>
            </a:r>
          </a:p>
          <a:p>
            <a:pPr marL="29845" marR="264795" indent="0">
              <a:buNone/>
            </a:pPr>
            <a:r>
              <a:rPr lang="en-US" sz="1800" dirty="0">
                <a:effectLst/>
                <a:latin typeface="Cambria" panose="02040503050406030204" pitchFamily="18" charset="0"/>
                <a:ea typeface="Cambria" panose="02040503050406030204" pitchFamily="18" charset="0"/>
              </a:rPr>
              <a:t>in automation and process optimization, offering considerable long-term benefits for organizations.</a:t>
            </a:r>
            <a:endParaRPr lang="en-IN" sz="1800" dirty="0">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4018909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sz="2000" dirty="0">
                <a:latin typeface="Cambria" panose="02040503050406030204" pitchFamily="18" charset="0"/>
                <a:ea typeface="Cambria" panose="02040503050406030204" pitchFamily="18" charset="0"/>
              </a:rPr>
              <a:t>K. T. Wadsworth, M. T. Guido, J. F. Griffin and A. </a:t>
            </a:r>
            <a:r>
              <a:rPr lang="en-US" sz="2000" dirty="0" err="1">
                <a:latin typeface="Cambria" panose="02040503050406030204" pitchFamily="18" charset="0"/>
                <a:ea typeface="Cambria" panose="02040503050406030204" pitchFamily="18" charset="0"/>
              </a:rPr>
              <a:t>Mandil</a:t>
            </a:r>
            <a:r>
              <a:rPr lang="en-US" sz="2000" dirty="0">
                <a:latin typeface="Cambria" panose="02040503050406030204" pitchFamily="18" charset="0"/>
                <a:ea typeface="Cambria" panose="02040503050406030204" pitchFamily="18" charset="0"/>
              </a:rPr>
              <a:t>, "An innovation in paper receipts: the electronic receipt management system," 2010 IEEE Systems and Information Engineering Design Symposium, Charlottesville, VA, USA, 2010, pp. 88-93, </a:t>
            </a:r>
            <a:r>
              <a:rPr lang="en-US" sz="2000" dirty="0" err="1">
                <a:latin typeface="Cambria" panose="02040503050406030204" pitchFamily="18" charset="0"/>
                <a:ea typeface="Cambria" panose="02040503050406030204" pitchFamily="18" charset="0"/>
              </a:rPr>
              <a:t>doi</a:t>
            </a:r>
            <a:r>
              <a:rPr lang="en-US" sz="2000" dirty="0">
                <a:latin typeface="Cambria" panose="02040503050406030204" pitchFamily="18" charset="0"/>
                <a:ea typeface="Cambria" panose="02040503050406030204" pitchFamily="18" charset="0"/>
              </a:rPr>
              <a:t>: 10.1109/SIEDS.2010.5469674. </a:t>
            </a:r>
          </a:p>
          <a:p>
            <a:pPr marL="495300" indent="-342900">
              <a:spcBef>
                <a:spcPts val="0"/>
              </a:spcBef>
            </a:pPr>
            <a:r>
              <a:rPr lang="en-US" sz="2000" dirty="0">
                <a:latin typeface="Cambria" panose="02040503050406030204" pitchFamily="18" charset="0"/>
                <a:ea typeface="Cambria" panose="02040503050406030204" pitchFamily="18" charset="0"/>
              </a:rPr>
              <a:t>Balamurugan, A &amp; Vamsi, M &amp; Bhattacharya, </a:t>
            </a:r>
            <a:r>
              <a:rPr lang="en-US" sz="2000" dirty="0" err="1">
                <a:latin typeface="Cambria" panose="02040503050406030204" pitchFamily="18" charset="0"/>
                <a:ea typeface="Cambria" panose="02040503050406030204" pitchFamily="18" charset="0"/>
              </a:rPr>
              <a:t>Rajib</a:t>
            </a:r>
            <a:r>
              <a:rPr lang="en-US" sz="2000" dirty="0">
                <a:latin typeface="Cambria" panose="02040503050406030204" pitchFamily="18" charset="0"/>
                <a:ea typeface="Cambria" panose="02040503050406030204" pitchFamily="18" charset="0"/>
              </a:rPr>
              <a:t> &amp; Mohammed, Shariq &amp; Kaushik, Priyanka &amp; </a:t>
            </a:r>
            <a:r>
              <a:rPr lang="en-US" sz="2000" dirty="0" err="1">
                <a:latin typeface="Cambria" panose="02040503050406030204" pitchFamily="18" charset="0"/>
                <a:ea typeface="Cambria" panose="02040503050406030204" pitchFamily="18" charset="0"/>
              </a:rPr>
              <a:t>Haralayya</a:t>
            </a:r>
            <a:r>
              <a:rPr lang="en-US" sz="2000" dirty="0">
                <a:latin typeface="Cambria" panose="02040503050406030204" pitchFamily="18" charset="0"/>
                <a:ea typeface="Cambria" panose="02040503050406030204" pitchFamily="18" charset="0"/>
              </a:rPr>
              <a:t>, Dr. (2023). </a:t>
            </a:r>
            <a:r>
              <a:rPr lang="en-US" sz="2000" i="1" dirty="0">
                <a:latin typeface="Cambria" panose="02040503050406030204" pitchFamily="18" charset="0"/>
                <a:ea typeface="Cambria" panose="02040503050406030204" pitchFamily="18" charset="0"/>
              </a:rPr>
              <a:t>ROBOTIC PROCESS AUTOMATION (RPA) IN ACCOUNTING AND AUDITING OF BUSINESS AND FINANCIAL INFORMATION.</a:t>
            </a:r>
            <a:r>
              <a:rPr lang="en-US" sz="2000" dirty="0">
                <a:latin typeface="Cambria" panose="02040503050406030204" pitchFamily="18" charset="0"/>
                <a:ea typeface="Cambria" panose="02040503050406030204" pitchFamily="18" charset="0"/>
              </a:rPr>
              <a:t> Manager. 58. 127-142. </a:t>
            </a:r>
          </a:p>
          <a:p>
            <a:pPr marL="152400" indent="0">
              <a:spcBef>
                <a:spcPts val="0"/>
              </a:spcBef>
              <a:buNone/>
            </a:pPr>
            <a:endParaRPr lang="en-US" sz="2000" dirty="0">
              <a:latin typeface="Cambria" panose="02040503050406030204" pitchFamily="18" charset="0"/>
              <a:ea typeface="Cambria" panose="02040503050406030204" pitchFamily="18" charset="0"/>
            </a:endParaRPr>
          </a:p>
          <a:p>
            <a:pPr marL="495300" indent="-342900">
              <a:spcBef>
                <a:spcPts val="0"/>
              </a:spcBef>
            </a:pPr>
            <a:r>
              <a:rPr lang="en-US" sz="2000" dirty="0">
                <a:latin typeface="Cambria" panose="02040503050406030204" pitchFamily="18" charset="0"/>
                <a:ea typeface="Cambria" panose="02040503050406030204" pitchFamily="18" charset="0"/>
              </a:rPr>
              <a:t>Costa, Diogo &amp; S. </a:t>
            </a:r>
            <a:r>
              <a:rPr lang="en-US" sz="2000" dirty="0" err="1">
                <a:latin typeface="Cambria" panose="02040503050406030204" pitchFamily="18" charset="0"/>
                <a:ea typeface="Cambria" panose="02040503050406030204" pitchFamily="18" charset="0"/>
              </a:rPr>
              <a:t>Mamede</a:t>
            </a:r>
            <a:r>
              <a:rPr lang="en-US" sz="2000" dirty="0">
                <a:latin typeface="Cambria" panose="02040503050406030204" pitchFamily="18" charset="0"/>
                <a:ea typeface="Cambria" panose="02040503050406030204" pitchFamily="18" charset="0"/>
              </a:rPr>
              <a:t>, Henrique &amp; Mira da Silva, Miguel. (2022). Robotic Process Automation (RPA) Adoption: A Systematic Literature Review. Engineering Management in Production and Services. 14. 1-12. 10.2478/emj-2022-0012. </a:t>
            </a:r>
          </a:p>
          <a:p>
            <a:pPr marL="152400" indent="0">
              <a:spcBef>
                <a:spcPts val="0"/>
              </a:spcBef>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14400"/>
            <a:ext cx="11117943" cy="6374675"/>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Abstract</a:t>
            </a:r>
          </a:p>
          <a:p>
            <a:pPr marL="495300" lvl="0" indent="-342900" algn="just">
              <a:lnSpc>
                <a:spcPct val="200000"/>
              </a:lnSpc>
              <a:spcBef>
                <a:spcPts val="0"/>
              </a:spcBef>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Literature Survey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Objectives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Existing Methods-Drawbacks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Proposed Method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Architecture Diagram</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Modules</a:t>
            </a:r>
            <a:endParaRPr lang="en-US" sz="1900" b="1"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900" b="1" dirty="0">
                <a:latin typeface="Cambria" panose="02040503050406030204" pitchFamily="18" charset="0"/>
                <a:ea typeface="Cambria" panose="02040503050406030204" pitchFamily="18" charset="0"/>
              </a:rPr>
              <a:t>Hardware and Software Details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ACC7C-A205-B535-4400-8844CB5CB600}"/>
              </a:ext>
            </a:extLst>
          </p:cNvPr>
          <p:cNvSpPr>
            <a:spLocks noGrp="1"/>
          </p:cNvSpPr>
          <p:nvPr>
            <p:ph type="title"/>
          </p:nvPr>
        </p:nvSpPr>
        <p:spPr/>
        <p:txBody>
          <a:bodyPr/>
          <a:lstStyle/>
          <a:p>
            <a:r>
              <a:rPr lang="en-IN" dirty="0"/>
              <a:t>Publication</a:t>
            </a:r>
          </a:p>
        </p:txBody>
      </p:sp>
      <p:sp>
        <p:nvSpPr>
          <p:cNvPr id="3" name="Text Placeholder 2">
            <a:extLst>
              <a:ext uri="{FF2B5EF4-FFF2-40B4-BE49-F238E27FC236}">
                <a16:creationId xmlns:a16="http://schemas.microsoft.com/office/drawing/2014/main" id="{81C28E9B-8D60-5756-4327-A2DD816E09D1}"/>
              </a:ext>
            </a:extLst>
          </p:cNvPr>
          <p:cNvSpPr>
            <a:spLocks noGrp="1"/>
          </p:cNvSpPr>
          <p:nvPr>
            <p:ph type="body" idx="1"/>
          </p:nvPr>
        </p:nvSpPr>
        <p:spPr>
          <a:xfrm>
            <a:off x="812799" y="1143001"/>
            <a:ext cx="10908937" cy="4953000"/>
          </a:xfrm>
        </p:spPr>
        <p:txBody>
          <a:bodyPr>
            <a:normAutofit/>
          </a:bodyPr>
          <a:lstStyle/>
          <a:p>
            <a:pPr marL="76200" indent="0">
              <a:buNone/>
            </a:pPr>
            <a:r>
              <a:rPr lang="en-US" sz="2000" dirty="0"/>
              <a:t>Published URL: </a:t>
            </a:r>
            <a:r>
              <a:rPr lang="en-US" sz="2000" dirty="0">
                <a:hlinkClick r:id="rId2"/>
              </a:rPr>
              <a:t>http://www.ijcrt.org/viewfull.php?&amp;p_id=IJCRT2501033</a:t>
            </a:r>
            <a:endParaRPr lang="en-US" sz="2000" dirty="0"/>
          </a:p>
          <a:p>
            <a:pPr marL="76200" indent="0">
              <a:buNone/>
            </a:pPr>
            <a:endParaRPr lang="en-IN" sz="2000" dirty="0"/>
          </a:p>
        </p:txBody>
      </p:sp>
      <p:pic>
        <p:nvPicPr>
          <p:cNvPr id="4" name="Picture 3">
            <a:extLst>
              <a:ext uri="{FF2B5EF4-FFF2-40B4-BE49-F238E27FC236}">
                <a16:creationId xmlns:a16="http://schemas.microsoft.com/office/drawing/2014/main" id="{D1697B1A-8F34-5A4B-F791-6F00FB35BF3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4142" y="1703252"/>
            <a:ext cx="3104003" cy="4392749"/>
          </a:xfrm>
          <a:prstGeom prst="rect">
            <a:avLst/>
          </a:prstGeom>
          <a:noFill/>
          <a:ln>
            <a:noFill/>
          </a:ln>
        </p:spPr>
      </p:pic>
    </p:spTree>
    <p:extLst>
      <p:ext uri="{BB962C8B-B14F-4D97-AF65-F5344CB8AC3E}">
        <p14:creationId xmlns:p14="http://schemas.microsoft.com/office/powerpoint/2010/main" val="66242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827D-36C4-C92A-26AD-5A5EC1AA0844}"/>
              </a:ext>
            </a:extLst>
          </p:cNvPr>
          <p:cNvSpPr>
            <a:spLocks noGrp="1"/>
          </p:cNvSpPr>
          <p:nvPr>
            <p:ph type="title"/>
          </p:nvPr>
        </p:nvSpPr>
        <p:spPr/>
        <p:txBody>
          <a:bodyPr/>
          <a:lstStyle/>
          <a:p>
            <a:r>
              <a:rPr lang="en-IN" dirty="0"/>
              <a:t>GITHUB LINK</a:t>
            </a:r>
          </a:p>
        </p:txBody>
      </p:sp>
      <p:sp>
        <p:nvSpPr>
          <p:cNvPr id="3" name="Text Placeholder 2">
            <a:extLst>
              <a:ext uri="{FF2B5EF4-FFF2-40B4-BE49-F238E27FC236}">
                <a16:creationId xmlns:a16="http://schemas.microsoft.com/office/drawing/2014/main" id="{B19F4D75-BD14-9720-BAC3-7B928DB6D15D}"/>
              </a:ext>
            </a:extLst>
          </p:cNvPr>
          <p:cNvSpPr>
            <a:spLocks noGrp="1"/>
          </p:cNvSpPr>
          <p:nvPr>
            <p:ph type="body" idx="1"/>
          </p:nvPr>
        </p:nvSpPr>
        <p:spPr>
          <a:xfrm>
            <a:off x="812800" y="2595154"/>
            <a:ext cx="10668000" cy="705396"/>
          </a:xfrm>
        </p:spPr>
        <p:txBody>
          <a:bodyPr>
            <a:normAutofit/>
          </a:bodyPr>
          <a:lstStyle/>
          <a:p>
            <a:pPr marL="76200" indent="0" algn="ctr">
              <a:buNone/>
            </a:pPr>
            <a:r>
              <a:rPr lang="en-US" u="sng" dirty="0">
                <a:solidFill>
                  <a:srgbClr val="0000FF"/>
                </a:solidFill>
                <a:effectLst/>
                <a:latin typeface="Times New Roman" panose="02020603050405020304" pitchFamily="18" charset="0"/>
                <a:ea typeface="Times New Roman" panose="02020603050405020304" pitchFamily="18" charset="0"/>
                <a:hlinkClick r:id="rId2"/>
              </a:rPr>
              <a:t>https://github.com/keren05/CAPSTONE-PROJECT-G36</a:t>
            </a:r>
            <a:endParaRPr lang="en-IN" dirty="0"/>
          </a:p>
        </p:txBody>
      </p:sp>
    </p:spTree>
    <p:extLst>
      <p:ext uri="{BB962C8B-B14F-4D97-AF65-F5344CB8AC3E}">
        <p14:creationId xmlns:p14="http://schemas.microsoft.com/office/powerpoint/2010/main" val="1329480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21D4B-03E9-6DB1-15D0-C63569221EAD}"/>
              </a:ext>
            </a:extLst>
          </p:cNvPr>
          <p:cNvSpPr>
            <a:spLocks noGrp="1"/>
          </p:cNvSpPr>
          <p:nvPr>
            <p:ph type="title"/>
          </p:nvPr>
        </p:nvSpPr>
        <p:spPr/>
        <p:txBody>
          <a:bodyPr/>
          <a:lstStyle/>
          <a:p>
            <a:r>
              <a:rPr lang="en-US" dirty="0"/>
              <a:t>Project work mapping with SDG </a:t>
            </a:r>
            <a:endParaRPr lang="en-IN" dirty="0"/>
          </a:p>
        </p:txBody>
      </p:sp>
      <p:pic>
        <p:nvPicPr>
          <p:cNvPr id="4" name="Picture 3">
            <a:extLst>
              <a:ext uri="{FF2B5EF4-FFF2-40B4-BE49-F238E27FC236}">
                <a16:creationId xmlns:a16="http://schemas.microsoft.com/office/drawing/2014/main" id="{78887B8D-3939-7DDA-6B1A-4DC4FD32B9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6252" y="1035877"/>
            <a:ext cx="8220891" cy="5078467"/>
          </a:xfrm>
          <a:prstGeom prst="rect">
            <a:avLst/>
          </a:prstGeom>
          <a:noFill/>
          <a:ln>
            <a:noFill/>
          </a:ln>
        </p:spPr>
      </p:pic>
    </p:spTree>
    <p:extLst>
      <p:ext uri="{BB962C8B-B14F-4D97-AF65-F5344CB8AC3E}">
        <p14:creationId xmlns:p14="http://schemas.microsoft.com/office/powerpoint/2010/main" val="1985924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8C6F-625C-527D-49D6-94F34C2AB193}"/>
              </a:ext>
            </a:extLst>
          </p:cNvPr>
          <p:cNvSpPr>
            <a:spLocks noGrp="1"/>
          </p:cNvSpPr>
          <p:nvPr>
            <p:ph type="title"/>
          </p:nvPr>
        </p:nvSpPr>
        <p:spPr/>
        <p:txBody>
          <a:bodyPr/>
          <a:lstStyle/>
          <a:p>
            <a:r>
              <a:rPr lang="en-US" dirty="0"/>
              <a:t>Project work mapping with SDG </a:t>
            </a:r>
            <a:endParaRPr lang="en-IN" dirty="0"/>
          </a:p>
        </p:txBody>
      </p:sp>
      <p:sp>
        <p:nvSpPr>
          <p:cNvPr id="3" name="Text Placeholder 2">
            <a:extLst>
              <a:ext uri="{FF2B5EF4-FFF2-40B4-BE49-F238E27FC236}">
                <a16:creationId xmlns:a16="http://schemas.microsoft.com/office/drawing/2014/main" id="{AC5A34C0-D4E2-C8DD-F2D3-150F82A88F50}"/>
              </a:ext>
            </a:extLst>
          </p:cNvPr>
          <p:cNvSpPr>
            <a:spLocks noGrp="1"/>
          </p:cNvSpPr>
          <p:nvPr>
            <p:ph type="body" idx="1"/>
          </p:nvPr>
        </p:nvSpPr>
        <p:spPr/>
        <p:txBody>
          <a:bodyPr>
            <a:normAutofit fontScale="92500" lnSpcReduction="10000"/>
          </a:bodyPr>
          <a:lstStyle/>
          <a:p>
            <a:pPr marL="0" indent="0" algn="just" fontAlgn="base">
              <a:buNone/>
            </a:pPr>
            <a:r>
              <a:rPr lang="en-US" sz="1800" b="1" dirty="0">
                <a:effectLst/>
                <a:latin typeface="Cambria" panose="02040503050406030204" pitchFamily="18" charset="0"/>
                <a:ea typeface="Cambria" panose="02040503050406030204" pitchFamily="18" charset="0"/>
              </a:rPr>
              <a:t>Sustainable development goals of Finance Receipting Using RPA:</a:t>
            </a:r>
            <a:endParaRPr lang="en-IN" sz="1800" dirty="0">
              <a:effectLst/>
              <a:latin typeface="Cambria" panose="02040503050406030204" pitchFamily="18" charset="0"/>
              <a:ea typeface="Cambria" panose="02040503050406030204" pitchFamily="18" charset="0"/>
            </a:endParaRPr>
          </a:p>
          <a:p>
            <a:pPr marL="0" indent="0" algn="just" fontAlgn="base">
              <a:buNone/>
            </a:pPr>
            <a:r>
              <a:rPr lang="en-US" sz="1800" b="1" dirty="0">
                <a:effectLst/>
                <a:latin typeface="Cambria" panose="02040503050406030204" pitchFamily="18" charset="0"/>
                <a:ea typeface="Cambria" panose="02040503050406030204" pitchFamily="18" charset="0"/>
              </a:rPr>
              <a:t> </a:t>
            </a:r>
            <a:endParaRPr lang="en-IN" sz="1800" dirty="0">
              <a:effectLst/>
              <a:latin typeface="Cambria" panose="02040503050406030204" pitchFamily="18" charset="0"/>
              <a:ea typeface="Cambria" panose="02040503050406030204" pitchFamily="18" charset="0"/>
            </a:endParaRPr>
          </a:p>
          <a:p>
            <a:pPr marL="0" indent="0" algn="just" fontAlgn="base">
              <a:buNone/>
            </a:pPr>
            <a:r>
              <a:rPr lang="en-US" sz="1800" b="1" dirty="0">
                <a:effectLst/>
                <a:latin typeface="Cambria" panose="02040503050406030204" pitchFamily="18" charset="0"/>
                <a:ea typeface="Cambria" panose="02040503050406030204" pitchFamily="18" charset="0"/>
              </a:rPr>
              <a:t>SDG 8 (Decent Work and Economic Growth):</a:t>
            </a:r>
            <a:r>
              <a:rPr lang="en-US" sz="1800" dirty="0">
                <a:effectLst/>
                <a:latin typeface="Cambria" panose="02040503050406030204" pitchFamily="18" charset="0"/>
                <a:ea typeface="Cambria" panose="02040503050406030204" pitchFamily="18" charset="0"/>
              </a:rPr>
              <a:t> Enhances productivity by automating receipt processing, reducing manual effort, and promoting financial transparency.</a:t>
            </a:r>
            <a:endParaRPr lang="en-IN" sz="1800" dirty="0">
              <a:effectLst/>
              <a:latin typeface="Cambria" panose="02040503050406030204" pitchFamily="18" charset="0"/>
              <a:ea typeface="Cambria" panose="02040503050406030204" pitchFamily="18" charset="0"/>
            </a:endParaRPr>
          </a:p>
          <a:p>
            <a:pPr marL="0" indent="0" algn="just" fontAlgn="base">
              <a:buNone/>
            </a:pPr>
            <a:r>
              <a:rPr lang="en-US" sz="1800" dirty="0">
                <a:effectLst/>
                <a:latin typeface="Cambria" panose="02040503050406030204" pitchFamily="18" charset="0"/>
                <a:ea typeface="Cambria" panose="02040503050406030204" pitchFamily="18" charset="0"/>
              </a:rPr>
              <a:t> </a:t>
            </a:r>
            <a:endParaRPr lang="en-IN" sz="1800" dirty="0">
              <a:effectLst/>
              <a:latin typeface="Cambria" panose="02040503050406030204" pitchFamily="18" charset="0"/>
              <a:ea typeface="Cambria" panose="02040503050406030204" pitchFamily="18" charset="0"/>
            </a:endParaRPr>
          </a:p>
          <a:p>
            <a:pPr marL="0" indent="0" algn="just" fontAlgn="base">
              <a:buNone/>
            </a:pPr>
            <a:br>
              <a:rPr lang="en-US" sz="1800" dirty="0">
                <a:effectLst/>
                <a:latin typeface="Cambria" panose="02040503050406030204" pitchFamily="18" charset="0"/>
                <a:ea typeface="Cambria" panose="02040503050406030204" pitchFamily="18" charset="0"/>
              </a:rPr>
            </a:br>
            <a:r>
              <a:rPr lang="en-US" sz="1800" b="1" dirty="0">
                <a:effectLst/>
                <a:latin typeface="Cambria" panose="02040503050406030204" pitchFamily="18" charset="0"/>
                <a:ea typeface="Cambria" panose="02040503050406030204" pitchFamily="18" charset="0"/>
              </a:rPr>
              <a:t>SDG 9 (Industry, Innovation, and Infrastructure):</a:t>
            </a:r>
            <a:r>
              <a:rPr lang="en-US" sz="1800" dirty="0">
                <a:effectLst/>
                <a:latin typeface="Cambria" panose="02040503050406030204" pitchFamily="18" charset="0"/>
                <a:ea typeface="Cambria" panose="02040503050406030204" pitchFamily="18" charset="0"/>
              </a:rPr>
              <a:t> </a:t>
            </a:r>
            <a:endParaRPr lang="en-IN" sz="1800" dirty="0">
              <a:effectLst/>
              <a:latin typeface="Cambria" panose="02040503050406030204" pitchFamily="18" charset="0"/>
              <a:ea typeface="Cambria" panose="02040503050406030204" pitchFamily="18" charset="0"/>
            </a:endParaRPr>
          </a:p>
          <a:p>
            <a:pPr marL="0" indent="0" algn="just" fontAlgn="base">
              <a:buNone/>
            </a:pPr>
            <a:r>
              <a:rPr lang="en-US" sz="1800" dirty="0">
                <a:effectLst/>
                <a:latin typeface="Cambria" panose="02040503050406030204" pitchFamily="18" charset="0"/>
                <a:ea typeface="Cambria" panose="02040503050406030204" pitchFamily="18" charset="0"/>
              </a:rPr>
              <a:t>Encourages the adoption of advanced technologies like OCR, NLP, and anomaly detection, fostering innovation in financial workflows.</a:t>
            </a:r>
            <a:endParaRPr lang="en-IN" sz="1800" dirty="0">
              <a:effectLst/>
              <a:latin typeface="Cambria" panose="02040503050406030204" pitchFamily="18" charset="0"/>
              <a:ea typeface="Cambria" panose="02040503050406030204" pitchFamily="18" charset="0"/>
            </a:endParaRPr>
          </a:p>
          <a:p>
            <a:pPr marL="0" indent="0" algn="just" fontAlgn="base">
              <a:buNone/>
            </a:pPr>
            <a:br>
              <a:rPr lang="en-US" sz="1800" dirty="0">
                <a:effectLst/>
                <a:latin typeface="Cambria" panose="02040503050406030204" pitchFamily="18" charset="0"/>
                <a:ea typeface="Cambria" panose="02040503050406030204" pitchFamily="18" charset="0"/>
              </a:rPr>
            </a:br>
            <a:r>
              <a:rPr lang="en-US" sz="1800" b="1" dirty="0">
                <a:effectLst/>
                <a:latin typeface="Cambria" panose="02040503050406030204" pitchFamily="18" charset="0"/>
                <a:ea typeface="Cambria" panose="02040503050406030204" pitchFamily="18" charset="0"/>
              </a:rPr>
              <a:t>SDG 12 (Responsible Consumption and Production):</a:t>
            </a:r>
            <a:r>
              <a:rPr lang="en-US" sz="1800" dirty="0">
                <a:effectLst/>
                <a:latin typeface="Cambria" panose="02040503050406030204" pitchFamily="18" charset="0"/>
                <a:ea typeface="Cambria" panose="02040503050406030204" pitchFamily="18" charset="0"/>
              </a:rPr>
              <a:t> Supports paperless operations by digitizing receipt processing, reducing environmental impact, and promoting responsible financial management.</a:t>
            </a:r>
            <a:endParaRPr lang="en-IN" sz="1800" dirty="0">
              <a:effectLst/>
              <a:latin typeface="Cambria" panose="02040503050406030204" pitchFamily="18" charset="0"/>
              <a:ea typeface="Cambria" panose="02040503050406030204" pitchFamily="18" charset="0"/>
            </a:endParaRPr>
          </a:p>
          <a:p>
            <a:pPr marL="0" indent="0" algn="just" fontAlgn="base">
              <a:buNone/>
            </a:pPr>
            <a:br>
              <a:rPr lang="en-US" sz="1800" dirty="0">
                <a:effectLst/>
                <a:latin typeface="Cambria" panose="02040503050406030204" pitchFamily="18" charset="0"/>
                <a:ea typeface="Cambria" panose="02040503050406030204" pitchFamily="18" charset="0"/>
              </a:rPr>
            </a:br>
            <a:r>
              <a:rPr lang="en-US" sz="1800" b="1" dirty="0">
                <a:effectLst/>
                <a:latin typeface="Cambria" panose="02040503050406030204" pitchFamily="18" charset="0"/>
                <a:ea typeface="Cambria" panose="02040503050406030204" pitchFamily="18" charset="0"/>
              </a:rPr>
              <a:t>SDG 16 (Peace, Justice, and Strong Institutions):</a:t>
            </a:r>
            <a:r>
              <a:rPr lang="en-US" sz="1800" dirty="0">
                <a:effectLst/>
                <a:latin typeface="Cambria" panose="02040503050406030204" pitchFamily="18" charset="0"/>
                <a:ea typeface="Cambria" panose="02040503050406030204" pitchFamily="18" charset="0"/>
              </a:rPr>
              <a:t> Strengthens financial integrity by detecting fraud and ensuring transparency in transactions.</a:t>
            </a:r>
            <a:endParaRPr lang="en-IN" sz="1800" dirty="0">
              <a:effectLst/>
              <a:latin typeface="Cambria" panose="02040503050406030204" pitchFamily="18" charset="0"/>
              <a:ea typeface="Cambria" panose="02040503050406030204" pitchFamily="18" charset="0"/>
            </a:endParaRPr>
          </a:p>
          <a:p>
            <a:pPr marL="0" indent="0" algn="just" fontAlgn="base">
              <a:buNone/>
            </a:pPr>
            <a:br>
              <a:rPr lang="en-US" sz="1800" dirty="0">
                <a:effectLst/>
                <a:latin typeface="Cambria" panose="02040503050406030204" pitchFamily="18" charset="0"/>
                <a:ea typeface="Cambria" panose="02040503050406030204" pitchFamily="18" charset="0"/>
              </a:rPr>
            </a:br>
            <a:r>
              <a:rPr lang="en-US" sz="1800" b="1" dirty="0">
                <a:effectLst/>
                <a:latin typeface="Cambria" panose="02040503050406030204" pitchFamily="18" charset="0"/>
                <a:ea typeface="Cambria" panose="02040503050406030204" pitchFamily="18" charset="0"/>
              </a:rPr>
              <a:t>SDG 17 (Partnerships for the Goals):</a:t>
            </a:r>
            <a:r>
              <a:rPr lang="en-US" sz="1800" dirty="0">
                <a:effectLst/>
                <a:latin typeface="Cambria" panose="02040503050406030204" pitchFamily="18" charset="0"/>
                <a:ea typeface="Cambria" panose="02040503050406030204" pitchFamily="18" charset="0"/>
              </a:rPr>
              <a:t> Combines tools like UiPath, </a:t>
            </a:r>
            <a:r>
              <a:rPr lang="en-US" sz="1800" dirty="0" err="1">
                <a:effectLst/>
                <a:latin typeface="Cambria" panose="02040503050406030204" pitchFamily="18" charset="0"/>
                <a:ea typeface="Cambria" panose="02040503050406030204" pitchFamily="18" charset="0"/>
              </a:rPr>
              <a:t>Gradio</a:t>
            </a:r>
            <a:r>
              <a:rPr lang="en-US" sz="1800" dirty="0">
                <a:effectLst/>
                <a:latin typeface="Cambria" panose="02040503050406030204" pitchFamily="18" charset="0"/>
                <a:ea typeface="Cambria" panose="02040503050406030204" pitchFamily="18" charset="0"/>
              </a:rPr>
              <a:t>, and anomaly detection models, promoting collaboration and scalability across industries.</a:t>
            </a:r>
            <a:r>
              <a:rPr lang="en-IN" sz="1800" dirty="0">
                <a:effectLst/>
                <a:latin typeface="Cambria" panose="02040503050406030204" pitchFamily="18" charset="0"/>
                <a:ea typeface="Cambria" panose="02040503050406030204" pitchFamily="18" charset="0"/>
              </a:rPr>
              <a:t> </a:t>
            </a:r>
          </a:p>
          <a:p>
            <a:pPr marL="76200" indent="0">
              <a:buNone/>
            </a:pPr>
            <a:endParaRPr lang="en-IN" dirty="0"/>
          </a:p>
        </p:txBody>
      </p:sp>
    </p:spTree>
    <p:extLst>
      <p:ext uri="{BB962C8B-B14F-4D97-AF65-F5344CB8AC3E}">
        <p14:creationId xmlns:p14="http://schemas.microsoft.com/office/powerpoint/2010/main" val="4294561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694F26A1-079A-A2AF-2C90-97B2B0634BEB}"/>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3B0B9663-A059-4092-76EC-4B58E1B1C3EB}"/>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8C5FE419-C5B0-BE81-D2D4-F2BADF947D2C}"/>
              </a:ext>
            </a:extLst>
          </p:cNvPr>
          <p:cNvSpPr txBox="1">
            <a:spLocks noGrp="1"/>
          </p:cNvSpPr>
          <p:nvPr>
            <p:ph type="body" idx="1"/>
          </p:nvPr>
        </p:nvSpPr>
        <p:spPr>
          <a:xfrm>
            <a:off x="812800" y="914400"/>
            <a:ext cx="11117943" cy="6374675"/>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Algorithm</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Results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Time Line by Gantt Chart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err="1">
                <a:latin typeface="Cambria" panose="02040503050406030204" pitchFamily="18" charset="0"/>
                <a:ea typeface="Cambria" panose="02040503050406030204" pitchFamily="18" charset="0"/>
              </a:rPr>
              <a:t>Github</a:t>
            </a:r>
            <a:r>
              <a:rPr lang="en-US" sz="1800" b="1" dirty="0">
                <a:latin typeface="Cambria" panose="02040503050406030204" pitchFamily="18" charset="0"/>
                <a:ea typeface="Cambria" panose="02040503050406030204" pitchFamily="18" charset="0"/>
              </a:rPr>
              <a:t> Link</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Project work mapping with SDG </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200" b="1"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2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869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Abstract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267325"/>
            <a:ext cx="10668000" cy="4828675"/>
          </a:xfrm>
          <a:prstGeom prst="rect">
            <a:avLst/>
          </a:prstGeom>
          <a:noFill/>
          <a:ln>
            <a:noFill/>
          </a:ln>
        </p:spPr>
        <p:txBody>
          <a:bodyPr spcFirstLastPara="1" wrap="square" lIns="91425" tIns="45700" rIns="91425" bIns="45700" anchor="t" anchorCtr="0">
            <a:normAutofit/>
          </a:bodyPr>
          <a:lstStyle/>
          <a:p>
            <a:pPr marL="342900" lvl="0" indent="-190500" algn="ctr">
              <a:spcBef>
                <a:spcPts val="0"/>
              </a:spcBef>
              <a:buNone/>
            </a:pPr>
            <a:r>
              <a:rPr lang="en-US" sz="2200" dirty="0">
                <a:latin typeface="Cambria" panose="02040503050406030204" pitchFamily="18" charset="0"/>
                <a:ea typeface="Cambria" panose="02040503050406030204" pitchFamily="18" charset="0"/>
              </a:rPr>
              <a:t>Robotic Process Automation (RPA) is transforming finance receipting by streamlining and automating repetitive, rule-based tasks, leading to enhanced operational efficiency and reduced manual effort. In finance receipting, RPA automates the process of capturing, validating, and reconciling payment receipts, ensuring greater accuracy and speed in data entry, invoice processing, and payment tracking. This technology eliminates human errors, accelerates transaction cycles, and improves cash flow management. By integrating RPA into receipting, organizations can achieve higher productivity, reduce operational costs, and ensure compliance with financial regulations. The adoption of RPA enhances decision-making through real-time data availability, allowing finance teams to focus on more strategic activities. This paper explores the benefits, challenges, and best practices of implementing RPA in finance receipting processes, highlighting its potential to revolutionize financial operations.</a:t>
            </a:r>
            <a:endParaRPr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p:cNvSpPr txBox="1">
            <a:spLocks noGrp="1"/>
          </p:cNvSpPr>
          <p:nvPr>
            <p:ph type="body" idx="1"/>
          </p:nvPr>
        </p:nvSpPr>
        <p:spPr>
          <a:xfrm>
            <a:off x="812800" y="1219200"/>
            <a:ext cx="9967495" cy="4716379"/>
          </a:xfrm>
          <a:prstGeom prst="rect">
            <a:avLst/>
          </a:prstGeom>
          <a:noFill/>
          <a:ln>
            <a:noFill/>
          </a:ln>
        </p:spPr>
        <p:txBody>
          <a:bodyPr spcFirstLastPara="1" wrap="square" lIns="91425" tIns="45700" rIns="91425" bIns="45700" anchor="t" anchorCtr="0">
            <a:normAutofit fontScale="92500" lnSpcReduction="10000"/>
          </a:bodyPr>
          <a:lstStyle/>
          <a:p>
            <a:pPr marL="438150" indent="-285750" algn="just">
              <a:spcBef>
                <a:spcPts val="0"/>
              </a:spcBef>
              <a:buSzPct val="100000"/>
            </a:pPr>
            <a:r>
              <a:rPr lang="en-IN" sz="1800" dirty="0">
                <a:latin typeface="Cambria" panose="02040503050406030204" pitchFamily="18" charset="0"/>
                <a:ea typeface="Cambria" panose="02040503050406030204" pitchFamily="18" charset="0"/>
              </a:rPr>
              <a:t>J. G. </a:t>
            </a:r>
            <a:r>
              <a:rPr lang="en-IN" sz="1800" dirty="0" err="1">
                <a:latin typeface="Cambria" panose="02040503050406030204" pitchFamily="18" charset="0"/>
                <a:ea typeface="Cambria" panose="02040503050406030204" pitchFamily="18" charset="0"/>
              </a:rPr>
              <a:t>Enríquez</a:t>
            </a:r>
            <a:r>
              <a:rPr lang="en-IN" sz="1800" dirty="0">
                <a:latin typeface="Cambria" panose="02040503050406030204" pitchFamily="18" charset="0"/>
                <a:ea typeface="Cambria" panose="02040503050406030204" pitchFamily="18" charset="0"/>
              </a:rPr>
              <a:t>, A. Jiménez-Ramírez, F. J. Domínguez-Mayo and J. A. García-García, </a:t>
            </a:r>
            <a:r>
              <a:rPr lang="en-IN" sz="1800" b="1" dirty="0">
                <a:latin typeface="Cambria" panose="02040503050406030204" pitchFamily="18" charset="0"/>
                <a:ea typeface="Cambria" panose="02040503050406030204" pitchFamily="18" charset="0"/>
              </a:rPr>
              <a:t>"Robotic Process Automation: A Scientific and Industrial Systematic Mapping Study“, </a:t>
            </a:r>
            <a:r>
              <a:rPr lang="en-IN" sz="1800" dirty="0">
                <a:latin typeface="Cambria" panose="02040503050406030204" pitchFamily="18" charset="0"/>
                <a:ea typeface="Cambria" panose="02040503050406030204" pitchFamily="18" charset="0"/>
              </a:rPr>
              <a:t>in IEEE Access, vol. 8, pp. 39113-39129, 2020, </a:t>
            </a:r>
            <a:r>
              <a:rPr lang="en-IN" sz="1800" dirty="0" err="1">
                <a:latin typeface="Cambria" panose="02040503050406030204" pitchFamily="18" charset="0"/>
                <a:ea typeface="Cambria" panose="02040503050406030204" pitchFamily="18" charset="0"/>
              </a:rPr>
              <a:t>doi</a:t>
            </a:r>
            <a:r>
              <a:rPr lang="en-IN" sz="1800" dirty="0">
                <a:latin typeface="Cambria" panose="02040503050406030204" pitchFamily="18" charset="0"/>
                <a:ea typeface="Cambria" panose="02040503050406030204" pitchFamily="18" charset="0"/>
              </a:rPr>
              <a:t>: 10.1109/ACCESS.2020.2974934.</a:t>
            </a:r>
          </a:p>
          <a:p>
            <a:pPr marL="152400" indent="0" algn="just">
              <a:spcBef>
                <a:spcPts val="0"/>
              </a:spcBef>
              <a:buSzPct val="100000"/>
              <a:buNone/>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r>
              <a:rPr lang="en-US" sz="1800" dirty="0" err="1">
                <a:latin typeface="Cambria" panose="02040503050406030204" pitchFamily="18" charset="0"/>
                <a:ea typeface="Cambria" panose="02040503050406030204" pitchFamily="18" charset="0"/>
              </a:rPr>
              <a:t>Kosadi</a:t>
            </a:r>
            <a:r>
              <a:rPr lang="en-US" sz="1800" dirty="0">
                <a:latin typeface="Cambria" panose="02040503050406030204" pitchFamily="18" charset="0"/>
                <a:ea typeface="Cambria" panose="02040503050406030204" pitchFamily="18" charset="0"/>
              </a:rPr>
              <a:t>, Ferry &amp; Ginting, </a:t>
            </a:r>
            <a:r>
              <a:rPr lang="en-US" sz="1800" dirty="0" err="1">
                <a:latin typeface="Cambria" panose="02040503050406030204" pitchFamily="18" charset="0"/>
                <a:ea typeface="Cambria" panose="02040503050406030204" pitchFamily="18" charset="0"/>
              </a:rPr>
              <a:t>Wajib</a:t>
            </a:r>
            <a:r>
              <a:rPr lang="en-US" sz="1800" dirty="0">
                <a:latin typeface="Cambria" panose="02040503050406030204" pitchFamily="18" charset="0"/>
                <a:ea typeface="Cambria" panose="02040503050406030204" pitchFamily="18" charset="0"/>
              </a:rPr>
              <a:t> &amp; </a:t>
            </a:r>
            <a:r>
              <a:rPr lang="en-US" sz="1800" dirty="0" err="1">
                <a:latin typeface="Cambria" panose="02040503050406030204" pitchFamily="18" charset="0"/>
                <a:ea typeface="Cambria" panose="02040503050406030204" pitchFamily="18" charset="0"/>
              </a:rPr>
              <a:t>Merliana</a:t>
            </a:r>
            <a:r>
              <a:rPr lang="en-US" sz="1800" dirty="0">
                <a:latin typeface="Cambria" panose="02040503050406030204" pitchFamily="18" charset="0"/>
                <a:ea typeface="Cambria" panose="02040503050406030204" pitchFamily="18" charset="0"/>
              </a:rPr>
              <a:t>, Vina. (2021). </a:t>
            </a:r>
            <a:r>
              <a:rPr lang="en-US" sz="1800" b="1" dirty="0">
                <a:latin typeface="Cambria" panose="02040503050406030204" pitchFamily="18" charset="0"/>
                <a:ea typeface="Cambria" panose="02040503050406030204" pitchFamily="18" charset="0"/>
              </a:rPr>
              <a:t>Digital Receipts of Online Transactions in the Reconciliation Process and the Preparation of Financial Reports</a:t>
            </a:r>
            <a:r>
              <a:rPr lang="en-US" sz="1800" dirty="0">
                <a:latin typeface="Cambria" panose="02040503050406030204" pitchFamily="18" charset="0"/>
                <a:ea typeface="Cambria" panose="02040503050406030204" pitchFamily="18" charset="0"/>
              </a:rPr>
              <a:t>. Journal of Indonesian Economy and Business. 36. 31. 10.22146/jieb.59884.</a:t>
            </a: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r>
              <a:rPr lang="en-IN" sz="1800" dirty="0">
                <a:latin typeface="Cambria" panose="02040503050406030204" pitchFamily="18" charset="0"/>
                <a:ea typeface="Cambria" panose="02040503050406030204" pitchFamily="18" charset="0"/>
              </a:rPr>
              <a:t>Costa, Diogo &amp; S. </a:t>
            </a:r>
            <a:r>
              <a:rPr lang="en-IN" sz="1800" dirty="0" err="1">
                <a:latin typeface="Cambria" panose="02040503050406030204" pitchFamily="18" charset="0"/>
                <a:ea typeface="Cambria" panose="02040503050406030204" pitchFamily="18" charset="0"/>
              </a:rPr>
              <a:t>Mamede</a:t>
            </a:r>
            <a:r>
              <a:rPr lang="en-IN" sz="1800" dirty="0">
                <a:latin typeface="Cambria" panose="02040503050406030204" pitchFamily="18" charset="0"/>
                <a:ea typeface="Cambria" panose="02040503050406030204" pitchFamily="18" charset="0"/>
              </a:rPr>
              <a:t>, Henrique &amp; Mira da Silva, Miguel. (2022). </a:t>
            </a:r>
            <a:r>
              <a:rPr lang="en-IN" sz="1800" b="1" dirty="0">
                <a:latin typeface="Cambria" panose="02040503050406030204" pitchFamily="18" charset="0"/>
                <a:ea typeface="Cambria" panose="02040503050406030204" pitchFamily="18" charset="0"/>
              </a:rPr>
              <a:t>Robotic Process Automation (RPA) Adoption: A Systematic Literature Review. Engineering Management in Production and Services</a:t>
            </a:r>
            <a:r>
              <a:rPr lang="en-IN" sz="1800" dirty="0">
                <a:latin typeface="Cambria" panose="02040503050406030204" pitchFamily="18" charset="0"/>
                <a:ea typeface="Cambria" panose="02040503050406030204" pitchFamily="18" charset="0"/>
              </a:rPr>
              <a:t>. 14. 1-12. 10.2478/emj-2022-0012. </a:t>
            </a:r>
          </a:p>
          <a:p>
            <a:pPr marL="152400" indent="0" algn="just">
              <a:spcBef>
                <a:spcPts val="0"/>
              </a:spcBef>
              <a:buSzPct val="100000"/>
              <a:buNone/>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r>
              <a:rPr lang="en-US" sz="1800" dirty="0" err="1">
                <a:latin typeface="Cambria" panose="02040503050406030204" pitchFamily="18" charset="0"/>
                <a:ea typeface="Cambria" panose="02040503050406030204" pitchFamily="18" charset="0"/>
              </a:rPr>
              <a:t>Madakam</a:t>
            </a:r>
            <a:r>
              <a:rPr lang="en-US" sz="1800" dirty="0">
                <a:latin typeface="Cambria" panose="02040503050406030204" pitchFamily="18" charset="0"/>
                <a:ea typeface="Cambria" panose="02040503050406030204" pitchFamily="18" charset="0"/>
              </a:rPr>
              <a:t>, S., </a:t>
            </a:r>
            <a:r>
              <a:rPr lang="en-US" sz="1800" dirty="0" err="1">
                <a:latin typeface="Cambria" panose="02040503050406030204" pitchFamily="18" charset="0"/>
                <a:ea typeface="Cambria" panose="02040503050406030204" pitchFamily="18" charset="0"/>
              </a:rPr>
              <a:t>Holmukhe</a:t>
            </a:r>
            <a:r>
              <a:rPr lang="en-US" sz="1800" dirty="0">
                <a:latin typeface="Cambria" panose="02040503050406030204" pitchFamily="18" charset="0"/>
                <a:ea typeface="Cambria" panose="02040503050406030204" pitchFamily="18" charset="0"/>
              </a:rPr>
              <a:t>, R. M., &amp; Jaiswal, D. K.. (2019). </a:t>
            </a:r>
            <a:r>
              <a:rPr lang="en-US" sz="1800" b="1" dirty="0">
                <a:latin typeface="Cambria" panose="02040503050406030204" pitchFamily="18" charset="0"/>
                <a:ea typeface="Cambria" panose="02040503050406030204" pitchFamily="18" charset="0"/>
              </a:rPr>
              <a:t>The Future Digital Work Force: Robotic Process Automation (RPA). </a:t>
            </a:r>
            <a:r>
              <a:rPr lang="en-US" sz="1800" dirty="0">
                <a:latin typeface="Cambria" panose="02040503050406030204" pitchFamily="18" charset="0"/>
                <a:ea typeface="Cambria" panose="02040503050406030204" pitchFamily="18" charset="0"/>
              </a:rPr>
              <a:t>JISTEM - Journal of Information Systems and Technology Management, 16, e201916001. </a:t>
            </a:r>
            <a:r>
              <a:rPr lang="en-US" sz="1800" dirty="0">
                <a:latin typeface="Cambria" panose="02040503050406030204" pitchFamily="18" charset="0"/>
                <a:ea typeface="Cambria" panose="02040503050406030204" pitchFamily="18" charset="0"/>
                <a:hlinkClick r:id="rId3"/>
              </a:rPr>
              <a:t>https://doi.org/10.4301/S1807-1775201916001</a:t>
            </a: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r>
              <a:rPr lang="en-US" sz="1800" dirty="0">
                <a:latin typeface="Cambria" panose="02040503050406030204" pitchFamily="18" charset="0"/>
                <a:ea typeface="Cambria" panose="02040503050406030204" pitchFamily="18" charset="0"/>
              </a:rPr>
              <a:t>Balamurugan, A &amp; Vamsi, M &amp; Bhattacharya, </a:t>
            </a:r>
            <a:r>
              <a:rPr lang="en-US" sz="1800" dirty="0" err="1">
                <a:latin typeface="Cambria" panose="02040503050406030204" pitchFamily="18" charset="0"/>
                <a:ea typeface="Cambria" panose="02040503050406030204" pitchFamily="18" charset="0"/>
              </a:rPr>
              <a:t>Rajib</a:t>
            </a:r>
            <a:r>
              <a:rPr lang="en-US" sz="1800" dirty="0">
                <a:latin typeface="Cambria" panose="02040503050406030204" pitchFamily="18" charset="0"/>
                <a:ea typeface="Cambria" panose="02040503050406030204" pitchFamily="18" charset="0"/>
              </a:rPr>
              <a:t> &amp; Mohammed, Shariq &amp; Kaushik, Priyanka &amp; </a:t>
            </a:r>
            <a:r>
              <a:rPr lang="en-US" sz="1800" dirty="0" err="1">
                <a:latin typeface="Cambria" panose="02040503050406030204" pitchFamily="18" charset="0"/>
                <a:ea typeface="Cambria" panose="02040503050406030204" pitchFamily="18" charset="0"/>
              </a:rPr>
              <a:t>Haralayya</a:t>
            </a:r>
            <a:r>
              <a:rPr lang="en-US" sz="1800" dirty="0">
                <a:latin typeface="Cambria" panose="02040503050406030204" pitchFamily="18" charset="0"/>
                <a:ea typeface="Cambria" panose="02040503050406030204" pitchFamily="18" charset="0"/>
              </a:rPr>
              <a:t>, Dr. (2023). </a:t>
            </a:r>
            <a:r>
              <a:rPr lang="en-US" sz="1800" b="1" dirty="0">
                <a:latin typeface="Cambria" panose="02040503050406030204" pitchFamily="18" charset="0"/>
                <a:ea typeface="Cambria" panose="02040503050406030204" pitchFamily="18" charset="0"/>
              </a:rPr>
              <a:t>ROBOTIC PROCESS AUTOMATION (RPA) IN ACCOUNTING AND AUDITING OF BUSINESS AND FINANCIAL INFORMATION</a:t>
            </a:r>
            <a:r>
              <a:rPr lang="en-US" sz="1800" dirty="0">
                <a:latin typeface="Cambria" panose="02040503050406030204" pitchFamily="18" charset="0"/>
                <a:ea typeface="Cambria" panose="02040503050406030204" pitchFamily="18" charset="0"/>
              </a:rPr>
              <a:t>. Manager. 58. 127-142. </a:t>
            </a:r>
          </a:p>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p:cNvSpPr txBox="1">
            <a:spLocks noGrp="1"/>
          </p:cNvSpPr>
          <p:nvPr>
            <p:ph type="body" idx="1"/>
          </p:nvPr>
        </p:nvSpPr>
        <p:spPr>
          <a:xfrm>
            <a:off x="812800" y="1219200"/>
            <a:ext cx="9967495" cy="4716379"/>
          </a:xfrm>
          <a:prstGeom prst="rect">
            <a:avLst/>
          </a:prstGeom>
          <a:noFill/>
          <a:ln>
            <a:noFill/>
          </a:ln>
        </p:spPr>
        <p:txBody>
          <a:bodyPr spcFirstLastPara="1" wrap="square" lIns="91425" tIns="45700" rIns="91425" bIns="45700" anchor="t" anchorCtr="0">
            <a:normAutofit/>
          </a:bodyPr>
          <a:lstStyle/>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
        <p:nvSpPr>
          <p:cNvPr id="2" name="Google Shape;115;p17">
            <a:extLst>
              <a:ext uri="{FF2B5EF4-FFF2-40B4-BE49-F238E27FC236}">
                <a16:creationId xmlns:a16="http://schemas.microsoft.com/office/drawing/2014/main" id="{C4A92640-E13A-7CFF-0BC5-A0CBD29EB531}"/>
              </a:ext>
            </a:extLst>
          </p:cNvPr>
          <p:cNvSpPr txBox="1">
            <a:spLocks/>
          </p:cNvSpPr>
          <p:nvPr/>
        </p:nvSpPr>
        <p:spPr>
          <a:xfrm>
            <a:off x="930366" y="1070810"/>
            <a:ext cx="9967495" cy="471637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438150" indent="-285750" algn="just">
              <a:spcBef>
                <a:spcPts val="0"/>
              </a:spcBef>
              <a:buSzPct val="100000"/>
            </a:pPr>
            <a:r>
              <a:rPr lang="en-IN" sz="1800" dirty="0" err="1">
                <a:latin typeface="Cambria" panose="02040503050406030204" pitchFamily="18" charset="0"/>
                <a:ea typeface="Cambria" panose="02040503050406030204" pitchFamily="18" charset="0"/>
              </a:rPr>
              <a:t>Ayinla</a:t>
            </a:r>
            <a:r>
              <a:rPr lang="en-IN" sz="1800" dirty="0">
                <a:latin typeface="Cambria" panose="02040503050406030204" pitchFamily="18" charset="0"/>
                <a:ea typeface="Cambria" panose="02040503050406030204" pitchFamily="18" charset="0"/>
              </a:rPr>
              <a:t>, Benjamin &amp; </a:t>
            </a:r>
            <a:r>
              <a:rPr lang="en-IN" sz="1800" dirty="0" err="1">
                <a:latin typeface="Cambria" panose="02040503050406030204" pitchFamily="18" charset="0"/>
                <a:ea typeface="Cambria" panose="02040503050406030204" pitchFamily="18" charset="0"/>
              </a:rPr>
              <a:t>Atadoga</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Akoh</a:t>
            </a:r>
            <a:r>
              <a:rPr lang="en-IN" sz="1800" dirty="0">
                <a:latin typeface="Cambria" panose="02040503050406030204" pitchFamily="18" charset="0"/>
                <a:ea typeface="Cambria" panose="02040503050406030204" pitchFamily="18" charset="0"/>
              </a:rPr>
              <a:t> &amp; Ike, Chinedu &amp; Ndubuisi, Ndubuisi &amp; </a:t>
            </a:r>
            <a:r>
              <a:rPr lang="en-IN" sz="1800" dirty="0" err="1">
                <a:latin typeface="Cambria" panose="02040503050406030204" pitchFamily="18" charset="0"/>
                <a:ea typeface="Cambria" panose="02040503050406030204" pitchFamily="18" charset="0"/>
              </a:rPr>
              <a:t>Asuzu</a:t>
            </a:r>
            <a:r>
              <a:rPr lang="en-IN" sz="1800" dirty="0">
                <a:latin typeface="Cambria" panose="02040503050406030204" pitchFamily="18" charset="0"/>
                <a:ea typeface="Cambria" panose="02040503050406030204" pitchFamily="18" charset="0"/>
              </a:rPr>
              <a:t>, </a:t>
            </a:r>
            <a:r>
              <a:rPr lang="en-IN" sz="1800" dirty="0" err="1">
                <a:latin typeface="Cambria" panose="02040503050406030204" pitchFamily="18" charset="0"/>
                <a:ea typeface="Cambria" panose="02040503050406030204" pitchFamily="18" charset="0"/>
              </a:rPr>
              <a:t>Onyeka</a:t>
            </a:r>
            <a:r>
              <a:rPr lang="en-IN" sz="1800" dirty="0">
                <a:latin typeface="Cambria" panose="02040503050406030204" pitchFamily="18" charset="0"/>
                <a:ea typeface="Cambria" panose="02040503050406030204" pitchFamily="18" charset="0"/>
              </a:rPr>
              <a:t> Franca &amp; </a:t>
            </a:r>
            <a:r>
              <a:rPr lang="en-IN" sz="1800" dirty="0" err="1">
                <a:latin typeface="Cambria" panose="02040503050406030204" pitchFamily="18" charset="0"/>
                <a:ea typeface="Cambria" panose="02040503050406030204" pitchFamily="18" charset="0"/>
              </a:rPr>
              <a:t>Adeleye</a:t>
            </a:r>
            <a:r>
              <a:rPr lang="en-IN" sz="1800" dirty="0">
                <a:latin typeface="Cambria" panose="02040503050406030204" pitchFamily="18" charset="0"/>
                <a:ea typeface="Cambria" panose="02040503050406030204" pitchFamily="18" charset="0"/>
              </a:rPr>
              <a:t>, Rhoda. (2024). </a:t>
            </a:r>
            <a:r>
              <a:rPr lang="en-IN" sz="1800" b="1" dirty="0">
                <a:latin typeface="Cambria" panose="02040503050406030204" pitchFamily="18" charset="0"/>
                <a:ea typeface="Cambria" panose="02040503050406030204" pitchFamily="18" charset="0"/>
              </a:rPr>
              <a:t>THE ROLE OF ROBOTIC PROCESS AUTOMATION (RPA) IN MODERN ACCOUNTING: A REVIEW - INVESTIGATING HOW AUTOMATION TOOLS ARE TRANSFORMING TRADITIONAL ACCOUNTING PRACTICES</a:t>
            </a:r>
            <a:r>
              <a:rPr lang="en-IN" sz="1800" dirty="0">
                <a:latin typeface="Cambria" panose="02040503050406030204" pitchFamily="18" charset="0"/>
                <a:ea typeface="Cambria" panose="02040503050406030204" pitchFamily="18" charset="0"/>
              </a:rPr>
              <a:t>. Engineering Science &amp; Technology Journal. 5. 427-447. 10.51594/estj.v5i2.804. </a:t>
            </a: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750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631143" y="762138"/>
            <a:ext cx="11256057" cy="5299028"/>
          </a:xfrm>
          <a:prstGeom prst="rect">
            <a:avLst/>
          </a:prstGeom>
          <a:noFill/>
          <a:ln>
            <a:noFill/>
          </a:ln>
        </p:spPr>
        <p:txBody>
          <a:bodyPr spcFirstLastPara="1" wrap="square" lIns="91425" tIns="45700" rIns="91425" bIns="45700" anchor="t" anchorCtr="0">
            <a:normAutofit/>
          </a:bodyPr>
          <a:lstStyle/>
          <a:p>
            <a:pPr marL="342900" marR="259715" indent="-342900">
              <a:lnSpc>
                <a:spcPct val="148000"/>
              </a:lnSpc>
              <a:buSzPts val="1400"/>
              <a:tabLst>
                <a:tab pos="868045" algn="l"/>
              </a:tabLst>
            </a:pPr>
            <a:r>
              <a:rPr lang="en-US" sz="2000" spc="0" dirty="0">
                <a:effectLst/>
                <a:latin typeface="Cambria" panose="02040503050406030204" pitchFamily="18" charset="0"/>
                <a:ea typeface="Cambria" panose="02040503050406030204" pitchFamily="18" charset="0"/>
                <a:cs typeface="Symbol" panose="05050102010706020507" pitchFamily="18" charset="2"/>
              </a:rPr>
              <a:t>Design a solution to integrate paper-based receipts into the automated workflow, possibly using Optical Character Recognition (OCR) technology. Maintain high accuracy in data processing and receipt generation,</a:t>
            </a:r>
            <a:r>
              <a:rPr lang="en-US" sz="2000" spc="-3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ensuring</a:t>
            </a:r>
            <a:r>
              <a:rPr lang="en-US" sz="2000" spc="-4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compliance</a:t>
            </a:r>
            <a:r>
              <a:rPr lang="en-US" sz="2000" spc="-4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with</a:t>
            </a:r>
            <a:r>
              <a:rPr lang="en-US" sz="2000" spc="-2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financial</a:t>
            </a:r>
            <a:r>
              <a:rPr lang="en-US" sz="2000" spc="-2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regulations</a:t>
            </a:r>
            <a:r>
              <a:rPr lang="en-US" sz="2000" spc="-2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and</a:t>
            </a:r>
            <a:r>
              <a:rPr lang="en-US" sz="2000" spc="-40" dirty="0">
                <a:effectLst/>
                <a:latin typeface="Cambria" panose="02040503050406030204" pitchFamily="18" charset="0"/>
                <a:ea typeface="Cambria" panose="02040503050406030204" pitchFamily="18" charset="0"/>
                <a:cs typeface="Symbol" panose="05050102010706020507" pitchFamily="18" charset="2"/>
              </a:rPr>
              <a:t> </a:t>
            </a:r>
            <a:r>
              <a:rPr lang="en-US" sz="2000" spc="0" dirty="0">
                <a:effectLst/>
                <a:latin typeface="Cambria" panose="02040503050406030204" pitchFamily="18" charset="0"/>
                <a:ea typeface="Cambria" panose="02040503050406030204" pitchFamily="18" charset="0"/>
                <a:cs typeface="Symbol" panose="05050102010706020507" pitchFamily="18" charset="2"/>
              </a:rPr>
              <a:t>company </a:t>
            </a:r>
            <a:r>
              <a:rPr lang="en-US" sz="2000" spc="-10" dirty="0">
                <a:effectLst/>
                <a:latin typeface="Cambria" panose="02040503050406030204" pitchFamily="18" charset="0"/>
                <a:ea typeface="Cambria" panose="02040503050406030204" pitchFamily="18" charset="0"/>
                <a:cs typeface="Symbol" panose="05050102010706020507" pitchFamily="18" charset="2"/>
              </a:rPr>
              <a:t>policies.</a:t>
            </a:r>
            <a:endParaRPr lang="en-IN" sz="2000" spc="0" dirty="0">
              <a:effectLst/>
              <a:latin typeface="Cambria" panose="02040503050406030204" pitchFamily="18" charset="0"/>
              <a:ea typeface="Cambria" panose="02040503050406030204" pitchFamily="18" charset="0"/>
              <a:cs typeface="Symbol" panose="05050102010706020507" pitchFamily="18" charset="2"/>
            </a:endParaRPr>
          </a:p>
          <a:p>
            <a:pPr marL="342900" marR="259715" indent="-342900">
              <a:lnSpc>
                <a:spcPct val="148000"/>
              </a:lnSpc>
              <a:buSzPts val="1400"/>
              <a:tabLst>
                <a:tab pos="868045" algn="l"/>
              </a:tabLst>
            </a:pPr>
            <a:r>
              <a:rPr lang="en-IN" sz="2000" spc="0" dirty="0">
                <a:effectLst/>
                <a:latin typeface="Cambria" panose="02040503050406030204" pitchFamily="18" charset="0"/>
                <a:ea typeface="Cambria" panose="02040503050406030204" pitchFamily="18" charset="0"/>
                <a:cs typeface="Symbol" panose="05050102010706020507" pitchFamily="18" charset="2"/>
              </a:rPr>
              <a:t>Streamline the processing of 25,000 structured receipts per month using UiPath, reducing manual effort and errors.</a:t>
            </a:r>
          </a:p>
          <a:p>
            <a:pPr marL="342900" marR="259715" indent="-342900">
              <a:lnSpc>
                <a:spcPct val="148000"/>
              </a:lnSpc>
              <a:buSzPts val="1400"/>
              <a:tabLst>
                <a:tab pos="868045" algn="l"/>
              </a:tabLst>
            </a:pPr>
            <a:r>
              <a:rPr lang="en-IN" sz="2000" spc="0" dirty="0">
                <a:effectLst/>
                <a:latin typeface="Cambria" panose="02040503050406030204" pitchFamily="18" charset="0"/>
                <a:ea typeface="Cambria" panose="02040503050406030204" pitchFamily="18" charset="0"/>
                <a:cs typeface="Symbol" panose="05050102010706020507" pitchFamily="18" charset="2"/>
              </a:rPr>
              <a:t>Develop a system to segregate transaction types (Card and Cheque) based on pre-defined business rules.</a:t>
            </a:r>
          </a:p>
          <a:p>
            <a:pPr marL="342900" marR="259715" indent="-342900">
              <a:lnSpc>
                <a:spcPct val="148000"/>
              </a:lnSpc>
              <a:buSzPts val="1400"/>
              <a:tabLst>
                <a:tab pos="868045" algn="l"/>
              </a:tabLst>
            </a:pPr>
            <a:r>
              <a:rPr lang="en-IN" sz="2000" spc="0" dirty="0">
                <a:effectLst/>
                <a:latin typeface="Cambria" panose="02040503050406030204" pitchFamily="18" charset="0"/>
                <a:ea typeface="Cambria" panose="02040503050406030204" pitchFamily="18" charset="0"/>
                <a:cs typeface="Symbol" panose="05050102010706020507" pitchFamily="18" charset="2"/>
              </a:rPr>
              <a:t>Design a modular system that allows for the integration of AI tools (e.g., OCR, anomaly detection, and NLP chatbots) to handle semi-structured data, fraud detection, and user interactions in future enhancements.</a:t>
            </a:r>
          </a:p>
          <a:p>
            <a:pPr marL="342900" marR="259715" indent="-342900">
              <a:lnSpc>
                <a:spcPct val="148000"/>
              </a:lnSpc>
              <a:buSzPts val="1400"/>
              <a:tabLst>
                <a:tab pos="868045" algn="l"/>
              </a:tabLst>
            </a:pPr>
            <a:endParaRPr lang="en-IN" sz="2000" spc="0" dirty="0">
              <a:effectLst/>
              <a:latin typeface="Cambria" panose="02040503050406030204" pitchFamily="18" charset="0"/>
              <a:ea typeface="Cambria" panose="02040503050406030204" pitchFamily="18" charset="0"/>
              <a:cs typeface="Symbol" panose="05050102010706020507" pitchFamily="18" charset="2"/>
            </a:endParaRPr>
          </a:p>
          <a:p>
            <a:pPr marL="342900" lvl="0" indent="-190500" rtl="0">
              <a:lnSpc>
                <a:spcPct val="200000"/>
              </a:lnSpc>
              <a:spcBef>
                <a:spcPts val="0"/>
              </a:spcBef>
              <a:spcAft>
                <a:spcPts val="0"/>
              </a:spcAft>
              <a:buClr>
                <a:schemeClr val="dk1"/>
              </a:buClr>
              <a:buSzPct val="100000"/>
              <a:buNone/>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Existing Methods-Drawbacks</a:t>
            </a:r>
          </a:p>
        </p:txBody>
      </p:sp>
      <p:pic>
        <p:nvPicPr>
          <p:cNvPr id="4" name="Picture 3">
            <a:extLst>
              <a:ext uri="{FF2B5EF4-FFF2-40B4-BE49-F238E27FC236}">
                <a16:creationId xmlns:a16="http://schemas.microsoft.com/office/drawing/2014/main" id="{D607C46B-E01A-8F0E-9832-3F10FCCE60E8}"/>
              </a:ext>
            </a:extLst>
          </p:cNvPr>
          <p:cNvPicPr>
            <a:picLocks noChangeAspect="1"/>
          </p:cNvPicPr>
          <p:nvPr/>
        </p:nvPicPr>
        <p:blipFill>
          <a:blip r:embed="rId3"/>
          <a:stretch>
            <a:fillRect/>
          </a:stretch>
        </p:blipFill>
        <p:spPr>
          <a:xfrm>
            <a:off x="374136" y="949233"/>
            <a:ext cx="11817863" cy="5121677"/>
          </a:xfrm>
          <a:prstGeom prst="rect">
            <a:avLst/>
          </a:prstGeom>
        </p:spPr>
      </p:pic>
    </p:spTree>
    <p:extLst>
      <p:ext uri="{BB962C8B-B14F-4D97-AF65-F5344CB8AC3E}">
        <p14:creationId xmlns:p14="http://schemas.microsoft.com/office/powerpoint/2010/main" val="354245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Proposed Method</a:t>
            </a:r>
          </a:p>
        </p:txBody>
      </p:sp>
      <p:pic>
        <p:nvPicPr>
          <p:cNvPr id="4" name="Content Placeholder 4">
            <a:extLst>
              <a:ext uri="{FF2B5EF4-FFF2-40B4-BE49-F238E27FC236}">
                <a16:creationId xmlns:a16="http://schemas.microsoft.com/office/drawing/2014/main" id="{6C6C624A-9383-5FC8-2579-2C60ADD53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698" y="964857"/>
            <a:ext cx="4951778" cy="5723008"/>
          </a:xfrm>
          <a:prstGeom prst="rect">
            <a:avLst/>
          </a:prstGeom>
          <a:noFill/>
          <a:ln>
            <a:noFill/>
          </a:ln>
        </p:spPr>
      </p:pic>
    </p:spTree>
    <p:extLst>
      <p:ext uri="{BB962C8B-B14F-4D97-AF65-F5344CB8AC3E}">
        <p14:creationId xmlns:p14="http://schemas.microsoft.com/office/powerpoint/2010/main" val="196165279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1559</TotalTime>
  <Words>1734</Words>
  <Application>Microsoft Office PowerPoint</Application>
  <PresentationFormat>Widescreen</PresentationFormat>
  <Paragraphs>171</Paragraphs>
  <Slides>24</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Cambria</vt:lpstr>
      <vt:lpstr>Cambria Math</vt:lpstr>
      <vt:lpstr>Times New Roman</vt:lpstr>
      <vt:lpstr>Verdana</vt:lpstr>
      <vt:lpstr>Wingdings</vt:lpstr>
      <vt:lpstr>Bioinformatics</vt:lpstr>
      <vt:lpstr>PROJECT TITLE :  Finance Receipting using Robotic Process Automation</vt:lpstr>
      <vt:lpstr>Content</vt:lpstr>
      <vt:lpstr>Content</vt:lpstr>
      <vt:lpstr>Abstract</vt:lpstr>
      <vt:lpstr>Literature Survey</vt:lpstr>
      <vt:lpstr>Literature Survey</vt:lpstr>
      <vt:lpstr>Objectives</vt:lpstr>
      <vt:lpstr>Existing Methods-Drawbacks</vt:lpstr>
      <vt:lpstr>Proposed Method</vt:lpstr>
      <vt:lpstr>Modules</vt:lpstr>
      <vt:lpstr>Hardware and Software Details</vt:lpstr>
      <vt:lpstr>Architecture Diagram</vt:lpstr>
      <vt:lpstr>System Design &amp; Implementation</vt:lpstr>
      <vt:lpstr>Algorithm</vt:lpstr>
      <vt:lpstr>Results</vt:lpstr>
      <vt:lpstr>Results</vt:lpstr>
      <vt:lpstr>Timeline of the Project (Gantt Chart)</vt:lpstr>
      <vt:lpstr>Conclusion</vt:lpstr>
      <vt:lpstr>References (IEEE Paper format)</vt:lpstr>
      <vt:lpstr>Publication</vt:lpstr>
      <vt:lpstr>GITHUB LINK</vt:lpstr>
      <vt:lpstr>Project work mapping with SDG </vt:lpstr>
      <vt:lpstr>Project work mapping with SDG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Keren Elisheba S</cp:lastModifiedBy>
  <cp:revision>45</cp:revision>
  <dcterms:modified xsi:type="dcterms:W3CDTF">2025-01-09T18:05:55Z</dcterms:modified>
</cp:coreProperties>
</file>