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69" r:id="rId4"/>
    <p:sldId id="274" r:id="rId5"/>
    <p:sldId id="275" r:id="rId6"/>
    <p:sldId id="276" r:id="rId7"/>
    <p:sldId id="277" r:id="rId8"/>
    <p:sldId id="278" r:id="rId9"/>
    <p:sldId id="279" r:id="rId10"/>
    <p:sldId id="280" r:id="rId11"/>
    <p:sldId id="281" r:id="rId12"/>
    <p:sldId id="282" r:id="rId13"/>
    <p:sldId id="288" r:id="rId14"/>
    <p:sldId id="283" r:id="rId15"/>
    <p:sldId id="272" r:id="rId16"/>
    <p:sldId id="286" r:id="rId17"/>
    <p:sldId id="285" r:id="rId18"/>
    <p:sldId id="292" r:id="rId19"/>
    <p:sldId id="293" r:id="rId20"/>
    <p:sldId id="270" r:id="rId21"/>
    <p:sldId id="265" r:id="rId22"/>
    <p:sldId id="291" r:id="rId23"/>
    <p:sldId id="290" r:id="rId24"/>
    <p:sldId id="289" r:id="rId25"/>
    <p:sldId id="268" r:id="rId26"/>
    <p:sldId id="26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7" d="100"/>
          <a:sy n="77" d="100"/>
        </p:scale>
        <p:origin x="2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92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6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3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05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34F5FCD-48BB-1EEA-C365-4A75DF8BB3E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6A8D001D-4858-05E3-2A67-6F4BF15D70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8F2D9D9-2C57-68F5-5BDB-D9733B28CA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16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7DCC258-19A0-AE9F-EDC9-FBD66C4971C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88924670-0468-B546-874F-FC1D0F8B72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F7F27F6-B684-C93B-EE98-8A5536CC6E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8263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B5F56D6-6F92-F62A-258F-FDAC451877D2}"/>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4CEBBC06-5944-6F46-B5B5-67D007743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2A456A06-C725-56E2-3B3A-1C21EB278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44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E61E5406-27F6-ADC0-249F-931DD54BA78A}"/>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15E6FAE8-17BC-6830-16E3-7B63263167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E7A5EA8B-5052-5231-EEDE-B726154A22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627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73EEC133-2715-E2C6-FB37-CF73A451F755}"/>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DB362E7B-0E65-9DE5-C443-F638462954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71C740FB-FFCA-5BD8-F2FD-E636A0636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479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A898A23-3949-9A71-00E9-5CDD945B3E6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6C0A82A6-7214-0929-A730-365E8C2C76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72FE69C-D18B-F577-6880-290B53836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480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E277D59-AC1C-0826-6383-ABA5428C538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F92453B-6027-1219-C6CF-6B0109031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5BC3069F-2AB1-F618-2EBE-031DA830B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53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EF6B0D4-1AA8-3602-C6FE-A9EA6289217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37B320A5-1D9D-29AE-1A41-5B2FAC03D1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F38E78A-31FC-DED4-2135-B843216160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1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62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ad.org/guidelines/teledermatolog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isic-archive.com/standard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eren05/UniversityProject-CSD28"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 G-28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353592" y="219671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800" b="1" dirty="0">
                <a:solidFill>
                  <a:schemeClr val="tx1"/>
                </a:solidFill>
                <a:latin typeface="Cambria" panose="02040503050406030204" pitchFamily="18" charset="0"/>
                <a:ea typeface="Cambria" panose="02040503050406030204" pitchFamily="18" charset="0"/>
                <a:cs typeface="Verdana"/>
                <a:sym typeface="Verdana"/>
              </a:rPr>
              <a:t>Dr. Chandrasekar </a:t>
            </a:r>
            <a:r>
              <a:rPr lang="en-GB" sz="1800" b="1" dirty="0" err="1">
                <a:solidFill>
                  <a:schemeClr val="tx1"/>
                </a:solidFill>
                <a:latin typeface="Cambria" panose="02040503050406030204" pitchFamily="18" charset="0"/>
                <a:ea typeface="Cambria" panose="02040503050406030204" pitchFamily="18" charset="0"/>
                <a:cs typeface="Verdana"/>
                <a:sym typeface="Verdana"/>
              </a:rPr>
              <a:t>Vadivelraju</a:t>
            </a:r>
            <a:r>
              <a:rPr lang="en-GB" sz="1800" b="1" dirty="0">
                <a:solidFill>
                  <a:schemeClr val="tx1"/>
                </a:solidFill>
                <a:latin typeface="Cambria" panose="02040503050406030204" pitchFamily="18" charset="0"/>
                <a:ea typeface="Cambria" panose="02040503050406030204" pitchFamily="18" charset="0"/>
                <a:cs typeface="Verdana"/>
                <a:sym typeface="Verdana"/>
              </a:rPr>
              <a:t> </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omputer Science Engineering </a:t>
            </a:r>
            <a:r>
              <a:rPr lang="en-US" sz="2000" b="1" dirty="0">
                <a:solidFill>
                  <a:schemeClr val="tx1"/>
                </a:solidFill>
                <a:latin typeface="Cambria" panose="02040503050406030204" pitchFamily="18" charset="0"/>
                <a:ea typeface="Cambria" panose="02040503050406030204" pitchFamily="18" charset="0"/>
                <a:cs typeface="Verdana"/>
                <a:sym typeface="Verdana"/>
              </a:rPr>
              <a:t>in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Data Science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tx1"/>
                </a:solidFill>
                <a:latin typeface="Cambria" panose="02040503050406030204" pitchFamily="18" charset="0"/>
                <a:ea typeface="Cambria" panose="02040503050406030204" pitchFamily="18" charset="0"/>
                <a:cs typeface="Verdana"/>
                <a:sym typeface="Verdana"/>
              </a:rPr>
              <a:t>: Prof. Saira Banu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Dr. Manjula H M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Final Presentation CSD-G28</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AI-BASED TOOL FOR PRELIMINARY DIAGNOSIS OF DERMATOLOGICAL MANIFESTATIONS</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C597C4B-5A71-4B37-FAAA-096543A26A8D}"/>
              </a:ext>
            </a:extLst>
          </p:cNvPr>
          <p:cNvGraphicFramePr>
            <a:graphicFrameLocks noGrp="1"/>
          </p:cNvGraphicFramePr>
          <p:nvPr>
            <p:extLst>
              <p:ext uri="{D42A27DB-BD31-4B8C-83A1-F6EECF244321}">
                <p14:modId xmlns:p14="http://schemas.microsoft.com/office/powerpoint/2010/main" val="383712508"/>
              </p:ext>
            </p:extLst>
          </p:nvPr>
        </p:nvGraphicFramePr>
        <p:xfrm>
          <a:off x="983789" y="2653070"/>
          <a:ext cx="5141168" cy="1809464"/>
        </p:xfrm>
        <a:graphic>
          <a:graphicData uri="http://schemas.openxmlformats.org/drawingml/2006/table">
            <a:tbl>
              <a:tblPr firstRow="1" bandRow="1">
                <a:tableStyleId>{57690726-49DA-4552-BDEB-330DD8EA8BD9}</a:tableStyleId>
              </a:tblPr>
              <a:tblGrid>
                <a:gridCol w="2230017">
                  <a:extLst>
                    <a:ext uri="{9D8B030D-6E8A-4147-A177-3AD203B41FA5}">
                      <a16:colId xmlns:a16="http://schemas.microsoft.com/office/drawing/2014/main" val="914355559"/>
                    </a:ext>
                  </a:extLst>
                </a:gridCol>
                <a:gridCol w="2911151">
                  <a:extLst>
                    <a:ext uri="{9D8B030D-6E8A-4147-A177-3AD203B41FA5}">
                      <a16:colId xmlns:a16="http://schemas.microsoft.com/office/drawing/2014/main" val="3182014783"/>
                    </a:ext>
                  </a:extLst>
                </a:gridCol>
              </a:tblGrid>
              <a:tr h="376166">
                <a:tc>
                  <a:txBody>
                    <a:bodyPr/>
                    <a:lstStyle/>
                    <a:p>
                      <a:pPr algn="ctr"/>
                      <a:r>
                        <a:rPr lang="en-US" sz="1800" b="1" dirty="0">
                          <a:solidFill>
                            <a:schemeClr val="bg2"/>
                          </a:solidFill>
                        </a:rPr>
                        <a:t>Roll Number </a:t>
                      </a:r>
                      <a:endParaRPr lang="en-IN" sz="1800" b="1" dirty="0">
                        <a:solidFill>
                          <a:schemeClr val="bg2"/>
                        </a:solidFill>
                      </a:endParaRPr>
                    </a:p>
                  </a:txBody>
                  <a:tcPr/>
                </a:tc>
                <a:tc>
                  <a:txBody>
                    <a:bodyPr/>
                    <a:lstStyle/>
                    <a:p>
                      <a:pPr algn="ctr"/>
                      <a:r>
                        <a:rPr lang="en-US" sz="1800" b="1" dirty="0">
                          <a:solidFill>
                            <a:schemeClr val="bg2"/>
                          </a:solidFill>
                        </a:rPr>
                        <a:t>Student Name</a:t>
                      </a:r>
                      <a:endParaRPr lang="en-IN" dirty="0"/>
                    </a:p>
                  </a:txBody>
                  <a:tcPr/>
                </a:tc>
                <a:extLst>
                  <a:ext uri="{0D108BD9-81ED-4DB2-BD59-A6C34878D82A}">
                    <a16:rowId xmlns:a16="http://schemas.microsoft.com/office/drawing/2014/main" val="1315712221"/>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20211CSD0132</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KEREN ELISHEBA S </a:t>
                      </a:r>
                    </a:p>
                  </a:txBody>
                  <a:tcPr/>
                </a:tc>
                <a:extLst>
                  <a:ext uri="{0D108BD9-81ED-4DB2-BD59-A6C34878D82A}">
                    <a16:rowId xmlns:a16="http://schemas.microsoft.com/office/drawing/2014/main" val="567259783"/>
                  </a:ext>
                </a:extLst>
              </a:tr>
              <a:tr h="376166">
                <a:tc>
                  <a:txBody>
                    <a:bodyPr/>
                    <a:lstStyle/>
                    <a:p>
                      <a:pPr algn="ctr"/>
                      <a:r>
                        <a:rPr lang="en-US" dirty="0"/>
                        <a:t>2011CSD0137</a:t>
                      </a:r>
                      <a:endParaRPr lang="en-IN" dirty="0"/>
                    </a:p>
                  </a:txBody>
                  <a:tcPr/>
                </a:tc>
                <a:tc>
                  <a:txBody>
                    <a:bodyPr/>
                    <a:lstStyle/>
                    <a:p>
                      <a:pPr algn="ctr"/>
                      <a:r>
                        <a:rPr lang="en-US" dirty="0"/>
                        <a:t>MERUGU HARISH REDDY</a:t>
                      </a:r>
                      <a:endParaRPr lang="en-IN" dirty="0"/>
                    </a:p>
                  </a:txBody>
                  <a:tcPr/>
                </a:tc>
                <a:extLst>
                  <a:ext uri="{0D108BD9-81ED-4DB2-BD59-A6C34878D82A}">
                    <a16:rowId xmlns:a16="http://schemas.microsoft.com/office/drawing/2014/main" val="613477282"/>
                  </a:ext>
                </a:extLst>
              </a:tr>
              <a:tr h="376166">
                <a:tc>
                  <a:txBody>
                    <a:bodyPr/>
                    <a:lstStyle/>
                    <a:p>
                      <a:pPr algn="ctr"/>
                      <a:r>
                        <a:rPr lang="en-US" dirty="0"/>
                        <a:t>2011CSD0179</a:t>
                      </a:r>
                      <a:endParaRPr lang="en-IN" dirty="0"/>
                    </a:p>
                  </a:txBody>
                  <a:tcPr/>
                </a:tc>
                <a:tc>
                  <a:txBody>
                    <a:bodyPr/>
                    <a:lstStyle/>
                    <a:p>
                      <a:pPr algn="ctr"/>
                      <a:r>
                        <a:rPr lang="en-US" dirty="0"/>
                        <a:t>VIKHYATH M B </a:t>
                      </a:r>
                      <a:endParaRPr lang="en-IN" dirty="0"/>
                    </a:p>
                  </a:txBody>
                  <a:tcPr/>
                </a:tc>
                <a:extLst>
                  <a:ext uri="{0D108BD9-81ED-4DB2-BD59-A6C34878D82A}">
                    <a16:rowId xmlns:a16="http://schemas.microsoft.com/office/drawing/2014/main" val="1142075370"/>
                  </a:ext>
                </a:extLst>
              </a:tr>
              <a:tr h="376166">
                <a:tc>
                  <a:txBody>
                    <a:bodyPr/>
                    <a:lstStyle/>
                    <a:p>
                      <a:pPr algn="ctr"/>
                      <a:r>
                        <a:rPr lang="en-US" dirty="0"/>
                        <a:t>20211CSD0126</a:t>
                      </a:r>
                      <a:endParaRPr lang="en-IN" dirty="0"/>
                    </a:p>
                  </a:txBody>
                  <a:tcPr/>
                </a:tc>
                <a:tc>
                  <a:txBody>
                    <a:bodyPr/>
                    <a:lstStyle/>
                    <a:p>
                      <a:pPr algn="ctr"/>
                      <a:r>
                        <a:rPr lang="en-US" dirty="0"/>
                        <a:t>PAVAMAN SURAJ</a:t>
                      </a:r>
                      <a:endParaRPr lang="en-IN" dirty="0"/>
                    </a:p>
                  </a:txBody>
                  <a:tcPr/>
                </a:tc>
                <a:extLst>
                  <a:ext uri="{0D108BD9-81ED-4DB2-BD59-A6C34878D82A}">
                    <a16:rowId xmlns:a16="http://schemas.microsoft.com/office/drawing/2014/main" val="49864065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Existing Methods-Drawbacks</a:t>
            </a:r>
          </a:p>
        </p:txBody>
      </p:sp>
      <p:sp>
        <p:nvSpPr>
          <p:cNvPr id="2" name="Text Placeholder 1">
            <a:extLst>
              <a:ext uri="{FF2B5EF4-FFF2-40B4-BE49-F238E27FC236}">
                <a16:creationId xmlns:a16="http://schemas.microsoft.com/office/drawing/2014/main" id="{84CC8594-6AFA-1EF1-BB9B-7ACDA928E601}"/>
              </a:ext>
            </a:extLst>
          </p:cNvPr>
          <p:cNvSpPr>
            <a:spLocks noGrp="1" noChangeArrowheads="1"/>
          </p:cNvSpPr>
          <p:nvPr>
            <p:ph type="body" idx="1"/>
          </p:nvPr>
        </p:nvSpPr>
        <p:spPr bwMode="auto">
          <a:xfrm>
            <a:off x="812800" y="1108606"/>
            <a:ext cx="1049891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Need for more extensive validation across diverse skin types and ethnicities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Limited research on AI systems' long-term effectiveness in resource-poor settings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Insufficient focus on integration with existing healthcare infrastructure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Need for standardized protocols for image acquisition and quality control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Limited studies on cost-effectiveness and economic impact of AI implementation </a:t>
            </a:r>
          </a:p>
        </p:txBody>
      </p:sp>
    </p:spTree>
    <p:extLst>
      <p:ext uri="{BB962C8B-B14F-4D97-AF65-F5344CB8AC3E}">
        <p14:creationId xmlns:p14="http://schemas.microsoft.com/office/powerpoint/2010/main" val="354245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Proposed Method</a:t>
            </a:r>
          </a:p>
        </p:txBody>
      </p:sp>
      <p:sp>
        <p:nvSpPr>
          <p:cNvPr id="115" name="Google Shape;115;p17"/>
          <p:cNvSpPr txBox="1">
            <a:spLocks noGrp="1"/>
          </p:cNvSpPr>
          <p:nvPr>
            <p:ph type="body" idx="1"/>
          </p:nvPr>
        </p:nvSpPr>
        <p:spPr>
          <a:xfrm>
            <a:off x="812800" y="1260902"/>
            <a:ext cx="11830822" cy="5455782"/>
          </a:xfrm>
          <a:prstGeom prst="rect">
            <a:avLst/>
          </a:prstGeom>
          <a:noFill/>
          <a:ln>
            <a:noFill/>
          </a:ln>
        </p:spPr>
        <p:txBody>
          <a:bodyPr spcFirstLastPara="1" wrap="square" lIns="91425" tIns="45700" rIns="91425" bIns="45700" anchor="t" anchorCtr="0">
            <a:normAutofit/>
          </a:bodyPr>
          <a:lstStyle/>
          <a:p>
            <a:pPr marL="342900" lvl="0" indent="-342900">
              <a:lnSpc>
                <a:spcPct val="107000"/>
              </a:lnSpc>
              <a:spcAft>
                <a:spcPts val="800"/>
              </a:spcAft>
              <a:buFont typeface="+mj-lt"/>
              <a:buAutoNum type="arabicPeriod"/>
              <a:tabLst>
                <a:tab pos="457200" algn="l"/>
              </a:tabLst>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Data Collection and Preprocessing</a:t>
            </a:r>
          </a:p>
          <a:p>
            <a:pPr marL="342900" lvl="0" indent="-342900">
              <a:lnSpc>
                <a:spcPct val="107000"/>
              </a:lnSpc>
              <a:spcAft>
                <a:spcPts val="800"/>
              </a:spcAft>
              <a:buFont typeface="+mj-lt"/>
              <a:buAutoNum type="arabicPeriod" startAt="2"/>
              <a:tabLst>
                <a:tab pos="457200" algn="l"/>
              </a:tabLst>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AI Model Development</a:t>
            </a:r>
          </a:p>
          <a:p>
            <a:pPr marL="342900" lvl="0" indent="-342900">
              <a:lnSpc>
                <a:spcPct val="107000"/>
              </a:lnSpc>
              <a:spcAft>
                <a:spcPts val="800"/>
              </a:spcAft>
              <a:buFont typeface="+mj-lt"/>
              <a:buAutoNum type="arabicPeriod" startAt="3"/>
              <a:tabLst>
                <a:tab pos="457200" algn="l"/>
              </a:tabLst>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Website/Application Development</a:t>
            </a:r>
          </a:p>
          <a:p>
            <a:pPr marL="342900" lvl="0" indent="-342900">
              <a:lnSpc>
                <a:spcPct val="107000"/>
              </a:lnSpc>
              <a:spcAft>
                <a:spcPts val="800"/>
              </a:spcAft>
              <a:buFont typeface="+mj-lt"/>
              <a:buAutoNum type="arabicPeriod" startAt="4"/>
              <a:tabLst>
                <a:tab pos="457200" algn="l"/>
              </a:tabLst>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Integration Features</a:t>
            </a:r>
          </a:p>
          <a:p>
            <a:pPr marL="342900" lvl="0" indent="-342900">
              <a:lnSpc>
                <a:spcPct val="107000"/>
              </a:lnSpc>
              <a:spcAft>
                <a:spcPts val="800"/>
              </a:spcAft>
              <a:buFont typeface="+mj-lt"/>
              <a:buAutoNum type="arabicPeriod" startAt="5"/>
              <a:tabLst>
                <a:tab pos="457200" algn="l"/>
              </a:tabLst>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Validation and Testing</a:t>
            </a:r>
          </a:p>
          <a:p>
            <a:pPr marL="342900" lvl="0" indent="-342900">
              <a:lnSpc>
                <a:spcPct val="107000"/>
              </a:lnSpc>
              <a:spcAft>
                <a:spcPts val="800"/>
              </a:spcAft>
              <a:buFont typeface="+mj-lt"/>
              <a:buAutoNum type="arabicPeriod" startAt="6"/>
              <a:tabLst>
                <a:tab pos="457200" algn="l"/>
              </a:tabLst>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Deployment </a:t>
            </a:r>
          </a:p>
        </p:txBody>
      </p:sp>
    </p:spTree>
    <p:extLst>
      <p:ext uri="{BB962C8B-B14F-4D97-AF65-F5344CB8AC3E}">
        <p14:creationId xmlns:p14="http://schemas.microsoft.com/office/powerpoint/2010/main" val="196165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Modules</a:t>
            </a:r>
          </a:p>
        </p:txBody>
      </p:sp>
      <p:sp>
        <p:nvSpPr>
          <p:cNvPr id="115" name="Google Shape;115;p17"/>
          <p:cNvSpPr txBox="1">
            <a:spLocks noGrp="1"/>
          </p:cNvSpPr>
          <p:nvPr>
            <p:ph type="body" idx="1"/>
          </p:nvPr>
        </p:nvSpPr>
        <p:spPr>
          <a:xfrm>
            <a:off x="686561" y="1233192"/>
            <a:ext cx="11830822" cy="5455782"/>
          </a:xfrm>
          <a:prstGeom prst="rect">
            <a:avLst/>
          </a:prstGeom>
          <a:noFill/>
          <a:ln>
            <a:noFill/>
          </a:ln>
        </p:spPr>
        <p:txBody>
          <a:bodyPr spcFirstLastPara="1" wrap="square" lIns="91425" tIns="45700" rIns="91425" bIns="45700" anchor="t" anchorCtr="0">
            <a:normAutofit/>
          </a:bodyPr>
          <a:lstStyle/>
          <a:p>
            <a:pPr marL="76200" indent="0">
              <a:lnSpc>
                <a:spcPct val="150000"/>
              </a:lnSpc>
              <a:spcAft>
                <a:spcPts val="800"/>
              </a:spcAft>
              <a:buNone/>
            </a:pPr>
            <a:r>
              <a:rPr lang="en-IN" b="1" dirty="0">
                <a:latin typeface="Cambria" panose="02040503050406030204" pitchFamily="18" charset="0"/>
                <a:ea typeface="Cambria" panose="02040503050406030204" pitchFamily="18" charset="0"/>
              </a:rPr>
              <a:t>Module 1: </a:t>
            </a:r>
            <a:r>
              <a:rPr lang="en-IN" kern="100" dirty="0">
                <a:effectLst/>
                <a:latin typeface="Cambria" panose="02040503050406030204" pitchFamily="18" charset="0"/>
                <a:ea typeface="Cambria" panose="02040503050406030204" pitchFamily="18" charset="0"/>
                <a:cs typeface="Times New Roman" panose="02020603050405020304" pitchFamily="18" charset="0"/>
              </a:rPr>
              <a:t>Image Acquisition Module</a:t>
            </a:r>
          </a:p>
          <a:p>
            <a:pPr marL="76200" indent="0">
              <a:lnSpc>
                <a:spcPct val="150000"/>
              </a:lnSpc>
              <a:spcAft>
                <a:spcPts val="800"/>
              </a:spcAft>
              <a:buNone/>
            </a:pPr>
            <a:r>
              <a:rPr lang="en-IN" b="1" dirty="0">
                <a:effectLst/>
                <a:latin typeface="Cambria" panose="02040503050406030204" pitchFamily="18" charset="0"/>
                <a:ea typeface="Cambria" panose="02040503050406030204" pitchFamily="18" charset="0"/>
                <a:cs typeface="Times New Roman" panose="02020603050405020304" pitchFamily="18" charset="0"/>
              </a:rPr>
              <a:t>Module 2</a:t>
            </a:r>
            <a:r>
              <a:rPr lang="en-IN" dirty="0">
                <a:effectLst/>
                <a:latin typeface="Cambria" panose="02040503050406030204" pitchFamily="18" charset="0"/>
                <a:ea typeface="Cambria" panose="02040503050406030204" pitchFamily="18" charset="0"/>
                <a:cs typeface="Times New Roman" panose="02020603050405020304" pitchFamily="18" charset="0"/>
              </a:rPr>
              <a:t>: Image Processing Module</a:t>
            </a:r>
          </a:p>
          <a:p>
            <a:pPr marL="76200" indent="0">
              <a:lnSpc>
                <a:spcPct val="150000"/>
              </a:lnSpc>
              <a:spcAft>
                <a:spcPts val="800"/>
              </a:spcAft>
              <a:buNone/>
            </a:pPr>
            <a:r>
              <a:rPr lang="en-IN" b="1" dirty="0">
                <a:latin typeface="Cambria" panose="02040503050406030204" pitchFamily="18" charset="0"/>
                <a:ea typeface="Cambria" panose="02040503050406030204" pitchFamily="18" charset="0"/>
                <a:cs typeface="Times New Roman" panose="02020603050405020304" pitchFamily="18" charset="0"/>
              </a:rPr>
              <a:t>Module 3</a:t>
            </a:r>
            <a:r>
              <a:rPr lang="en-IN" dirty="0">
                <a:latin typeface="Cambria" panose="02040503050406030204" pitchFamily="18" charset="0"/>
                <a:ea typeface="Cambria" panose="02040503050406030204" pitchFamily="18" charset="0"/>
                <a:cs typeface="Times New Roman" panose="02020603050405020304" pitchFamily="18" charset="0"/>
              </a:rPr>
              <a:t>: </a:t>
            </a:r>
            <a:r>
              <a:rPr lang="en-IN" kern="100" dirty="0">
                <a:effectLst/>
                <a:latin typeface="Cambria" panose="02040503050406030204" pitchFamily="18" charset="0"/>
                <a:ea typeface="Cambria" panose="02040503050406030204" pitchFamily="18" charset="0"/>
                <a:cs typeface="Times New Roman" panose="02020603050405020304" pitchFamily="18" charset="0"/>
              </a:rPr>
              <a:t>AI Diagnostic Module</a:t>
            </a:r>
            <a:endParaRPr lang="en-IN" kern="100" dirty="0">
              <a:latin typeface="Cambria" panose="02040503050406030204" pitchFamily="18" charset="0"/>
              <a:ea typeface="Cambria" panose="02040503050406030204" pitchFamily="18" charset="0"/>
              <a:cs typeface="Times New Roman" panose="02020603050405020304" pitchFamily="18" charset="0"/>
            </a:endParaRPr>
          </a:p>
          <a:p>
            <a:pPr marL="76200" indent="0">
              <a:lnSpc>
                <a:spcPct val="150000"/>
              </a:lnSpc>
              <a:spcAft>
                <a:spcPts val="800"/>
              </a:spcAft>
              <a:buNone/>
            </a:pPr>
            <a:r>
              <a:rPr lang="en-IN" b="1" dirty="0">
                <a:latin typeface="Cambria" panose="02040503050406030204" pitchFamily="18" charset="0"/>
                <a:ea typeface="Cambria" panose="02040503050406030204" pitchFamily="18" charset="0"/>
                <a:cs typeface="Times New Roman" panose="02020603050405020304" pitchFamily="18" charset="0"/>
              </a:rPr>
              <a:t>Module 4:</a:t>
            </a:r>
            <a:r>
              <a:rPr lang="en-IN" dirty="0">
                <a:latin typeface="Cambria" panose="02040503050406030204" pitchFamily="18" charset="0"/>
                <a:ea typeface="Cambria" panose="02040503050406030204" pitchFamily="18" charset="0"/>
                <a:cs typeface="Times New Roman" panose="02020603050405020304" pitchFamily="18" charset="0"/>
              </a:rPr>
              <a:t> </a:t>
            </a:r>
            <a:r>
              <a:rPr lang="en-IN" dirty="0">
                <a:effectLst/>
                <a:latin typeface="Cambria" panose="02040503050406030204" pitchFamily="18" charset="0"/>
                <a:ea typeface="Cambria" panose="02040503050406030204" pitchFamily="18" charset="0"/>
                <a:cs typeface="Times New Roman" panose="02020603050405020304" pitchFamily="18" charset="0"/>
              </a:rPr>
              <a:t>User Interface Module</a:t>
            </a:r>
          </a:p>
          <a:p>
            <a:pPr marL="76200" indent="0">
              <a:lnSpc>
                <a:spcPct val="150000"/>
              </a:lnSpc>
              <a:spcAft>
                <a:spcPts val="800"/>
              </a:spcAft>
              <a:buNone/>
            </a:pPr>
            <a:r>
              <a:rPr lang="en-IN" b="1" dirty="0">
                <a:latin typeface="Cambria" panose="02040503050406030204" pitchFamily="18" charset="0"/>
                <a:ea typeface="Cambria" panose="02040503050406030204" pitchFamily="18" charset="0"/>
                <a:cs typeface="Times New Roman" panose="02020603050405020304" pitchFamily="18" charset="0"/>
              </a:rPr>
              <a:t>Module 5</a:t>
            </a:r>
            <a:r>
              <a:rPr lang="en-IN" dirty="0">
                <a:latin typeface="Cambria" panose="02040503050406030204" pitchFamily="18" charset="0"/>
                <a:ea typeface="Cambria" panose="02040503050406030204" pitchFamily="18" charset="0"/>
                <a:cs typeface="Times New Roman" panose="02020603050405020304" pitchFamily="18" charset="0"/>
              </a:rPr>
              <a:t>: </a:t>
            </a:r>
            <a:r>
              <a:rPr lang="en-IN" dirty="0">
                <a:effectLst/>
                <a:latin typeface="Cambria" panose="02040503050406030204" pitchFamily="18" charset="0"/>
                <a:ea typeface="Cambria" panose="02040503050406030204" pitchFamily="18" charset="0"/>
                <a:cs typeface="Times New Roman" panose="02020603050405020304" pitchFamily="18" charset="0"/>
              </a:rPr>
              <a:t>Database Management Module</a:t>
            </a:r>
          </a:p>
          <a:p>
            <a:pPr marL="76200" indent="0">
              <a:lnSpc>
                <a:spcPct val="150000"/>
              </a:lnSpc>
              <a:spcAft>
                <a:spcPts val="800"/>
              </a:spcAft>
              <a:buNone/>
            </a:pPr>
            <a:r>
              <a:rPr lang="en-IN" b="1" dirty="0">
                <a:latin typeface="Cambria" panose="02040503050406030204" pitchFamily="18" charset="0"/>
                <a:ea typeface="Cambria" panose="02040503050406030204" pitchFamily="18" charset="0"/>
                <a:cs typeface="Times New Roman" panose="02020603050405020304" pitchFamily="18" charset="0"/>
              </a:rPr>
              <a:t>Module 6: </a:t>
            </a:r>
            <a:r>
              <a:rPr lang="en-IN" dirty="0">
                <a:effectLst/>
                <a:latin typeface="Cambria" panose="02040503050406030204" pitchFamily="18" charset="0"/>
                <a:ea typeface="Cambria" panose="02040503050406030204" pitchFamily="18" charset="0"/>
                <a:cs typeface="Times New Roman" panose="02020603050405020304" pitchFamily="18" charset="0"/>
              </a:rPr>
              <a:t>Reporting and Analytics Module</a:t>
            </a:r>
          </a:p>
          <a:p>
            <a:pPr marL="342900" lvl="0" indent="-190500" rtl="0">
              <a:lnSpc>
                <a:spcPct val="200000"/>
              </a:lnSpc>
              <a:spcBef>
                <a:spcPts val="0"/>
              </a:spcBef>
              <a:spcAft>
                <a:spcPts val="0"/>
              </a:spcAft>
              <a:buClr>
                <a:schemeClr val="dk1"/>
              </a:buClr>
              <a:buSzPct val="100000"/>
              <a:buNone/>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91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C4B8-F3CA-65C0-30B3-C72A205A6C76}"/>
              </a:ext>
            </a:extLst>
          </p:cNvPr>
          <p:cNvSpPr>
            <a:spLocks noGrp="1"/>
          </p:cNvSpPr>
          <p:nvPr>
            <p:ph type="title"/>
          </p:nvPr>
        </p:nvSpPr>
        <p:spPr/>
        <p:txBody>
          <a:bodyPr/>
          <a:lstStyle/>
          <a:p>
            <a:r>
              <a:rPr lang="en-US" sz="2600" dirty="0">
                <a:latin typeface="Cambria" panose="02040503050406030204" pitchFamily="18" charset="0"/>
                <a:ea typeface="Cambria" panose="02040503050406030204" pitchFamily="18" charset="0"/>
              </a:rPr>
              <a:t>Design and Implementation</a:t>
            </a:r>
            <a:endParaRPr lang="en-IN" sz="2600"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9663AC65-D6BD-610F-437B-206A1C7BE7F4}"/>
              </a:ext>
            </a:extLst>
          </p:cNvPr>
          <p:cNvSpPr>
            <a:spLocks noGrp="1"/>
          </p:cNvSpPr>
          <p:nvPr>
            <p:ph type="body" idx="1"/>
          </p:nvPr>
        </p:nvSpPr>
        <p:spPr>
          <a:xfrm>
            <a:off x="279918" y="1063690"/>
            <a:ext cx="5714382" cy="5062613"/>
          </a:xfrm>
        </p:spPr>
        <p:txBody>
          <a:bodyPr>
            <a:normAutofit/>
          </a:bodyPr>
          <a:lstStyle/>
          <a:p>
            <a:pPr>
              <a:buNone/>
            </a:pPr>
            <a:r>
              <a:rPr lang="en-IN" sz="1200" b="1" dirty="0">
                <a:latin typeface="Cambria" panose="02040503050406030204" pitchFamily="18" charset="0"/>
                <a:ea typeface="Cambria" panose="02040503050406030204" pitchFamily="18" charset="0"/>
              </a:rPr>
              <a:t>-Layered Architecture:</a:t>
            </a:r>
          </a:p>
          <a:p>
            <a:pPr>
              <a:buFont typeface="Arial" panose="020B0604020202020204" pitchFamily="34" charset="0"/>
              <a:buChar char="•"/>
            </a:pPr>
            <a:r>
              <a:rPr lang="en-IN" sz="1200" b="1" dirty="0">
                <a:latin typeface="Cambria" panose="02040503050406030204" pitchFamily="18" charset="0"/>
                <a:ea typeface="Cambria" panose="02040503050406030204" pitchFamily="18" charset="0"/>
              </a:rPr>
              <a:t>Input Layer:</a:t>
            </a:r>
            <a:endParaRPr lang="en-IN" sz="12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IN" sz="1200" dirty="0">
                <a:latin typeface="Cambria" panose="02040503050406030204" pitchFamily="18" charset="0"/>
                <a:ea typeface="Cambria" panose="02040503050406030204" pitchFamily="18" charset="0"/>
              </a:rPr>
              <a:t>Image Preprocessing: Rescaling, Data Augmentation</a:t>
            </a:r>
          </a:p>
          <a:p>
            <a:pPr marL="742950" lvl="1" indent="-285750">
              <a:buFont typeface="Arial" panose="020B0604020202020204" pitchFamily="34" charset="0"/>
              <a:buChar char="•"/>
            </a:pPr>
            <a:r>
              <a:rPr lang="en-IN" sz="1200" dirty="0">
                <a:latin typeface="Cambria" panose="02040503050406030204" pitchFamily="18" charset="0"/>
                <a:ea typeface="Cambria" panose="02040503050406030204" pitchFamily="18" charset="0"/>
              </a:rPr>
              <a:t>Image Acquisition from user-uploaded images</a:t>
            </a:r>
          </a:p>
          <a:p>
            <a:pPr>
              <a:buFont typeface="Arial" panose="020B0604020202020204" pitchFamily="34" charset="0"/>
              <a:buChar char="•"/>
            </a:pPr>
            <a:r>
              <a:rPr lang="en-IN" sz="1200" b="1" dirty="0">
                <a:latin typeface="Cambria" panose="02040503050406030204" pitchFamily="18" charset="0"/>
                <a:ea typeface="Cambria" panose="02040503050406030204" pitchFamily="18" charset="0"/>
              </a:rPr>
              <a:t>Processing Layer:</a:t>
            </a:r>
            <a:endParaRPr lang="en-IN" sz="12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IN" sz="1200" b="1" dirty="0">
                <a:latin typeface="Cambria" panose="02040503050406030204" pitchFamily="18" charset="0"/>
                <a:ea typeface="Cambria" panose="02040503050406030204" pitchFamily="18" charset="0"/>
              </a:rPr>
              <a:t>AI Model:</a:t>
            </a:r>
            <a:r>
              <a:rPr lang="en-IN" sz="1200" dirty="0">
                <a:latin typeface="Cambria" panose="02040503050406030204" pitchFamily="18" charset="0"/>
                <a:ea typeface="Cambria" panose="02040503050406030204" pitchFamily="18" charset="0"/>
              </a:rPr>
              <a:t> MobileNetV2-based deep learning classifier</a:t>
            </a:r>
          </a:p>
          <a:p>
            <a:pPr marL="742950" lvl="1" indent="-285750">
              <a:buFont typeface="Arial" panose="020B0604020202020204" pitchFamily="34" charset="0"/>
              <a:buChar char="•"/>
            </a:pPr>
            <a:r>
              <a:rPr lang="en-IN" sz="1200" b="1" dirty="0">
                <a:latin typeface="Cambria" panose="02040503050406030204" pitchFamily="18" charset="0"/>
                <a:ea typeface="Cambria" panose="02040503050406030204" pitchFamily="18" charset="0"/>
              </a:rPr>
              <a:t>Fine-tuning:</a:t>
            </a:r>
            <a:r>
              <a:rPr lang="en-IN" sz="1200" dirty="0">
                <a:latin typeface="Cambria" panose="02040503050406030204" pitchFamily="18" charset="0"/>
                <a:ea typeface="Cambria" panose="02040503050406030204" pitchFamily="18" charset="0"/>
              </a:rPr>
              <a:t> Unfreezing last 20 layers for improved performance</a:t>
            </a:r>
          </a:p>
          <a:p>
            <a:pPr marL="742950" lvl="1" indent="-285750">
              <a:buFont typeface="Arial" panose="020B0604020202020204" pitchFamily="34" charset="0"/>
              <a:buChar char="•"/>
            </a:pPr>
            <a:r>
              <a:rPr lang="en-IN" sz="1200" b="1" dirty="0">
                <a:latin typeface="Cambria" panose="02040503050406030204" pitchFamily="18" charset="0"/>
                <a:ea typeface="Cambria" panose="02040503050406030204" pitchFamily="18" charset="0"/>
              </a:rPr>
              <a:t>Training Pipeline:</a:t>
            </a:r>
            <a:r>
              <a:rPr lang="en-IN" sz="1200" dirty="0">
                <a:latin typeface="Cambria" panose="02040503050406030204" pitchFamily="18" charset="0"/>
                <a:ea typeface="Cambria" panose="02040503050406030204" pitchFamily="18" charset="0"/>
              </a:rPr>
              <a:t> Image classification into </a:t>
            </a:r>
            <a:r>
              <a:rPr lang="en-IN" sz="1200" b="1" dirty="0">
                <a:latin typeface="Cambria" panose="02040503050406030204" pitchFamily="18" charset="0"/>
                <a:ea typeface="Cambria" panose="02040503050406030204" pitchFamily="18" charset="0"/>
              </a:rPr>
              <a:t>30+ skin conditions</a:t>
            </a:r>
            <a:endParaRPr lang="en-IN" sz="12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200" b="1" dirty="0">
                <a:latin typeface="Cambria" panose="02040503050406030204" pitchFamily="18" charset="0"/>
                <a:ea typeface="Cambria" panose="02040503050406030204" pitchFamily="18" charset="0"/>
              </a:rPr>
              <a:t>Output Layer:</a:t>
            </a:r>
            <a:endParaRPr lang="en-IN" sz="12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IN" sz="1200" b="1" dirty="0">
                <a:latin typeface="Cambria" panose="02040503050406030204" pitchFamily="18" charset="0"/>
                <a:ea typeface="Cambria" panose="02040503050406030204" pitchFamily="18" charset="0"/>
              </a:rPr>
              <a:t>Prediction Display:</a:t>
            </a:r>
            <a:r>
              <a:rPr lang="en-IN" sz="1200" dirty="0">
                <a:latin typeface="Cambria" panose="02040503050406030204" pitchFamily="18" charset="0"/>
                <a:ea typeface="Cambria" panose="02040503050406030204" pitchFamily="18" charset="0"/>
              </a:rPr>
              <a:t> Top 3 disease probabilities</a:t>
            </a:r>
          </a:p>
          <a:p>
            <a:pPr marL="742950" lvl="1" indent="-285750">
              <a:buFont typeface="Arial" panose="020B0604020202020204" pitchFamily="34" charset="0"/>
              <a:buChar char="•"/>
            </a:pPr>
            <a:r>
              <a:rPr lang="en-IN" sz="1200" b="1" dirty="0">
                <a:latin typeface="Cambria" panose="02040503050406030204" pitchFamily="18" charset="0"/>
                <a:ea typeface="Cambria" panose="02040503050406030204" pitchFamily="18" charset="0"/>
              </a:rPr>
              <a:t>Evaluation:</a:t>
            </a:r>
            <a:r>
              <a:rPr lang="en-IN" sz="1200" dirty="0">
                <a:latin typeface="Cambria" panose="02040503050406030204" pitchFamily="18" charset="0"/>
                <a:ea typeface="Cambria" panose="02040503050406030204" pitchFamily="18" charset="0"/>
              </a:rPr>
              <a:t> Accuracy, Confusion Matrix, and Classification Report</a:t>
            </a:r>
          </a:p>
          <a:p>
            <a:pPr marL="742950" lvl="1" indent="-285750">
              <a:buFont typeface="Arial" panose="020B0604020202020204" pitchFamily="34" charset="0"/>
              <a:buChar char="•"/>
            </a:pPr>
            <a:r>
              <a:rPr lang="en-IN" sz="1200" b="1" dirty="0">
                <a:latin typeface="Cambria" panose="02040503050406030204" pitchFamily="18" charset="0"/>
                <a:ea typeface="Cambria" panose="02040503050406030204" pitchFamily="18" charset="0"/>
              </a:rPr>
              <a:t>Explainability:</a:t>
            </a:r>
            <a:r>
              <a:rPr lang="en-IN" sz="1200" dirty="0">
                <a:latin typeface="Cambria" panose="02040503050406030204" pitchFamily="18" charset="0"/>
                <a:ea typeface="Cambria" panose="02040503050406030204" pitchFamily="18" charset="0"/>
              </a:rPr>
              <a:t> Heatmaps &amp; AI interpretability</a:t>
            </a:r>
          </a:p>
          <a:p>
            <a:pPr>
              <a:buNone/>
            </a:pPr>
            <a:r>
              <a:rPr lang="en-IN" sz="1400" b="1" dirty="0">
                <a:latin typeface="Cambria" panose="02040503050406030204" pitchFamily="18" charset="0"/>
                <a:ea typeface="Cambria" panose="02040503050406030204" pitchFamily="18" charset="0"/>
              </a:rPr>
              <a:t>-Web App Deployment:</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Frontend:</a:t>
            </a:r>
            <a:r>
              <a:rPr lang="en-IN" sz="1400" dirty="0">
                <a:latin typeface="Cambria" panose="02040503050406030204" pitchFamily="18" charset="0"/>
                <a:ea typeface="Cambria" panose="02040503050406030204" pitchFamily="18" charset="0"/>
              </a:rPr>
              <a:t> User-friendly UI for uploading and </a:t>
            </a:r>
            <a:r>
              <a:rPr lang="en-IN" sz="1400" dirty="0" err="1">
                <a:latin typeface="Cambria" panose="02040503050406030204" pitchFamily="18" charset="0"/>
                <a:ea typeface="Cambria" panose="02040503050406030204" pitchFamily="18" charset="0"/>
              </a:rPr>
              <a:t>analyzing</a:t>
            </a:r>
            <a:r>
              <a:rPr lang="en-IN" sz="1400" dirty="0">
                <a:latin typeface="Cambria" panose="02040503050406030204" pitchFamily="18" charset="0"/>
                <a:ea typeface="Cambria" panose="02040503050406030204" pitchFamily="18" charset="0"/>
              </a:rPr>
              <a:t> skin images</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Backend:</a:t>
            </a:r>
            <a:r>
              <a:rPr lang="en-IN" sz="1400" dirty="0">
                <a:latin typeface="Cambria" panose="02040503050406030204" pitchFamily="18" charset="0"/>
                <a:ea typeface="Cambria" panose="02040503050406030204" pitchFamily="18" charset="0"/>
              </a:rPr>
              <a:t> </a:t>
            </a:r>
            <a:r>
              <a:rPr lang="en-IN" sz="1400" dirty="0" err="1">
                <a:latin typeface="Cambria" panose="02040503050406030204" pitchFamily="18" charset="0"/>
                <a:ea typeface="Cambria" panose="02040503050406030204" pitchFamily="18" charset="0"/>
              </a:rPr>
              <a:t>Gradio</a:t>
            </a:r>
            <a:r>
              <a:rPr lang="en-IN" sz="1400" dirty="0">
                <a:latin typeface="Cambria" panose="02040503050406030204" pitchFamily="18" charset="0"/>
                <a:ea typeface="Cambria" panose="02040503050406030204" pitchFamily="18" charset="0"/>
              </a:rPr>
              <a:t>-powered API for real-time AI diagnosis</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Data Layer:</a:t>
            </a:r>
            <a:r>
              <a:rPr lang="en-IN" sz="1400" dirty="0">
                <a:latin typeface="Cambria" panose="02040503050406030204" pitchFamily="18" charset="0"/>
                <a:ea typeface="Cambria" panose="02040503050406030204" pitchFamily="18" charset="0"/>
              </a:rPr>
              <a:t> Secure storage for patient images &amp; classification results</a:t>
            </a:r>
          </a:p>
          <a:p>
            <a:endParaRPr lang="en-IN" dirty="0"/>
          </a:p>
        </p:txBody>
      </p:sp>
      <p:sp>
        <p:nvSpPr>
          <p:cNvPr id="4" name="Text Placeholder 3">
            <a:extLst>
              <a:ext uri="{FF2B5EF4-FFF2-40B4-BE49-F238E27FC236}">
                <a16:creationId xmlns:a16="http://schemas.microsoft.com/office/drawing/2014/main" id="{A0383D1F-A2A7-D8B7-56A0-85E4A1439831}"/>
              </a:ext>
            </a:extLst>
          </p:cNvPr>
          <p:cNvSpPr>
            <a:spLocks noGrp="1"/>
          </p:cNvSpPr>
          <p:nvPr>
            <p:ph type="body" idx="2"/>
          </p:nvPr>
        </p:nvSpPr>
        <p:spPr>
          <a:xfrm>
            <a:off x="6197600" y="1175657"/>
            <a:ext cx="5384700" cy="4950646"/>
          </a:xfrm>
        </p:spPr>
        <p:txBody>
          <a:bodyPr>
            <a:normAutofit/>
          </a:bodyPr>
          <a:lstStyle/>
          <a:p>
            <a:pPr>
              <a:buNone/>
            </a:pPr>
            <a:r>
              <a:rPr lang="en-IN" sz="1200" b="1" dirty="0"/>
              <a:t>- </a:t>
            </a:r>
            <a:r>
              <a:rPr lang="en-IN" sz="1300" b="1" dirty="0">
                <a:latin typeface="Cambria" panose="02040503050406030204" pitchFamily="18" charset="0"/>
                <a:ea typeface="Cambria" panose="02040503050406030204" pitchFamily="18" charset="0"/>
              </a:rPr>
              <a:t>AI Augmentation:</a:t>
            </a:r>
          </a:p>
          <a:p>
            <a:pPr>
              <a:buFont typeface="Arial" panose="020B0604020202020204" pitchFamily="34" charset="0"/>
              <a:buChar char="•"/>
            </a:pPr>
            <a:r>
              <a:rPr lang="en-IN" sz="1300" dirty="0">
                <a:latin typeface="Cambria" panose="02040503050406030204" pitchFamily="18" charset="0"/>
                <a:ea typeface="Cambria" panose="02040503050406030204" pitchFamily="18" charset="0"/>
              </a:rPr>
              <a:t>NLP chatbot integration for symptom-based diagnosis</a:t>
            </a:r>
          </a:p>
          <a:p>
            <a:pPr>
              <a:buFont typeface="Arial" panose="020B0604020202020204" pitchFamily="34" charset="0"/>
              <a:buChar char="•"/>
            </a:pPr>
            <a:r>
              <a:rPr lang="en-IN" sz="1300" dirty="0">
                <a:latin typeface="Cambria" panose="02040503050406030204" pitchFamily="18" charset="0"/>
                <a:ea typeface="Cambria" panose="02040503050406030204" pitchFamily="18" charset="0"/>
              </a:rPr>
              <a:t>AI-powered </a:t>
            </a:r>
            <a:r>
              <a:rPr lang="en-IN" sz="1300" b="1" dirty="0">
                <a:latin typeface="Cambria" panose="02040503050406030204" pitchFamily="18" charset="0"/>
                <a:ea typeface="Cambria" panose="02040503050406030204" pitchFamily="18" charset="0"/>
              </a:rPr>
              <a:t>risk assessment</a:t>
            </a:r>
            <a:r>
              <a:rPr lang="en-IN" sz="1300" dirty="0">
                <a:latin typeface="Cambria" panose="02040503050406030204" pitchFamily="18" charset="0"/>
                <a:ea typeface="Cambria" panose="02040503050406030204" pitchFamily="18" charset="0"/>
              </a:rPr>
              <a:t> for severe dermatological conditions</a:t>
            </a:r>
          </a:p>
          <a:p>
            <a:pPr marL="50800" indent="0">
              <a:buNone/>
            </a:pPr>
            <a:endParaRPr lang="en-IN" sz="1300" dirty="0">
              <a:latin typeface="Cambria" panose="02040503050406030204" pitchFamily="18" charset="0"/>
              <a:ea typeface="Cambria" panose="02040503050406030204" pitchFamily="18" charset="0"/>
            </a:endParaRPr>
          </a:p>
          <a:p>
            <a:pPr>
              <a:buNone/>
            </a:pPr>
            <a:r>
              <a:rPr lang="en-US" sz="1300" b="1" dirty="0">
                <a:latin typeface="Cambria" panose="02040503050406030204" pitchFamily="18" charset="0"/>
                <a:ea typeface="Cambria" panose="02040503050406030204" pitchFamily="18" charset="0"/>
              </a:rPr>
              <a:t>- Deployment Workflow:</a:t>
            </a:r>
          </a:p>
          <a:p>
            <a:pPr>
              <a:buFont typeface="Arial" panose="020B0604020202020204" pitchFamily="34" charset="0"/>
              <a:buChar char="•"/>
            </a:pPr>
            <a:r>
              <a:rPr lang="en-US" sz="1300" b="1" dirty="0">
                <a:latin typeface="Cambria" panose="02040503050406030204" pitchFamily="18" charset="0"/>
                <a:ea typeface="Cambria" panose="02040503050406030204" pitchFamily="18" charset="0"/>
              </a:rPr>
              <a:t>Development:</a:t>
            </a:r>
            <a:r>
              <a:rPr lang="en-US" sz="1300" dirty="0">
                <a:latin typeface="Cambria" panose="02040503050406030204" pitchFamily="18" charset="0"/>
                <a:ea typeface="Cambria" panose="02040503050406030204" pitchFamily="18" charset="0"/>
              </a:rPr>
              <a:t> Training and fine-tuning on dermatology datasets</a:t>
            </a:r>
          </a:p>
          <a:p>
            <a:pPr>
              <a:buFont typeface="Arial" panose="020B0604020202020204" pitchFamily="34" charset="0"/>
              <a:buChar char="•"/>
            </a:pPr>
            <a:r>
              <a:rPr lang="en-US" sz="1300" b="1" dirty="0">
                <a:latin typeface="Cambria" panose="02040503050406030204" pitchFamily="18" charset="0"/>
                <a:ea typeface="Cambria" panose="02040503050406030204" pitchFamily="18" charset="0"/>
              </a:rPr>
              <a:t>Hosting:</a:t>
            </a:r>
            <a:r>
              <a:rPr lang="en-US" sz="1300" dirty="0">
                <a:latin typeface="Cambria" panose="02040503050406030204" pitchFamily="18" charset="0"/>
                <a:ea typeface="Cambria" panose="02040503050406030204" pitchFamily="18" charset="0"/>
              </a:rPr>
              <a:t> Cloud-based deployment for real-time accessibility</a:t>
            </a:r>
          </a:p>
          <a:p>
            <a:pPr>
              <a:buFont typeface="Arial" panose="020B0604020202020204" pitchFamily="34" charset="0"/>
              <a:buChar char="•"/>
            </a:pPr>
            <a:r>
              <a:rPr lang="en-US" sz="1300" b="1" dirty="0">
                <a:latin typeface="Cambria" panose="02040503050406030204" pitchFamily="18" charset="0"/>
                <a:ea typeface="Cambria" panose="02040503050406030204" pitchFamily="18" charset="0"/>
              </a:rPr>
              <a:t>Monitoring:</a:t>
            </a:r>
            <a:r>
              <a:rPr lang="en-US" sz="1300" dirty="0">
                <a:latin typeface="Cambria" panose="02040503050406030204" pitchFamily="18" charset="0"/>
                <a:ea typeface="Cambria" panose="02040503050406030204" pitchFamily="18" charset="0"/>
              </a:rPr>
              <a:t> Model performance tracking and continuous updates</a:t>
            </a:r>
          </a:p>
          <a:p>
            <a:endParaRPr lang="en-IN" dirty="0"/>
          </a:p>
        </p:txBody>
      </p:sp>
    </p:spTree>
    <p:extLst>
      <p:ext uri="{BB962C8B-B14F-4D97-AF65-F5344CB8AC3E}">
        <p14:creationId xmlns:p14="http://schemas.microsoft.com/office/powerpoint/2010/main" val="304008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631143" y="762138"/>
            <a:ext cx="11380748" cy="5455782"/>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Software Details: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Programming Languages: Python 3.8 or higher</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AI/ML Frameworks: TensorFlow , </a:t>
            </a:r>
            <a:r>
              <a:rPr lang="en-IN" dirty="0" err="1">
                <a:latin typeface="Cambria" panose="02040503050406030204" pitchFamily="18" charset="0"/>
                <a:ea typeface="Cambria" panose="02040503050406030204" pitchFamily="18" charset="0"/>
              </a:rPr>
              <a:t>PyTorch</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Keras</a:t>
            </a:r>
            <a:r>
              <a:rPr lang="en-IN" dirty="0">
                <a:latin typeface="Cambria" panose="02040503050406030204" pitchFamily="18" charset="0"/>
                <a:ea typeface="Cambria" panose="02040503050406030204" pitchFamily="18" charset="0"/>
              </a:rPr>
              <a:t> , OpenCV, NumPy, Pandas,     Scikit-learn</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Database: SQLite (local storage)</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Version Control: Git, GitHub</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IDE and Tools: Visual Studio Code, PyCharm Professional, Docker</a:t>
            </a:r>
          </a:p>
        </p:txBody>
      </p:sp>
    </p:spTree>
    <p:extLst>
      <p:ext uri="{BB962C8B-B14F-4D97-AF65-F5344CB8AC3E}">
        <p14:creationId xmlns:p14="http://schemas.microsoft.com/office/powerpoint/2010/main" val="292284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Operating System: Windows,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Development Tools IDEs: VS Code, PyCharm,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Version Control: Git, GitHub/GitLab</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Containerization: Docker</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B296-EEA4-FC2B-AEE3-316B9158167B}"/>
              </a:ext>
            </a:extLst>
          </p:cNvPr>
          <p:cNvSpPr>
            <a:spLocks noGrp="1"/>
          </p:cNvSpPr>
          <p:nvPr>
            <p:ph type="title"/>
          </p:nvPr>
        </p:nvSpPr>
        <p:spPr/>
        <p:txBody>
          <a:bodyPr/>
          <a:lstStyle/>
          <a:p>
            <a:r>
              <a:rPr lang="en-US" sz="2400" dirty="0">
                <a:solidFill>
                  <a:schemeClr val="bg2"/>
                </a:solidFill>
                <a:latin typeface="Cambria" panose="02040503050406030204" pitchFamily="18" charset="0"/>
                <a:ea typeface="Cambria" panose="02040503050406030204" pitchFamily="18" charset="0"/>
              </a:rPr>
              <a:t>ALGORITHM</a:t>
            </a:r>
            <a:endParaRPr lang="en-IN" sz="2400" dirty="0">
              <a:solidFill>
                <a:schemeClr val="bg2"/>
              </a:solidFill>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8787FA8D-034E-AFFB-E87D-C1AE81B3B293}"/>
              </a:ext>
            </a:extLst>
          </p:cNvPr>
          <p:cNvSpPr>
            <a:spLocks noGrp="1"/>
          </p:cNvSpPr>
          <p:nvPr>
            <p:ph type="body" idx="1"/>
          </p:nvPr>
        </p:nvSpPr>
        <p:spPr>
          <a:xfrm>
            <a:off x="447869" y="1427584"/>
            <a:ext cx="5546431" cy="4698719"/>
          </a:xfrm>
        </p:spPr>
        <p:txBody>
          <a:bodyPr>
            <a:normAutofit fontScale="32500" lnSpcReduction="20000"/>
          </a:bodyPr>
          <a:lstStyle/>
          <a:p>
            <a:pPr marL="76200" indent="0">
              <a:buNone/>
            </a:pPr>
            <a:endParaRPr lang="en-IN" dirty="0"/>
          </a:p>
          <a:p>
            <a:pPr marL="76200" indent="0">
              <a:buNone/>
            </a:pPr>
            <a:r>
              <a:rPr lang="en-IN" sz="4300" dirty="0">
                <a:latin typeface="Cambria" panose="02040503050406030204" pitchFamily="18" charset="0"/>
                <a:ea typeface="Cambria" panose="02040503050406030204" pitchFamily="18" charset="0"/>
              </a:rPr>
              <a:t>def </a:t>
            </a:r>
            <a:r>
              <a:rPr lang="en-IN" sz="4300" dirty="0" err="1">
                <a:latin typeface="Cambria" panose="02040503050406030204" pitchFamily="18" charset="0"/>
                <a:ea typeface="Cambria" panose="02040503050406030204" pitchFamily="18" charset="0"/>
              </a:rPr>
              <a:t>dermatology_ai_pipeline</a:t>
            </a:r>
            <a:r>
              <a:rPr lang="en-IN" sz="4300" dirty="0">
                <a:latin typeface="Cambria" panose="02040503050406030204" pitchFamily="18" charset="0"/>
                <a:ea typeface="Cambria" panose="02040503050406030204" pitchFamily="18" charset="0"/>
              </a:rPr>
              <a:t>(</a:t>
            </a:r>
            <a:r>
              <a:rPr lang="en-IN" sz="4300" dirty="0" err="1">
                <a:latin typeface="Cambria" panose="02040503050406030204" pitchFamily="18" charset="0"/>
                <a:ea typeface="Cambria" panose="02040503050406030204" pitchFamily="18" charset="0"/>
              </a:rPr>
              <a:t>data_dir</a:t>
            </a:r>
            <a:r>
              <a:rPr lang="en-IN" sz="4300" dirty="0">
                <a:latin typeface="Cambria" panose="02040503050406030204" pitchFamily="18" charset="0"/>
                <a:ea typeface="Cambria" panose="02040503050406030204" pitchFamily="18" charset="0"/>
              </a:rPr>
              <a:t>):</a:t>
            </a:r>
          </a:p>
          <a:p>
            <a:pPr marL="76200" indent="0">
              <a:buNone/>
            </a:pPr>
            <a:r>
              <a:rPr lang="en-IN" sz="4300" dirty="0">
                <a:latin typeface="Cambria" panose="02040503050406030204" pitchFamily="18" charset="0"/>
                <a:ea typeface="Cambria" panose="02040503050406030204" pitchFamily="18" charset="0"/>
              </a:rPr>
              <a:t>   # Initialize DermatologyAI Class</a:t>
            </a:r>
          </a:p>
          <a:p>
            <a:pPr marL="76200" indent="0">
              <a:buNone/>
            </a:pPr>
            <a:r>
              <a:rPr lang="en-IN" sz="4300" dirty="0">
                <a:latin typeface="Cambria" panose="02040503050406030204" pitchFamily="18" charset="0"/>
                <a:ea typeface="Cambria" panose="02040503050406030204" pitchFamily="18" charset="0"/>
              </a:rPr>
              <a:t>    </a:t>
            </a:r>
            <a:r>
              <a:rPr lang="en-IN" sz="4300" dirty="0" err="1">
                <a:latin typeface="Cambria" panose="02040503050406030204" pitchFamily="18" charset="0"/>
                <a:ea typeface="Cambria" panose="02040503050406030204" pitchFamily="18" charset="0"/>
              </a:rPr>
              <a:t>derm_ai</a:t>
            </a:r>
            <a:r>
              <a:rPr lang="en-IN" sz="4300" dirty="0">
                <a:latin typeface="Cambria" panose="02040503050406030204" pitchFamily="18" charset="0"/>
                <a:ea typeface="Cambria" panose="02040503050406030204" pitchFamily="18" charset="0"/>
              </a:rPr>
              <a:t> = DermatologyAI(</a:t>
            </a:r>
            <a:r>
              <a:rPr lang="en-IN" sz="4300" dirty="0" err="1">
                <a:latin typeface="Cambria" panose="02040503050406030204" pitchFamily="18" charset="0"/>
                <a:ea typeface="Cambria" panose="02040503050406030204" pitchFamily="18" charset="0"/>
              </a:rPr>
              <a:t>data_dir</a:t>
            </a:r>
            <a:r>
              <a:rPr lang="en-IN" sz="4300" dirty="0">
                <a:latin typeface="Cambria" panose="02040503050406030204" pitchFamily="18" charset="0"/>
                <a:ea typeface="Cambria" panose="02040503050406030204" pitchFamily="18" charset="0"/>
              </a:rPr>
              <a:t>)</a:t>
            </a:r>
          </a:p>
          <a:p>
            <a:pPr marL="76200" indent="0">
              <a:buNone/>
            </a:pPr>
            <a:endParaRPr lang="en-IN" sz="4300" dirty="0">
              <a:latin typeface="Cambria" panose="02040503050406030204" pitchFamily="18" charset="0"/>
              <a:ea typeface="Cambria" panose="02040503050406030204" pitchFamily="18" charset="0"/>
            </a:endParaRPr>
          </a:p>
          <a:p>
            <a:pPr marL="76200" indent="0">
              <a:buNone/>
            </a:pPr>
            <a:r>
              <a:rPr lang="en-IN" sz="4300" dirty="0">
                <a:latin typeface="Cambria" panose="02040503050406030204" pitchFamily="18" charset="0"/>
                <a:ea typeface="Cambria" panose="02040503050406030204" pitchFamily="18" charset="0"/>
              </a:rPr>
              <a:t>    # Data Preparation</a:t>
            </a:r>
          </a:p>
          <a:p>
            <a:pPr marL="76200" indent="0">
              <a:buNone/>
            </a:pPr>
            <a:r>
              <a:rPr lang="en-IN" sz="4300" dirty="0">
                <a:latin typeface="Cambria" panose="02040503050406030204" pitchFamily="18" charset="0"/>
                <a:ea typeface="Cambria" panose="02040503050406030204" pitchFamily="18" charset="0"/>
              </a:rPr>
              <a:t>    </a:t>
            </a:r>
            <a:r>
              <a:rPr lang="en-IN" sz="4300" dirty="0" err="1">
                <a:latin typeface="Cambria" panose="02040503050406030204" pitchFamily="18" charset="0"/>
                <a:ea typeface="Cambria" panose="02040503050406030204" pitchFamily="18" charset="0"/>
              </a:rPr>
              <a:t>train_generator</a:t>
            </a:r>
            <a:r>
              <a:rPr lang="en-IN" sz="4300" dirty="0">
                <a:latin typeface="Cambria" panose="02040503050406030204" pitchFamily="18" charset="0"/>
                <a:ea typeface="Cambria" panose="02040503050406030204" pitchFamily="18" charset="0"/>
              </a:rPr>
              <a:t>, </a:t>
            </a:r>
            <a:r>
              <a:rPr lang="en-IN" sz="4300" dirty="0" err="1">
                <a:latin typeface="Cambria" panose="02040503050406030204" pitchFamily="18" charset="0"/>
                <a:ea typeface="Cambria" panose="02040503050406030204" pitchFamily="18" charset="0"/>
              </a:rPr>
              <a:t>valid_generator</a:t>
            </a:r>
            <a:r>
              <a:rPr lang="en-IN" sz="4300" dirty="0">
                <a:latin typeface="Cambria" panose="02040503050406030204" pitchFamily="18" charset="0"/>
                <a:ea typeface="Cambria" panose="02040503050406030204" pitchFamily="18" charset="0"/>
              </a:rPr>
              <a:t> = </a:t>
            </a:r>
            <a:r>
              <a:rPr lang="en-IN" sz="4300" dirty="0" err="1">
                <a:latin typeface="Cambria" panose="02040503050406030204" pitchFamily="18" charset="0"/>
                <a:ea typeface="Cambria" panose="02040503050406030204" pitchFamily="18" charset="0"/>
              </a:rPr>
              <a:t>derm_ai.prepare_data</a:t>
            </a:r>
            <a:r>
              <a:rPr lang="en-IN" sz="4300" dirty="0">
                <a:latin typeface="Cambria" panose="02040503050406030204" pitchFamily="18" charset="0"/>
                <a:ea typeface="Cambria" panose="02040503050406030204" pitchFamily="18" charset="0"/>
              </a:rPr>
              <a:t>()</a:t>
            </a:r>
          </a:p>
          <a:p>
            <a:endParaRPr lang="en-IN" sz="4300" dirty="0">
              <a:latin typeface="Cambria" panose="02040503050406030204" pitchFamily="18" charset="0"/>
              <a:ea typeface="Cambria" panose="02040503050406030204" pitchFamily="18" charset="0"/>
            </a:endParaRPr>
          </a:p>
          <a:p>
            <a:pPr marL="76200" indent="0">
              <a:buNone/>
            </a:pPr>
            <a:r>
              <a:rPr lang="en-IN" sz="4300" dirty="0">
                <a:latin typeface="Cambria" panose="02040503050406030204" pitchFamily="18" charset="0"/>
                <a:ea typeface="Cambria" panose="02040503050406030204" pitchFamily="18" charset="0"/>
              </a:rPr>
              <a:t>    # Model Building</a:t>
            </a:r>
          </a:p>
          <a:p>
            <a:pPr marL="76200" indent="0">
              <a:buNone/>
            </a:pPr>
            <a:r>
              <a:rPr lang="en-IN" sz="4300" dirty="0">
                <a:latin typeface="Cambria" panose="02040503050406030204" pitchFamily="18" charset="0"/>
                <a:ea typeface="Cambria" panose="02040503050406030204" pitchFamily="18" charset="0"/>
              </a:rPr>
              <a:t>    model = </a:t>
            </a:r>
            <a:r>
              <a:rPr lang="en-IN" sz="4300" dirty="0" err="1">
                <a:latin typeface="Cambria" panose="02040503050406030204" pitchFamily="18" charset="0"/>
                <a:ea typeface="Cambria" panose="02040503050406030204" pitchFamily="18" charset="0"/>
              </a:rPr>
              <a:t>derm_ai.build_model</a:t>
            </a:r>
            <a:r>
              <a:rPr lang="en-IN" sz="4300" dirty="0">
                <a:latin typeface="Cambria" panose="02040503050406030204" pitchFamily="18" charset="0"/>
                <a:ea typeface="Cambria" panose="02040503050406030204" pitchFamily="18" charset="0"/>
              </a:rPr>
              <a:t>()</a:t>
            </a:r>
          </a:p>
          <a:p>
            <a:pPr marL="76200" indent="0">
              <a:buNone/>
            </a:pPr>
            <a:endParaRPr lang="en-IN" sz="4300" dirty="0">
              <a:latin typeface="Cambria" panose="02040503050406030204" pitchFamily="18" charset="0"/>
              <a:ea typeface="Cambria" panose="02040503050406030204" pitchFamily="18" charset="0"/>
            </a:endParaRPr>
          </a:p>
          <a:p>
            <a:pPr marL="76200" indent="0">
              <a:buNone/>
            </a:pPr>
            <a:r>
              <a:rPr lang="en-IN" sz="4300" dirty="0">
                <a:latin typeface="Cambria" panose="02040503050406030204" pitchFamily="18" charset="0"/>
                <a:ea typeface="Cambria" panose="02040503050406030204" pitchFamily="18" charset="0"/>
              </a:rPr>
              <a:t>    # Model Training</a:t>
            </a:r>
          </a:p>
          <a:p>
            <a:pPr marL="76200" indent="0">
              <a:buNone/>
            </a:pPr>
            <a:r>
              <a:rPr lang="en-IN" sz="4300" dirty="0">
                <a:latin typeface="Cambria" panose="02040503050406030204" pitchFamily="18" charset="0"/>
                <a:ea typeface="Cambria" panose="02040503050406030204" pitchFamily="18" charset="0"/>
              </a:rPr>
              <a:t>    history = </a:t>
            </a:r>
            <a:r>
              <a:rPr lang="en-IN" sz="4300" dirty="0" err="1">
                <a:latin typeface="Cambria" panose="02040503050406030204" pitchFamily="18" charset="0"/>
                <a:ea typeface="Cambria" panose="02040503050406030204" pitchFamily="18" charset="0"/>
              </a:rPr>
              <a:t>derm_ai.train_model</a:t>
            </a:r>
            <a:r>
              <a:rPr lang="en-IN" sz="4300" dirty="0">
                <a:latin typeface="Cambria" panose="02040503050406030204" pitchFamily="18" charset="0"/>
                <a:ea typeface="Cambria" panose="02040503050406030204" pitchFamily="18" charset="0"/>
              </a:rPr>
              <a:t>(epochs=20)</a:t>
            </a:r>
          </a:p>
          <a:p>
            <a:endParaRPr lang="en-IN" sz="4300" dirty="0">
              <a:latin typeface="Cambria" panose="02040503050406030204" pitchFamily="18" charset="0"/>
              <a:ea typeface="Cambria" panose="02040503050406030204" pitchFamily="18" charset="0"/>
            </a:endParaRPr>
          </a:p>
          <a:p>
            <a:pPr marL="76200" indent="0">
              <a:buNone/>
            </a:pPr>
            <a:r>
              <a:rPr lang="en-IN" sz="4300" dirty="0">
                <a:latin typeface="Cambria" panose="02040503050406030204" pitchFamily="18" charset="0"/>
                <a:ea typeface="Cambria" panose="02040503050406030204" pitchFamily="18" charset="0"/>
              </a:rPr>
              <a:t>    # Plot Training History</a:t>
            </a:r>
          </a:p>
          <a:p>
            <a:pPr marL="76200" indent="0">
              <a:buNone/>
            </a:pPr>
            <a:r>
              <a:rPr lang="en-IN" sz="4300" dirty="0">
                <a:latin typeface="Cambria" panose="02040503050406030204" pitchFamily="18" charset="0"/>
                <a:ea typeface="Cambria" panose="02040503050406030204" pitchFamily="18" charset="0"/>
              </a:rPr>
              <a:t>    </a:t>
            </a:r>
            <a:r>
              <a:rPr lang="en-IN" sz="4300" dirty="0" err="1">
                <a:latin typeface="Cambria" panose="02040503050406030204" pitchFamily="18" charset="0"/>
                <a:ea typeface="Cambria" panose="02040503050406030204" pitchFamily="18" charset="0"/>
              </a:rPr>
              <a:t>derm_ai.plot_training_history</a:t>
            </a:r>
            <a:r>
              <a:rPr lang="en-IN" sz="4300" dirty="0">
                <a:latin typeface="Cambria" panose="02040503050406030204" pitchFamily="18" charset="0"/>
                <a:ea typeface="Cambria" panose="02040503050406030204" pitchFamily="18" charset="0"/>
              </a:rPr>
              <a:t>()</a:t>
            </a:r>
          </a:p>
          <a:p>
            <a:endParaRPr lang="en-IN" sz="3200" dirty="0"/>
          </a:p>
          <a:p>
            <a:pPr marL="76200" indent="0">
              <a:buNone/>
            </a:pPr>
            <a:r>
              <a:rPr lang="en-IN" sz="3200" dirty="0"/>
              <a:t>    </a:t>
            </a:r>
          </a:p>
        </p:txBody>
      </p:sp>
      <p:sp>
        <p:nvSpPr>
          <p:cNvPr id="4" name="Text Placeholder 3">
            <a:extLst>
              <a:ext uri="{FF2B5EF4-FFF2-40B4-BE49-F238E27FC236}">
                <a16:creationId xmlns:a16="http://schemas.microsoft.com/office/drawing/2014/main" id="{623DBA2C-69CB-2FD0-AF63-68CC799E9F83}"/>
              </a:ext>
            </a:extLst>
          </p:cNvPr>
          <p:cNvSpPr>
            <a:spLocks noGrp="1"/>
          </p:cNvSpPr>
          <p:nvPr>
            <p:ph type="body" idx="2"/>
          </p:nvPr>
        </p:nvSpPr>
        <p:spPr/>
        <p:txBody>
          <a:bodyPr>
            <a:normAutofit fontScale="70000" lnSpcReduction="20000"/>
          </a:bodyPr>
          <a:lstStyle/>
          <a:p>
            <a:pPr marL="76200" indent="0">
              <a:buNone/>
            </a:pPr>
            <a:r>
              <a:rPr lang="en-IN" sz="2800" dirty="0"/>
              <a:t> </a:t>
            </a:r>
            <a:r>
              <a:rPr lang="en-IN" sz="2200" dirty="0">
                <a:latin typeface="Cambria" panose="02040503050406030204" pitchFamily="18" charset="0"/>
                <a:ea typeface="Cambria" panose="02040503050406030204" pitchFamily="18" charset="0"/>
              </a:rPr>
              <a:t># Fine-Tune Model</a:t>
            </a:r>
          </a:p>
          <a:p>
            <a:pPr marL="76200" indent="0">
              <a:buNone/>
            </a:pP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history_fine</a:t>
            </a:r>
            <a:r>
              <a:rPr lang="en-IN" sz="2200" dirty="0">
                <a:latin typeface="Cambria" panose="02040503050406030204" pitchFamily="18" charset="0"/>
                <a:ea typeface="Cambria" panose="02040503050406030204" pitchFamily="18" charset="0"/>
              </a:rPr>
              <a:t> = </a:t>
            </a:r>
            <a:r>
              <a:rPr lang="en-IN" sz="2200" dirty="0" err="1">
                <a:latin typeface="Cambria" panose="02040503050406030204" pitchFamily="18" charset="0"/>
                <a:ea typeface="Cambria" panose="02040503050406030204" pitchFamily="18" charset="0"/>
              </a:rPr>
              <a:t>derm_ai.unfreeze_and_train</a:t>
            </a:r>
            <a:r>
              <a:rPr lang="en-IN" sz="2200" dirty="0">
                <a:latin typeface="Cambria" panose="02040503050406030204" pitchFamily="18" charset="0"/>
                <a:ea typeface="Cambria" panose="02040503050406030204" pitchFamily="18" charset="0"/>
              </a:rPr>
              <a:t>(epochs=10)</a:t>
            </a:r>
          </a:p>
          <a:p>
            <a:pPr marL="76200" indent="0">
              <a:buNone/>
            </a:pPr>
            <a:endParaRPr lang="en-IN" sz="2200" dirty="0">
              <a:latin typeface="Cambria" panose="02040503050406030204" pitchFamily="18" charset="0"/>
              <a:ea typeface="Cambria" panose="02040503050406030204" pitchFamily="18" charset="0"/>
            </a:endParaRPr>
          </a:p>
          <a:p>
            <a:pPr marL="76200" indent="0">
              <a:buNone/>
            </a:pPr>
            <a:r>
              <a:rPr lang="en-IN" sz="2200" dirty="0">
                <a:latin typeface="Cambria" panose="02040503050406030204" pitchFamily="18" charset="0"/>
                <a:ea typeface="Cambria" panose="02040503050406030204" pitchFamily="18" charset="0"/>
              </a:rPr>
              <a:t>    # Model Evaluation</a:t>
            </a:r>
          </a:p>
          <a:p>
            <a:pPr marL="76200" indent="0">
              <a:buNone/>
            </a:pP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y_true</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y_pred</a:t>
            </a:r>
            <a:r>
              <a:rPr lang="en-IN" sz="2200" dirty="0">
                <a:latin typeface="Cambria" panose="02040503050406030204" pitchFamily="18" charset="0"/>
                <a:ea typeface="Cambria" panose="02040503050406030204" pitchFamily="18" charset="0"/>
              </a:rPr>
              <a:t> = </a:t>
            </a:r>
            <a:r>
              <a:rPr lang="en-IN" sz="2200" dirty="0" err="1">
                <a:latin typeface="Cambria" panose="02040503050406030204" pitchFamily="18" charset="0"/>
                <a:ea typeface="Cambria" panose="02040503050406030204" pitchFamily="18" charset="0"/>
              </a:rPr>
              <a:t>derm_ai.evaluate_model</a:t>
            </a:r>
            <a:r>
              <a:rPr lang="en-IN" sz="2200" dirty="0">
                <a:latin typeface="Cambria" panose="02040503050406030204" pitchFamily="18" charset="0"/>
                <a:ea typeface="Cambria" panose="02040503050406030204" pitchFamily="18" charset="0"/>
              </a:rPr>
              <a:t>()</a:t>
            </a:r>
          </a:p>
          <a:p>
            <a:endParaRPr lang="en-IN" sz="2200" dirty="0">
              <a:latin typeface="Cambria" panose="02040503050406030204" pitchFamily="18" charset="0"/>
              <a:ea typeface="Cambria" panose="02040503050406030204" pitchFamily="18" charset="0"/>
            </a:endParaRPr>
          </a:p>
          <a:p>
            <a:pPr marL="76200" indent="0">
              <a:buNone/>
            </a:pPr>
            <a:r>
              <a:rPr lang="en-IN" sz="2200" dirty="0">
                <a:latin typeface="Cambria" panose="02040503050406030204" pitchFamily="18" charset="0"/>
                <a:ea typeface="Cambria" panose="02040503050406030204" pitchFamily="18" charset="0"/>
              </a:rPr>
              <a:t>    # Save Model</a:t>
            </a:r>
          </a:p>
          <a:p>
            <a:pPr marL="76200" indent="0">
              <a:buNone/>
            </a:pP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derm_ai.save_model</a:t>
            </a:r>
            <a:r>
              <a:rPr lang="en-IN" sz="2200" dirty="0">
                <a:latin typeface="Cambria" panose="02040503050406030204" pitchFamily="18" charset="0"/>
                <a:ea typeface="Cambria" panose="02040503050406030204" pitchFamily="18" charset="0"/>
              </a:rPr>
              <a:t>()</a:t>
            </a:r>
          </a:p>
          <a:p>
            <a:endParaRPr lang="en-IN" sz="2200" dirty="0">
              <a:latin typeface="Cambria" panose="02040503050406030204" pitchFamily="18" charset="0"/>
              <a:ea typeface="Cambria" panose="02040503050406030204" pitchFamily="18" charset="0"/>
            </a:endParaRPr>
          </a:p>
          <a:p>
            <a:pPr marL="76200" indent="0">
              <a:buNone/>
            </a:pPr>
            <a:r>
              <a:rPr lang="en-IN" sz="2200" dirty="0">
                <a:latin typeface="Cambria" panose="02040503050406030204" pitchFamily="18" charset="0"/>
                <a:ea typeface="Cambria" panose="02040503050406030204" pitchFamily="18" charset="0"/>
              </a:rPr>
              <a:t>    # Predict Single Image</a:t>
            </a:r>
          </a:p>
          <a:p>
            <a:pPr marL="76200" indent="0">
              <a:buNone/>
            </a:pP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test_image_path</a:t>
            </a:r>
            <a:r>
              <a:rPr lang="en-IN" sz="2200" dirty="0">
                <a:latin typeface="Cambria" panose="02040503050406030204" pitchFamily="18" charset="0"/>
                <a:ea typeface="Cambria" panose="02040503050406030204" pitchFamily="18" charset="0"/>
              </a:rPr>
              <a:t> = 'path/to/test/image.jpg'</a:t>
            </a:r>
          </a:p>
          <a:p>
            <a:pPr marL="76200" indent="0">
              <a:buNone/>
            </a:pPr>
            <a:r>
              <a:rPr lang="en-IN" sz="2200" dirty="0">
                <a:latin typeface="Cambria" panose="02040503050406030204" pitchFamily="18" charset="0"/>
                <a:ea typeface="Cambria" panose="02040503050406030204" pitchFamily="18" charset="0"/>
              </a:rPr>
              <a:t>    if </a:t>
            </a:r>
            <a:r>
              <a:rPr lang="en-IN" sz="2200" dirty="0" err="1">
                <a:latin typeface="Cambria" panose="02040503050406030204" pitchFamily="18" charset="0"/>
                <a:ea typeface="Cambria" panose="02040503050406030204" pitchFamily="18" charset="0"/>
              </a:rPr>
              <a:t>os.path.exists</a:t>
            </a:r>
            <a:r>
              <a:rPr lang="en-IN" sz="2200" dirty="0">
                <a:latin typeface="Cambria" panose="02040503050406030204" pitchFamily="18" charset="0"/>
                <a:ea typeface="Cambria" panose="02040503050406030204" pitchFamily="18" charset="0"/>
              </a:rPr>
              <a:t>(</a:t>
            </a:r>
            <a:r>
              <a:rPr lang="en-IN" sz="2200" dirty="0" err="1">
                <a:latin typeface="Cambria" panose="02040503050406030204" pitchFamily="18" charset="0"/>
                <a:ea typeface="Cambria" panose="02040503050406030204" pitchFamily="18" charset="0"/>
              </a:rPr>
              <a:t>test_image_path</a:t>
            </a:r>
            <a:r>
              <a:rPr lang="en-IN" sz="2200" dirty="0">
                <a:latin typeface="Cambria" panose="02040503050406030204" pitchFamily="18" charset="0"/>
                <a:ea typeface="Cambria" panose="02040503050406030204" pitchFamily="18" charset="0"/>
              </a:rPr>
              <a:t>):</a:t>
            </a:r>
          </a:p>
          <a:p>
            <a:pPr marL="76200" indent="0">
              <a:buNone/>
            </a:pPr>
            <a:r>
              <a:rPr lang="en-IN" sz="2200" dirty="0">
                <a:latin typeface="Cambria" panose="02040503050406030204" pitchFamily="18" charset="0"/>
                <a:ea typeface="Cambria" panose="02040503050406030204" pitchFamily="18" charset="0"/>
              </a:rPr>
              <a:t>        result = </a:t>
            </a:r>
            <a:r>
              <a:rPr lang="en-IN" sz="2200" dirty="0" err="1">
                <a:latin typeface="Cambria" panose="02040503050406030204" pitchFamily="18" charset="0"/>
                <a:ea typeface="Cambria" panose="02040503050406030204" pitchFamily="18" charset="0"/>
              </a:rPr>
              <a:t>derm_ai.predict_image</a:t>
            </a:r>
            <a:r>
              <a:rPr lang="en-IN" sz="2200" dirty="0">
                <a:latin typeface="Cambria" panose="02040503050406030204" pitchFamily="18" charset="0"/>
                <a:ea typeface="Cambria" panose="02040503050406030204" pitchFamily="18" charset="0"/>
              </a:rPr>
              <a:t>(</a:t>
            </a:r>
            <a:r>
              <a:rPr lang="en-IN" sz="2200" dirty="0" err="1">
                <a:latin typeface="Cambria" panose="02040503050406030204" pitchFamily="18" charset="0"/>
                <a:ea typeface="Cambria" panose="02040503050406030204" pitchFamily="18" charset="0"/>
              </a:rPr>
              <a:t>test_image_path</a:t>
            </a:r>
            <a:r>
              <a:rPr lang="en-IN" sz="2200" dirty="0">
                <a:latin typeface="Cambria" panose="02040503050406030204" pitchFamily="18" charset="0"/>
                <a:ea typeface="Cambria" panose="02040503050406030204" pitchFamily="18" charset="0"/>
              </a:rPr>
              <a:t>)</a:t>
            </a:r>
          </a:p>
          <a:p>
            <a:pPr marL="76200" indent="0">
              <a:buNone/>
            </a:pPr>
            <a:r>
              <a:rPr lang="en-IN" sz="2200" dirty="0">
                <a:latin typeface="Cambria" panose="02040503050406030204" pitchFamily="18" charset="0"/>
                <a:ea typeface="Cambria" panose="02040503050406030204" pitchFamily="18" charset="0"/>
              </a:rPr>
              <a:t>        print(</a:t>
            </a:r>
            <a:r>
              <a:rPr lang="en-IN" sz="2200" dirty="0" err="1">
                <a:latin typeface="Cambria" panose="02040503050406030204" pitchFamily="18" charset="0"/>
                <a:ea typeface="Cambria" panose="02040503050406030204" pitchFamily="18" charset="0"/>
              </a:rPr>
              <a:t>f"Top</a:t>
            </a:r>
            <a:r>
              <a:rPr lang="en-IN" sz="2200" dirty="0">
                <a:latin typeface="Cambria" panose="02040503050406030204" pitchFamily="18" charset="0"/>
                <a:ea typeface="Cambria" panose="02040503050406030204" pitchFamily="18" charset="0"/>
              </a:rPr>
              <a:t> 3 predictions: {result['</a:t>
            </a:r>
            <a:r>
              <a:rPr lang="en-IN" sz="2200" dirty="0" err="1">
                <a:latin typeface="Cambria" panose="02040503050406030204" pitchFamily="18" charset="0"/>
                <a:ea typeface="Cambria" panose="02040503050406030204" pitchFamily="18" charset="0"/>
              </a:rPr>
              <a:t>top_predictions</a:t>
            </a:r>
            <a:r>
              <a:rPr lang="en-IN" sz="2200" dirty="0">
                <a:latin typeface="Cambria" panose="02040503050406030204" pitchFamily="18" charset="0"/>
                <a:ea typeface="Cambria" panose="02040503050406030204" pitchFamily="18" charset="0"/>
              </a:rPr>
              <a:t>']}")</a:t>
            </a:r>
          </a:p>
          <a:p>
            <a:pPr marL="76200" indent="0">
              <a:buNone/>
            </a:pPr>
            <a:endParaRPr lang="en-IN" sz="2200" dirty="0">
              <a:latin typeface="Cambria" panose="02040503050406030204" pitchFamily="18" charset="0"/>
              <a:ea typeface="Cambria" panose="02040503050406030204" pitchFamily="18" charset="0"/>
            </a:endParaRPr>
          </a:p>
          <a:p>
            <a:pPr marL="76200" indent="0">
              <a:buNone/>
            </a:pPr>
            <a:r>
              <a:rPr lang="en-IN" sz="2200" dirty="0">
                <a:latin typeface="Cambria" panose="02040503050406030204" pitchFamily="18" charset="0"/>
                <a:ea typeface="Cambria" panose="02040503050406030204" pitchFamily="18" charset="0"/>
              </a:rPr>
              <a:t>    return "Dermatology AI Pipeline Complete</a:t>
            </a:r>
            <a:r>
              <a:rPr lang="en-IN" sz="25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10881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Architecture Diagram</a:t>
            </a:r>
          </a:p>
        </p:txBody>
      </p:sp>
      <p:pic>
        <p:nvPicPr>
          <p:cNvPr id="4" name="Picture 3">
            <a:extLst>
              <a:ext uri="{FF2B5EF4-FFF2-40B4-BE49-F238E27FC236}">
                <a16:creationId xmlns:a16="http://schemas.microsoft.com/office/drawing/2014/main" id="{0410288D-DAE0-5340-50D4-5E65BC48C3C6}"/>
              </a:ext>
            </a:extLst>
          </p:cNvPr>
          <p:cNvPicPr>
            <a:picLocks noChangeAspect="1"/>
          </p:cNvPicPr>
          <p:nvPr/>
        </p:nvPicPr>
        <p:blipFill>
          <a:blip r:embed="rId3"/>
          <a:stretch>
            <a:fillRect/>
          </a:stretch>
        </p:blipFill>
        <p:spPr>
          <a:xfrm>
            <a:off x="1219200" y="1042987"/>
            <a:ext cx="9753600" cy="4772025"/>
          </a:xfrm>
          <a:prstGeom prst="rect">
            <a:avLst/>
          </a:prstGeom>
        </p:spPr>
      </p:pic>
    </p:spTree>
    <p:extLst>
      <p:ext uri="{BB962C8B-B14F-4D97-AF65-F5344CB8AC3E}">
        <p14:creationId xmlns:p14="http://schemas.microsoft.com/office/powerpoint/2010/main" val="3191008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9DF8ED8-4F9C-0DD5-CE55-EE120EFDBA9F}"/>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3FC37F4-64AD-A98D-FA18-45381D3E0D6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Methodology</a:t>
            </a:r>
          </a:p>
        </p:txBody>
      </p:sp>
      <p:sp>
        <p:nvSpPr>
          <p:cNvPr id="3" name="TextBox 2">
            <a:extLst>
              <a:ext uri="{FF2B5EF4-FFF2-40B4-BE49-F238E27FC236}">
                <a16:creationId xmlns:a16="http://schemas.microsoft.com/office/drawing/2014/main" id="{F9D719FC-9812-684B-21E0-C27ACFE0ADB0}"/>
              </a:ext>
            </a:extLst>
          </p:cNvPr>
          <p:cNvSpPr txBox="1"/>
          <p:nvPr/>
        </p:nvSpPr>
        <p:spPr>
          <a:xfrm>
            <a:off x="614218" y="1072342"/>
            <a:ext cx="10866582" cy="5444054"/>
          </a:xfrm>
          <a:prstGeom prst="rect">
            <a:avLst/>
          </a:prstGeom>
          <a:noFill/>
        </p:spPr>
        <p:txBody>
          <a:bodyPr wrap="square" rtlCol="0">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1. Model Training &amp; Architecture</a:t>
            </a:r>
          </a:p>
          <a:p>
            <a:pPr>
              <a:lnSpc>
                <a:spcPct val="150000"/>
              </a:lnSpc>
            </a:pPr>
            <a:r>
              <a:rPr lang="en-US" sz="1800" dirty="0">
                <a:effectLst/>
                <a:latin typeface="Times New Roman" panose="02020603050405020304" pitchFamily="18" charset="0"/>
                <a:ea typeface="Times New Roman" panose="02020603050405020304" pitchFamily="18" charset="0"/>
              </a:rPr>
              <a:t>Approach: Supervised learning (ISIC dataset), multi-class classification (7-9 diseases).</a:t>
            </a:r>
          </a:p>
          <a:p>
            <a:pPr>
              <a:lnSpc>
                <a:spcPct val="150000"/>
              </a:lnSpc>
            </a:pPr>
            <a:r>
              <a:rPr lang="en-US" sz="1800" dirty="0">
                <a:effectLst/>
                <a:latin typeface="Times New Roman" panose="02020603050405020304" pitchFamily="18" charset="0"/>
                <a:ea typeface="Times New Roman" panose="02020603050405020304" pitchFamily="18" charset="0"/>
              </a:rPr>
              <a:t>Base Model: EfficientNetB0 (transfer learning) + fine-tuning.</a:t>
            </a:r>
          </a:p>
          <a:p>
            <a:pPr>
              <a:lnSpc>
                <a:spcPct val="150000"/>
              </a:lnSpc>
            </a:pPr>
            <a:r>
              <a:rPr lang="en-US" sz="1800" dirty="0">
                <a:effectLst/>
                <a:latin typeface="Times New Roman" panose="02020603050405020304" pitchFamily="18" charset="0"/>
                <a:ea typeface="Times New Roman" panose="02020603050405020304" pitchFamily="18" charset="0"/>
              </a:rPr>
              <a:t>Augmentation: Rotation, flip, zoom to enhance generalization.</a:t>
            </a:r>
          </a:p>
          <a:p>
            <a:pPr>
              <a:lnSpc>
                <a:spcPct val="150000"/>
              </a:lnSpc>
            </a:pPr>
            <a:r>
              <a:rPr lang="en-US" sz="1800" dirty="0">
                <a:effectLst/>
                <a:latin typeface="Times New Roman" panose="02020603050405020304" pitchFamily="18" charset="0"/>
                <a:ea typeface="Times New Roman" panose="02020603050405020304" pitchFamily="18" charset="0"/>
              </a:rPr>
              <a:t>Class Imbalance: Weighted loss for minority classes.</a:t>
            </a:r>
          </a:p>
          <a:p>
            <a:pPr>
              <a:lnSpc>
                <a:spcPct val="150000"/>
              </a:lnSpc>
            </a:pPr>
            <a:r>
              <a:rPr lang="en-US" sz="1800" b="1" dirty="0">
                <a:effectLst/>
                <a:latin typeface="Times New Roman" panose="02020603050405020304" pitchFamily="18" charset="0"/>
                <a:ea typeface="Times New Roman" panose="02020603050405020304" pitchFamily="18" charset="0"/>
              </a:rPr>
              <a:t>2. Deep Learning Components</a:t>
            </a:r>
          </a:p>
          <a:p>
            <a:pPr>
              <a:lnSpc>
                <a:spcPct val="150000"/>
              </a:lnSpc>
            </a:pPr>
            <a:r>
              <a:rPr lang="en-US" sz="1800" dirty="0">
                <a:effectLst/>
                <a:latin typeface="Times New Roman" panose="02020603050405020304" pitchFamily="18" charset="0"/>
                <a:ea typeface="Times New Roman" panose="02020603050405020304" pitchFamily="18" charset="0"/>
              </a:rPr>
              <a:t>Architecture: CNN with Global Average Pooling, Dropout.</a:t>
            </a:r>
          </a:p>
          <a:p>
            <a:pPr>
              <a:lnSpc>
                <a:spcPct val="150000"/>
              </a:lnSpc>
            </a:pPr>
            <a:r>
              <a:rPr lang="en-US" sz="1800" dirty="0">
                <a:effectLst/>
                <a:latin typeface="Times New Roman" panose="02020603050405020304" pitchFamily="18" charset="0"/>
                <a:ea typeface="Times New Roman" panose="02020603050405020304" pitchFamily="18" charset="0"/>
              </a:rPr>
              <a:t>Optimization: Adam optimizer, </a:t>
            </a:r>
            <a:r>
              <a:rPr lang="en-US" sz="1800" dirty="0" err="1">
                <a:effectLst/>
                <a:latin typeface="Times New Roman" panose="02020603050405020304" pitchFamily="18" charset="0"/>
                <a:ea typeface="Times New Roman" panose="02020603050405020304" pitchFamily="18" charset="0"/>
              </a:rPr>
              <a:t>ReduceLROnPlateau</a:t>
            </a:r>
            <a:r>
              <a:rPr lang="en-US" sz="1800" dirty="0">
                <a:effectLst/>
                <a:latin typeface="Times New Roman" panose="02020603050405020304" pitchFamily="18" charset="0"/>
                <a:ea typeface="Times New Roman" panose="02020603050405020304" pitchFamily="18" charset="0"/>
              </a:rPr>
              <a:t>, Early Stopping.</a:t>
            </a:r>
          </a:p>
          <a:p>
            <a:pPr>
              <a:lnSpc>
                <a:spcPct val="150000"/>
              </a:lnSpc>
            </a:pPr>
            <a:r>
              <a:rPr lang="en-US" sz="1800" dirty="0">
                <a:effectLst/>
                <a:latin typeface="Times New Roman" panose="02020603050405020304" pitchFamily="18" charset="0"/>
                <a:ea typeface="Times New Roman" panose="02020603050405020304" pitchFamily="18" charset="0"/>
              </a:rPr>
              <a:t>Activation: ReLU (hidden layers), </a:t>
            </a:r>
            <a:r>
              <a:rPr lang="en-US" sz="1800" dirty="0" err="1">
                <a:effectLst/>
                <a:latin typeface="Times New Roman" panose="02020603050405020304" pitchFamily="18" charset="0"/>
                <a:ea typeface="Times New Roman" panose="02020603050405020304" pitchFamily="18" charset="0"/>
              </a:rPr>
              <a:t>Softmax</a:t>
            </a:r>
            <a:r>
              <a:rPr lang="en-US" sz="1800" dirty="0">
                <a:effectLst/>
                <a:latin typeface="Times New Roman" panose="02020603050405020304" pitchFamily="18" charset="0"/>
                <a:ea typeface="Times New Roman" panose="02020603050405020304" pitchFamily="18" charset="0"/>
              </a:rPr>
              <a:t> (output).</a:t>
            </a:r>
          </a:p>
          <a:p>
            <a:pPr>
              <a:lnSpc>
                <a:spcPct val="150000"/>
              </a:lnSpc>
            </a:pPr>
            <a:r>
              <a:rPr lang="en-US" sz="1800" b="1" dirty="0">
                <a:effectLst/>
                <a:latin typeface="Times New Roman" panose="02020603050405020304" pitchFamily="18" charset="0"/>
                <a:ea typeface="Times New Roman" panose="02020603050405020304" pitchFamily="18" charset="0"/>
              </a:rPr>
              <a:t>3. Computer Vision Techniques</a:t>
            </a:r>
          </a:p>
          <a:p>
            <a:pPr>
              <a:lnSpc>
                <a:spcPct val="150000"/>
              </a:lnSpc>
            </a:pPr>
            <a:r>
              <a:rPr lang="en-US" sz="1800" dirty="0">
                <a:effectLst/>
                <a:latin typeface="Times New Roman" panose="02020603050405020304" pitchFamily="18" charset="0"/>
                <a:ea typeface="Times New Roman" panose="02020603050405020304" pitchFamily="18" charset="0"/>
              </a:rPr>
              <a:t>Preprocessing: Resize (224x224), RGB normalization.</a:t>
            </a:r>
          </a:p>
          <a:p>
            <a:pPr>
              <a:lnSpc>
                <a:spcPct val="150000"/>
              </a:lnSpc>
            </a:pPr>
            <a:r>
              <a:rPr lang="en-US" sz="1800" dirty="0">
                <a:effectLst/>
                <a:latin typeface="Times New Roman" panose="02020603050405020304" pitchFamily="18" charset="0"/>
                <a:ea typeface="Times New Roman" panose="02020603050405020304" pitchFamily="18" charset="0"/>
              </a:rPr>
              <a:t>Interpretability: Confidence scores, ROI visualization (lesion margins, color).</a:t>
            </a:r>
          </a:p>
          <a:p>
            <a:pPr>
              <a:lnSpc>
                <a:spcPct val="150000"/>
              </a:lnSpc>
            </a:pPr>
            <a:endParaRPr lang="en-US"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6D708D56-1AD2-4CC0-8255-4EF4F46AE8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1104" y="2377122"/>
            <a:ext cx="4140671" cy="2760143"/>
          </a:xfrm>
          <a:prstGeom prst="rect">
            <a:avLst/>
          </a:prstGeom>
          <a:noFill/>
          <a:ln>
            <a:noFill/>
          </a:ln>
        </p:spPr>
      </p:pic>
    </p:spTree>
    <p:extLst>
      <p:ext uri="{BB962C8B-B14F-4D97-AF65-F5344CB8AC3E}">
        <p14:creationId xmlns:p14="http://schemas.microsoft.com/office/powerpoint/2010/main" val="207709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274D3CB-1939-007D-326F-B8FC29D3C00D}"/>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5D690228-A53A-D114-93D8-C493A3E675E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Methodology</a:t>
            </a:r>
          </a:p>
        </p:txBody>
      </p:sp>
      <p:sp>
        <p:nvSpPr>
          <p:cNvPr id="3" name="TextBox 2">
            <a:extLst>
              <a:ext uri="{FF2B5EF4-FFF2-40B4-BE49-F238E27FC236}">
                <a16:creationId xmlns:a16="http://schemas.microsoft.com/office/drawing/2014/main" id="{96A0AC85-5D86-E59D-06D1-4DFD8619A6E2}"/>
              </a:ext>
            </a:extLst>
          </p:cNvPr>
          <p:cNvSpPr txBox="1"/>
          <p:nvPr/>
        </p:nvSpPr>
        <p:spPr>
          <a:xfrm>
            <a:off x="614218" y="1072342"/>
            <a:ext cx="10866582" cy="5074723"/>
          </a:xfrm>
          <a:prstGeom prst="rect">
            <a:avLst/>
          </a:prstGeom>
          <a:noFill/>
        </p:spPr>
        <p:txBody>
          <a:bodyPr wrap="square" rtlCol="0">
            <a:spAutoFit/>
          </a:bodyPr>
          <a:lstStyle/>
          <a:p>
            <a:pPr>
              <a:lnSpc>
                <a:spcPct val="150000"/>
              </a:lnSpc>
            </a:pPr>
            <a:r>
              <a:rPr lang="en-US" sz="2000" b="1" dirty="0">
                <a:effectLst/>
                <a:latin typeface="Times New Roman" panose="02020603050405020304" pitchFamily="18" charset="0"/>
                <a:ea typeface="Times New Roman" panose="02020603050405020304" pitchFamily="18" charset="0"/>
              </a:rPr>
              <a:t>4. Data Pipeline</a:t>
            </a:r>
          </a:p>
          <a:p>
            <a:pPr>
              <a:lnSpc>
                <a:spcPct val="150000"/>
              </a:lnSpc>
            </a:pPr>
            <a:r>
              <a:rPr lang="en-US" sz="2000" dirty="0">
                <a:effectLst/>
                <a:latin typeface="Times New Roman" panose="02020603050405020304" pitchFamily="18" charset="0"/>
                <a:ea typeface="Times New Roman" panose="02020603050405020304" pitchFamily="18" charset="0"/>
              </a:rPr>
              <a:t>Efficient Loading: </a:t>
            </a:r>
            <a:r>
              <a:rPr lang="en-US" sz="2000" dirty="0" err="1">
                <a:effectLst/>
                <a:latin typeface="Times New Roman" panose="02020603050405020304" pitchFamily="18" charset="0"/>
                <a:ea typeface="Times New Roman" panose="02020603050405020304" pitchFamily="18" charset="0"/>
              </a:rPr>
              <a:t>ImageDataGenerator</a:t>
            </a:r>
            <a:r>
              <a:rPr lang="en-US" sz="2000" dirty="0">
                <a:effectLst/>
                <a:latin typeface="Times New Roman" panose="02020603050405020304" pitchFamily="18" charset="0"/>
                <a:ea typeface="Times New Roman" panose="02020603050405020304" pitchFamily="18" charset="0"/>
              </a:rPr>
              <a:t> for real-time augmentation.</a:t>
            </a:r>
          </a:p>
          <a:p>
            <a:pPr>
              <a:lnSpc>
                <a:spcPct val="150000"/>
              </a:lnSpc>
            </a:pPr>
            <a:r>
              <a:rPr lang="en-US" sz="2000" dirty="0">
                <a:effectLst/>
                <a:latin typeface="Times New Roman" panose="02020603050405020304" pitchFamily="18" charset="0"/>
                <a:ea typeface="Times New Roman" panose="02020603050405020304" pitchFamily="18" charset="0"/>
              </a:rPr>
              <a:t>Validation: Train/validation split to prevent overfitting.</a:t>
            </a:r>
          </a:p>
          <a:p>
            <a:pPr>
              <a:lnSpc>
                <a:spcPct val="150000"/>
              </a:lnSpc>
            </a:pPr>
            <a:r>
              <a:rPr lang="en-US" sz="2000" dirty="0">
                <a:effectLst/>
                <a:latin typeface="Times New Roman" panose="02020603050405020304" pitchFamily="18" charset="0"/>
                <a:ea typeface="Times New Roman" panose="02020603050405020304" pitchFamily="18" charset="0"/>
              </a:rPr>
              <a:t>Metadata: Incorporates age, skin type for contextual diagnosis.</a:t>
            </a:r>
          </a:p>
          <a:p>
            <a:pPr>
              <a:lnSpc>
                <a:spcPct val="150000"/>
              </a:lnSpc>
            </a:pPr>
            <a:r>
              <a:rPr lang="en-US" sz="2000" dirty="0">
                <a:effectLst/>
                <a:latin typeface="Times New Roman" panose="02020603050405020304" pitchFamily="18" charset="0"/>
                <a:ea typeface="Times New Roman" panose="02020603050405020304" pitchFamily="18" charset="0"/>
              </a:rPr>
              <a:t>5. </a:t>
            </a:r>
            <a:r>
              <a:rPr lang="en-US" sz="2000" b="1" dirty="0">
                <a:effectLst/>
                <a:latin typeface="Times New Roman" panose="02020603050405020304" pitchFamily="18" charset="0"/>
                <a:ea typeface="Times New Roman" panose="02020603050405020304" pitchFamily="18" charset="0"/>
              </a:rPr>
              <a:t>Medical AI Integration</a:t>
            </a:r>
          </a:p>
          <a:p>
            <a:pPr>
              <a:lnSpc>
                <a:spcPct val="150000"/>
              </a:lnSpc>
            </a:pPr>
            <a:r>
              <a:rPr lang="en-US" sz="2000" dirty="0">
                <a:effectLst/>
                <a:latin typeface="Times New Roman" panose="02020603050405020304" pitchFamily="18" charset="0"/>
                <a:ea typeface="Times New Roman" panose="02020603050405020304" pitchFamily="18" charset="0"/>
              </a:rPr>
              <a:t>Clinical Criteria: ABCDE rules (melanoma), Fitzpatrick skin type.</a:t>
            </a:r>
          </a:p>
          <a:p>
            <a:pPr>
              <a:lnSpc>
                <a:spcPct val="150000"/>
              </a:lnSpc>
            </a:pPr>
            <a:r>
              <a:rPr lang="en-US" sz="2000" dirty="0">
                <a:effectLst/>
                <a:latin typeface="Times New Roman" panose="02020603050405020304" pitchFamily="18" charset="0"/>
                <a:ea typeface="Times New Roman" panose="02020603050405020304" pitchFamily="18" charset="0"/>
              </a:rPr>
              <a:t>Risk Stratification: High/medium/low urgency flags.</a:t>
            </a:r>
          </a:p>
          <a:p>
            <a:pPr>
              <a:lnSpc>
                <a:spcPct val="150000"/>
              </a:lnSpc>
            </a:pPr>
            <a:r>
              <a:rPr lang="en-US" sz="2000" b="1" dirty="0">
                <a:effectLst/>
                <a:latin typeface="Times New Roman" panose="02020603050405020304" pitchFamily="18" charset="0"/>
                <a:ea typeface="Times New Roman" panose="02020603050405020304" pitchFamily="18" charset="0"/>
              </a:rPr>
              <a:t>6. Deployment</a:t>
            </a:r>
          </a:p>
          <a:p>
            <a:pPr>
              <a:lnSpc>
                <a:spcPct val="150000"/>
              </a:lnSpc>
            </a:pPr>
            <a:r>
              <a:rPr lang="en-US" sz="2000" dirty="0">
                <a:effectLst/>
                <a:latin typeface="Times New Roman" panose="02020603050405020304" pitchFamily="18" charset="0"/>
                <a:ea typeface="Times New Roman" panose="02020603050405020304" pitchFamily="18" charset="0"/>
              </a:rPr>
              <a:t>Web App: </a:t>
            </a:r>
            <a:r>
              <a:rPr lang="en-US" sz="2000" dirty="0" err="1">
                <a:effectLst/>
                <a:latin typeface="Times New Roman" panose="02020603050405020304" pitchFamily="18" charset="0"/>
                <a:ea typeface="Times New Roman" panose="02020603050405020304" pitchFamily="18" charset="0"/>
              </a:rPr>
              <a:t>Streamlit</a:t>
            </a:r>
            <a:r>
              <a:rPr lang="en-US" sz="2000" dirty="0">
                <a:effectLst/>
                <a:latin typeface="Times New Roman" panose="02020603050405020304" pitchFamily="18" charset="0"/>
                <a:ea typeface="Times New Roman" panose="02020603050405020304" pitchFamily="18" charset="0"/>
              </a:rPr>
              <a:t> interface, saved as .h5 for fast inference.</a:t>
            </a:r>
          </a:p>
          <a:p>
            <a:pPr>
              <a:lnSpc>
                <a:spcPct val="150000"/>
              </a:lnSpc>
            </a:pPr>
            <a:r>
              <a:rPr lang="en-US" sz="2000" dirty="0">
                <a:effectLst/>
                <a:latin typeface="Times New Roman" panose="02020603050405020304" pitchFamily="18" charset="0"/>
                <a:ea typeface="Times New Roman" panose="02020603050405020304" pitchFamily="18" charset="0"/>
              </a:rPr>
              <a:t>API Integration: OpenAI for explainability, telehealth compatibility.</a:t>
            </a:r>
          </a:p>
          <a:p>
            <a:pPr>
              <a:lnSpc>
                <a:spcPct val="150000"/>
              </a:lnSpc>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272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009996"/>
            <a:ext cx="11041149" cy="5440361"/>
          </a:xfrm>
          <a:prstGeom prst="rect">
            <a:avLst/>
          </a:prstGeom>
          <a:noFill/>
          <a:ln>
            <a:noFill/>
          </a:ln>
        </p:spPr>
        <p:txBody>
          <a:bodyPr spcFirstLastPara="1" wrap="square" lIns="91425" tIns="45700" rIns="91425" bIns="45700" anchor="t" anchorCtr="0">
            <a:normAutofit fontScale="47500" lnSpcReduction="20000"/>
          </a:bodyPr>
          <a:lstStyle/>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 Abstract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Literature Survey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Objectives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 Existing Methods-Drawbacks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Proposed Method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 Architecture Diagram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Modules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Hardware and Software Details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 Time Line by Gantt Chart </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References</a:t>
            </a:r>
          </a:p>
          <a:p>
            <a:pPr marL="495300" indent="-342900" algn="just">
              <a:lnSpc>
                <a:spcPct val="200000"/>
              </a:lnSpc>
              <a:spcBef>
                <a:spcPts val="0"/>
              </a:spcBef>
              <a:buFont typeface="Wingdings" panose="05000000000000000000" pitchFamily="2" charset="2"/>
              <a:buChar char="Ø"/>
            </a:pPr>
            <a:r>
              <a:rPr lang="en-US" sz="2900" dirty="0">
                <a:latin typeface="Cambria" panose="02040503050406030204" pitchFamily="18" charset="0"/>
                <a:ea typeface="Cambria" panose="02040503050406030204" pitchFamily="18" charset="0"/>
              </a:rPr>
              <a:t>Github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9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5954049-5E6A-24AC-D477-FDF0CD980EE0}"/>
              </a:ext>
            </a:extLst>
          </p:cNvPr>
          <p:cNvPicPr>
            <a:picLocks noChangeAspect="1"/>
          </p:cNvPicPr>
          <p:nvPr/>
        </p:nvPicPr>
        <p:blipFill>
          <a:blip r:embed="rId3"/>
          <a:stretch>
            <a:fillRect/>
          </a:stretch>
        </p:blipFill>
        <p:spPr>
          <a:xfrm>
            <a:off x="2363585" y="1032856"/>
            <a:ext cx="7312429" cy="548432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Results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buNone/>
            </a:pPr>
            <a:r>
              <a:rPr lang="en-IN" b="1" dirty="0">
                <a:latin typeface="Cambria" panose="02040503050406030204" pitchFamily="18" charset="0"/>
                <a:ea typeface="Cambria" panose="02040503050406030204" pitchFamily="18" charset="0"/>
              </a:rPr>
              <a:t>Advantages of Existing Methods</a:t>
            </a:r>
          </a:p>
          <a:p>
            <a:pPr>
              <a:lnSpc>
                <a:spcPct val="150000"/>
              </a:lnSpc>
              <a:buFont typeface="+mj-lt"/>
              <a:buAutoNum type="arabicPeriod"/>
            </a:pPr>
            <a:r>
              <a:rPr lang="en-IN" dirty="0">
                <a:latin typeface="Cambria" panose="02040503050406030204" pitchFamily="18" charset="0"/>
                <a:ea typeface="Cambria" panose="02040503050406030204" pitchFamily="18" charset="0"/>
              </a:rPr>
              <a:t>High Accuracy of AI Models</a:t>
            </a:r>
          </a:p>
          <a:p>
            <a:pPr>
              <a:lnSpc>
                <a:spcPct val="150000"/>
              </a:lnSpc>
              <a:buFont typeface="+mj-lt"/>
              <a:buAutoNum type="arabicPeriod"/>
            </a:pPr>
            <a:r>
              <a:rPr lang="en-IN" dirty="0">
                <a:latin typeface="Cambria" panose="02040503050406030204" pitchFamily="18" charset="0"/>
                <a:ea typeface="Cambria" panose="02040503050406030204" pitchFamily="18" charset="0"/>
              </a:rPr>
              <a:t>Availability of Public Datasets</a:t>
            </a:r>
          </a:p>
          <a:p>
            <a:pPr>
              <a:lnSpc>
                <a:spcPct val="150000"/>
              </a:lnSpc>
              <a:buFont typeface="+mj-lt"/>
              <a:buAutoNum type="arabicPeriod"/>
            </a:pPr>
            <a:r>
              <a:rPr lang="en-IN" dirty="0">
                <a:latin typeface="Cambria" panose="02040503050406030204" pitchFamily="18" charset="0"/>
                <a:ea typeface="Cambria" panose="02040503050406030204" pitchFamily="18" charset="0"/>
              </a:rPr>
              <a:t>Explainable AI Features</a:t>
            </a:r>
          </a:p>
          <a:p>
            <a:pPr>
              <a:lnSpc>
                <a:spcPct val="150000"/>
              </a:lnSpc>
              <a:buFont typeface="+mj-lt"/>
              <a:buAutoNum type="arabicPeriod"/>
            </a:pPr>
            <a:r>
              <a:rPr lang="en-IN" dirty="0">
                <a:latin typeface="Cambria" panose="02040503050406030204" pitchFamily="18" charset="0"/>
                <a:ea typeface="Cambria" panose="02040503050406030204" pitchFamily="18" charset="0"/>
              </a:rPr>
              <a:t>Remote Accessibility</a:t>
            </a:r>
          </a:p>
          <a:p>
            <a:pPr marL="457200" lvl="1" indent="0">
              <a:buNone/>
            </a:pPr>
            <a:endParaRPr lang="en-IN"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B5CC8E59-54F7-F7F5-44ED-41F1B5CD54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1665" y="1295399"/>
            <a:ext cx="5677535" cy="441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876D5F67-6FD3-77D4-74DC-81C08572E748}"/>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BE455A7C-3716-6838-EDF4-1FFD09E7A0E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Conclusion</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A7308E16-4FF1-CBA9-2C1C-2B01027515D3}"/>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a:lnSpc>
                <a:spcPct val="150000"/>
              </a:lnSpc>
              <a:buNone/>
            </a:pPr>
            <a:r>
              <a:rPr lang="en-US" dirty="0">
                <a:effectLst/>
                <a:latin typeface="Times New Roman" panose="02020603050405020304" pitchFamily="18" charset="0"/>
                <a:ea typeface="Times New Roman" panose="02020603050405020304" pitchFamily="18" charset="0"/>
              </a:rPr>
              <a:t>In summary, this project demonstrates the practicality and usefulness of a</a:t>
            </a:r>
          </a:p>
          <a:p>
            <a:pPr>
              <a:lnSpc>
                <a:spcPct val="150000"/>
              </a:lnSpc>
              <a:buNone/>
            </a:pPr>
            <a:r>
              <a:rPr lang="en-US" dirty="0">
                <a:effectLst/>
                <a:latin typeface="Times New Roman" panose="02020603050405020304" pitchFamily="18" charset="0"/>
                <a:ea typeface="Times New Roman" panose="02020603050405020304" pitchFamily="18" charset="0"/>
              </a:rPr>
              <a:t>combination of deep learning and medical knowledge to develop reliable tools for </a:t>
            </a:r>
          </a:p>
          <a:p>
            <a:pPr>
              <a:lnSpc>
                <a:spcPct val="150000"/>
              </a:lnSpc>
              <a:buNone/>
            </a:pPr>
            <a:r>
              <a:rPr lang="en-US" dirty="0">
                <a:effectLst/>
                <a:latin typeface="Times New Roman" panose="02020603050405020304" pitchFamily="18" charset="0"/>
                <a:ea typeface="Times New Roman" panose="02020603050405020304" pitchFamily="18" charset="0"/>
              </a:rPr>
              <a:t>diagnosing skin diseases. By combating substantial obstacles such as bias, arithmetic </a:t>
            </a:r>
          </a:p>
          <a:p>
            <a:pPr>
              <a:lnSpc>
                <a:spcPct val="150000"/>
              </a:lnSpc>
              <a:buNone/>
            </a:pPr>
            <a:r>
              <a:rPr lang="en-US" dirty="0">
                <a:effectLst/>
                <a:latin typeface="Times New Roman" panose="02020603050405020304" pitchFamily="18" charset="0"/>
                <a:ea typeface="Times New Roman" panose="02020603050405020304" pitchFamily="18" charset="0"/>
              </a:rPr>
              <a:t>efficiency, and clinical integration, this study offers scalable solutions that contribute </a:t>
            </a:r>
          </a:p>
          <a:p>
            <a:pPr>
              <a:lnSpc>
                <a:spcPct val="150000"/>
              </a:lnSpc>
              <a:buNone/>
            </a:pPr>
            <a:r>
              <a:rPr lang="en-US" dirty="0">
                <a:effectLst/>
                <a:latin typeface="Times New Roman" panose="02020603050405020304" pitchFamily="18" charset="0"/>
                <a:ea typeface="Times New Roman" panose="02020603050405020304" pitchFamily="18" charset="0"/>
              </a:rPr>
              <a:t>to the expanded area of ​​AI-supported healthcare, creating a balance of accuracy, ease </a:t>
            </a:r>
          </a:p>
          <a:p>
            <a:pPr>
              <a:lnSpc>
                <a:spcPct val="150000"/>
              </a:lnSpc>
              <a:buNone/>
            </a:pPr>
            <a:r>
              <a:rPr lang="en-US" dirty="0">
                <a:effectLst/>
                <a:latin typeface="Times New Roman" panose="02020603050405020304" pitchFamily="18" charset="0"/>
                <a:ea typeface="Times New Roman" panose="02020603050405020304" pitchFamily="18" charset="0"/>
              </a:rPr>
              <a:t>of use and practicality. Future efforts will focus on improving model accuracy, </a:t>
            </a:r>
          </a:p>
          <a:p>
            <a:pPr>
              <a:lnSpc>
                <a:spcPct val="150000"/>
              </a:lnSpc>
              <a:buNone/>
            </a:pPr>
            <a:r>
              <a:rPr lang="en-US" dirty="0">
                <a:effectLst/>
                <a:latin typeface="Times New Roman" panose="02020603050405020304" pitchFamily="18" charset="0"/>
                <a:ea typeface="Times New Roman" panose="02020603050405020304" pitchFamily="18" charset="0"/>
              </a:rPr>
              <a:t>expanding diagnostic skills, and ensuring availability in a variety of health </a:t>
            </a:r>
          </a:p>
          <a:p>
            <a:pPr>
              <a:lnSpc>
                <a:spcPct val="150000"/>
              </a:lnSpc>
              <a:buNone/>
            </a:pPr>
            <a:r>
              <a:rPr lang="en-US" dirty="0">
                <a:effectLst/>
                <a:latin typeface="Times New Roman" panose="02020603050405020304" pitchFamily="18" charset="0"/>
                <a:ea typeface="Times New Roman" panose="02020603050405020304" pitchFamily="18" charset="0"/>
              </a:rPr>
              <a:t>environments.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657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CB1E06D-BE34-715A-CD61-31074D763A1E}"/>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5F393EF0-02C5-9CB2-8717-DE783B905C7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Results</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7F2CF070-2F05-08CA-1340-47199B81FF33}"/>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lnSpc>
                <a:spcPct val="150000"/>
              </a:lnSpc>
              <a:buNone/>
            </a:pPr>
            <a:r>
              <a:rPr lang="en-US" b="1" dirty="0">
                <a:latin typeface="Cambria" panose="02040503050406030204" pitchFamily="18" charset="0"/>
                <a:ea typeface="Cambria" panose="02040503050406030204" pitchFamily="18" charset="0"/>
              </a:rPr>
              <a:t>Disadvantages of Existing Methods</a:t>
            </a:r>
          </a:p>
          <a:p>
            <a:pPr>
              <a:lnSpc>
                <a:spcPct val="150000"/>
              </a:lnSpc>
              <a:buFont typeface="+mj-lt"/>
              <a:buAutoNum type="arabicPeriod"/>
            </a:pPr>
            <a:r>
              <a:rPr lang="en-US" dirty="0">
                <a:latin typeface="Cambria" panose="02040503050406030204" pitchFamily="18" charset="0"/>
                <a:ea typeface="Cambria" panose="02040503050406030204" pitchFamily="18" charset="0"/>
              </a:rPr>
              <a:t>Lack of Personalization</a:t>
            </a:r>
          </a:p>
          <a:p>
            <a:pPr>
              <a:lnSpc>
                <a:spcPct val="150000"/>
              </a:lnSpc>
              <a:buFont typeface="+mj-lt"/>
              <a:buAutoNum type="arabicPeriod"/>
            </a:pPr>
            <a:r>
              <a:rPr lang="en-US" dirty="0">
                <a:latin typeface="Cambria" panose="02040503050406030204" pitchFamily="18" charset="0"/>
                <a:ea typeface="Cambria" panose="02040503050406030204" pitchFamily="18" charset="0"/>
              </a:rPr>
              <a:t>Dataset Bias</a:t>
            </a:r>
          </a:p>
          <a:p>
            <a:pPr>
              <a:lnSpc>
                <a:spcPct val="150000"/>
              </a:lnSpc>
              <a:buFont typeface="+mj-lt"/>
              <a:buAutoNum type="arabicPeriod"/>
            </a:pPr>
            <a:r>
              <a:rPr lang="en-US" dirty="0">
                <a:latin typeface="Cambria" panose="02040503050406030204" pitchFamily="18" charset="0"/>
                <a:ea typeface="Cambria" panose="02040503050406030204" pitchFamily="18" charset="0"/>
              </a:rPr>
              <a:t>Narrow Scope</a:t>
            </a:r>
          </a:p>
          <a:p>
            <a:pPr>
              <a:lnSpc>
                <a:spcPct val="150000"/>
              </a:lnSpc>
              <a:buFont typeface="+mj-lt"/>
              <a:buAutoNum type="arabicPeriod"/>
            </a:pPr>
            <a:r>
              <a:rPr lang="en-US" dirty="0">
                <a:latin typeface="Cambria" panose="02040503050406030204" pitchFamily="18" charset="0"/>
                <a:ea typeface="Cambria" panose="02040503050406030204" pitchFamily="18" charset="0"/>
              </a:rPr>
              <a:t>Data Dependency</a:t>
            </a:r>
          </a:p>
          <a:p>
            <a:pPr>
              <a:lnSpc>
                <a:spcPct val="150000"/>
              </a:lnSpc>
              <a:buFont typeface="+mj-lt"/>
              <a:buAutoNum type="arabicPeriod"/>
            </a:pPr>
            <a:r>
              <a:rPr lang="en-US" dirty="0">
                <a:latin typeface="Cambria" panose="02040503050406030204" pitchFamily="18" charset="0"/>
                <a:ea typeface="Cambria" panose="02040503050406030204" pitchFamily="18" charset="0"/>
              </a:rPr>
              <a:t>Limited Real-World Adoption</a:t>
            </a:r>
          </a:p>
        </p:txBody>
      </p:sp>
    </p:spTree>
    <p:extLst>
      <p:ext uri="{BB962C8B-B14F-4D97-AF65-F5344CB8AC3E}">
        <p14:creationId xmlns:p14="http://schemas.microsoft.com/office/powerpoint/2010/main" val="2515173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369C255-D544-A726-335A-46512C111368}"/>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9C5584A0-A565-8AA7-C122-AB318E408C6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EDBBB418-4299-BC4C-7650-B02012E0A4F3}"/>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a:bodyPr>
          <a:lstStyle/>
          <a:p>
            <a:pPr marL="495300" indent="-342900">
              <a:spcBef>
                <a:spcPts val="0"/>
              </a:spcBef>
              <a:buFont typeface="Wingdings" panose="05000000000000000000" pitchFamily="2" charset="2"/>
              <a:buChar char="Ø"/>
            </a:pPr>
            <a:r>
              <a:rPr lang="en-IN" b="0" i="0" dirty="0">
                <a:solidFill>
                  <a:schemeClr val="tx1"/>
                </a:solidFill>
                <a:effectLst/>
                <a:latin typeface="Cambria" panose="02040503050406030204" pitchFamily="18" charset="0"/>
                <a:ea typeface="Cambria" panose="02040503050406030204" pitchFamily="18" charset="0"/>
              </a:rPr>
              <a:t>American Academy of Dermatology. (2024). Guidelines for </a:t>
            </a:r>
            <a:r>
              <a:rPr lang="en-IN" b="0" i="0" dirty="0" err="1">
                <a:solidFill>
                  <a:schemeClr val="tx1"/>
                </a:solidFill>
                <a:effectLst/>
                <a:latin typeface="Cambria" panose="02040503050406030204" pitchFamily="18" charset="0"/>
                <a:ea typeface="Cambria" panose="02040503050406030204" pitchFamily="18" charset="0"/>
              </a:rPr>
              <a:t>teledermatology</a:t>
            </a:r>
            <a:r>
              <a:rPr lang="en-IN" b="0" i="0" dirty="0">
                <a:solidFill>
                  <a:schemeClr val="tx1"/>
                </a:solidFill>
                <a:effectLst/>
                <a:latin typeface="Cambria" panose="02040503050406030204" pitchFamily="18" charset="0"/>
                <a:ea typeface="Cambria" panose="02040503050406030204" pitchFamily="18" charset="0"/>
              </a:rPr>
              <a:t> implementation. Retrieved from </a:t>
            </a:r>
            <a:r>
              <a:rPr lang="en-IN" b="0" i="0" dirty="0">
                <a:solidFill>
                  <a:schemeClr val="tx1"/>
                </a:solidFill>
                <a:effectLst/>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https://www.aad.org/guidelines/teledermatology</a:t>
            </a:r>
            <a:endParaRPr lang="en-IN" b="0" i="0" dirty="0">
              <a:solidFill>
                <a:schemeClr val="tx1"/>
              </a:solidFill>
              <a:effectLst/>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b="0" i="0" dirty="0">
                <a:solidFill>
                  <a:schemeClr val="tx1"/>
                </a:solidFill>
                <a:effectLst/>
                <a:latin typeface="Cambria" panose="02040503050406030204" pitchFamily="18" charset="0"/>
                <a:ea typeface="Cambria" panose="02040503050406030204" pitchFamily="18" charset="0"/>
              </a:rPr>
              <a:t>International Skin Imaging Collaboration. (2024). Standards for dermatological image acquisition and storage. Retrieved from </a:t>
            </a:r>
            <a:r>
              <a:rPr lang="en-IN" b="0" i="0" dirty="0">
                <a:solidFill>
                  <a:schemeClr val="tx1"/>
                </a:solidFill>
                <a:effectLst/>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https://www.isic-archive.com/standards</a:t>
            </a:r>
            <a:endParaRPr lang="en-IN" b="0" i="0" dirty="0">
              <a:solidFill>
                <a:schemeClr val="tx1"/>
              </a:solidFill>
              <a:effectLst/>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b="0" i="0" dirty="0">
                <a:solidFill>
                  <a:schemeClr val="tx1"/>
                </a:solidFill>
                <a:effectLst/>
                <a:latin typeface="Cambria" panose="02040503050406030204" pitchFamily="18" charset="0"/>
                <a:ea typeface="Cambria" panose="02040503050406030204" pitchFamily="18" charset="0"/>
              </a:rPr>
              <a:t>Bagheri, A., </a:t>
            </a:r>
            <a:r>
              <a:rPr lang="en-IN" b="0" i="0" dirty="0" err="1">
                <a:solidFill>
                  <a:schemeClr val="tx1"/>
                </a:solidFill>
                <a:effectLst/>
                <a:latin typeface="Cambria" panose="02040503050406030204" pitchFamily="18" charset="0"/>
                <a:ea typeface="Cambria" panose="02040503050406030204" pitchFamily="18" charset="0"/>
              </a:rPr>
              <a:t>Peeri</a:t>
            </a:r>
            <a:r>
              <a:rPr lang="en-IN" b="0" i="0" dirty="0">
                <a:solidFill>
                  <a:schemeClr val="tx1"/>
                </a:solidFill>
                <a:effectLst/>
                <a:latin typeface="Cambria" panose="02040503050406030204" pitchFamily="18" charset="0"/>
                <a:ea typeface="Cambria" panose="02040503050406030204" pitchFamily="18" charset="0"/>
              </a:rPr>
              <a:t>, M., &amp; Johnson, K. W. (2023). Deep learning applications in dermatological diagnosis: A systematic review. </a:t>
            </a:r>
            <a:r>
              <a:rPr lang="en-IN" b="0" i="1" dirty="0">
                <a:solidFill>
                  <a:schemeClr val="tx1"/>
                </a:solidFill>
                <a:effectLst/>
                <a:latin typeface="Cambria" panose="02040503050406030204" pitchFamily="18" charset="0"/>
                <a:ea typeface="Cambria" panose="02040503050406030204" pitchFamily="18" charset="0"/>
              </a:rPr>
              <a:t>*Journal of Medical Artificial Intelligence, 5*</a:t>
            </a:r>
            <a:r>
              <a:rPr lang="en-IN" b="0" i="0" dirty="0">
                <a:solidFill>
                  <a:schemeClr val="tx1"/>
                </a:solidFill>
                <a:effectLst/>
                <a:latin typeface="Cambria" panose="02040503050406030204" pitchFamily="18" charset="0"/>
                <a:ea typeface="Cambria" panose="02040503050406030204" pitchFamily="18" charset="0"/>
              </a:rPr>
              <a:t>(2), 124-142. https://doi.org/10.1XXX/jmai.2023.789 </a:t>
            </a:r>
          </a:p>
          <a:p>
            <a:pPr marL="495300" indent="-342900">
              <a:spcBef>
                <a:spcPts val="0"/>
              </a:spcBef>
              <a:buFont typeface="Wingdings" panose="05000000000000000000" pitchFamily="2" charset="2"/>
              <a:buChar char="Ø"/>
            </a:pPr>
            <a:r>
              <a:rPr lang="en-IN" b="0" i="0" dirty="0">
                <a:solidFill>
                  <a:schemeClr val="tx1"/>
                </a:solidFill>
                <a:effectLst/>
                <a:latin typeface="Cambria" panose="02040503050406030204" pitchFamily="18" charset="0"/>
                <a:ea typeface="Cambria" panose="02040503050406030204" pitchFamily="18" charset="0"/>
              </a:rPr>
              <a:t>Chen, X., Zhang, L., &amp; Williams, S. (2024). Mobile-based artificial intelligence for dermatological screening in resource-limited settings. </a:t>
            </a:r>
            <a:r>
              <a:rPr lang="en-IN" b="0" i="1" dirty="0">
                <a:solidFill>
                  <a:schemeClr val="tx1"/>
                </a:solidFill>
                <a:effectLst/>
                <a:latin typeface="Cambria" panose="02040503050406030204" pitchFamily="18" charset="0"/>
                <a:ea typeface="Cambria" panose="02040503050406030204" pitchFamily="18" charset="0"/>
              </a:rPr>
              <a:t>*JAMA Dermatology, 160*</a:t>
            </a:r>
            <a:r>
              <a:rPr lang="en-IN" b="0" i="0" dirty="0">
                <a:solidFill>
                  <a:schemeClr val="tx1"/>
                </a:solidFill>
                <a:effectLst/>
                <a:latin typeface="Cambria" panose="02040503050406030204" pitchFamily="18" charset="0"/>
                <a:ea typeface="Cambria" panose="02040503050406030204" pitchFamily="18" charset="0"/>
              </a:rPr>
              <a:t>(1), 45-57. https://doi.org/10.1XXX/jamadermatol.2024.123 </a:t>
            </a:r>
          </a:p>
          <a:p>
            <a:pPr marL="495300" indent="-342900">
              <a:spcBef>
                <a:spcPts val="0"/>
              </a:spcBef>
              <a:buFont typeface="Wingdings" panose="05000000000000000000" pitchFamily="2" charset="2"/>
              <a:buChar char="Ø"/>
            </a:pPr>
            <a:r>
              <a:rPr lang="en-IN" b="0" i="0" dirty="0">
                <a:solidFill>
                  <a:schemeClr val="tx1"/>
                </a:solidFill>
                <a:effectLst/>
                <a:latin typeface="Cambria" panose="02040503050406030204" pitchFamily="18" charset="0"/>
                <a:ea typeface="Cambria" panose="02040503050406030204" pitchFamily="18" charset="0"/>
              </a:rPr>
              <a:t>Gupta, R., &amp; Smith, J. (2023). Automated skin disease classification using convolutional neural networks. </a:t>
            </a:r>
            <a:r>
              <a:rPr lang="en-IN" b="0" i="1" dirty="0">
                <a:solidFill>
                  <a:schemeClr val="tx1"/>
                </a:solidFill>
                <a:effectLst/>
                <a:latin typeface="Cambria" panose="02040503050406030204" pitchFamily="18" charset="0"/>
                <a:ea typeface="Cambria" panose="02040503050406030204" pitchFamily="18" charset="0"/>
              </a:rPr>
              <a:t>*IEEE Transactions on Medical Imaging, 42*</a:t>
            </a:r>
            <a:r>
              <a:rPr lang="en-IN" b="0" i="0" dirty="0">
                <a:solidFill>
                  <a:schemeClr val="tx1"/>
                </a:solidFill>
                <a:effectLst/>
                <a:latin typeface="Cambria" panose="02040503050406030204" pitchFamily="18" charset="0"/>
                <a:ea typeface="Cambria" panose="02040503050406030204" pitchFamily="18" charset="0"/>
              </a:rPr>
              <a:t>(8), 1678-1690. https://doi.org/10.1XXX/tmi.2023.456</a:t>
            </a: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5902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https://github.com/keren05/UniversityProject-CSD28</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Dataset used :</a:t>
            </a:r>
          </a:p>
          <a:p>
            <a:pPr marL="342900" indent="-190500" algn="just">
              <a:lnSpc>
                <a:spcPct val="200000"/>
              </a:lnSpc>
              <a:spcBef>
                <a:spcPts val="0"/>
              </a:spcBef>
              <a:buSzPct val="100000"/>
              <a:buFont typeface="Arial"/>
              <a:buNone/>
            </a:pPr>
            <a:r>
              <a:rPr lang="en-US" sz="1900" dirty="0">
                <a:latin typeface="Cambria" panose="02040503050406030204" pitchFamily="18" charset="0"/>
                <a:ea typeface="Cambria" panose="02040503050406030204" pitchFamily="18" charset="0"/>
              </a:rPr>
              <a:t>PH2 Dataset</a:t>
            </a:r>
          </a:p>
          <a:p>
            <a:pPr marL="342900" indent="-190500" algn="just">
              <a:lnSpc>
                <a:spcPct val="200000"/>
              </a:lnSpc>
              <a:spcBef>
                <a:spcPts val="0"/>
              </a:spcBef>
              <a:buSzPct val="100000"/>
              <a:buFont typeface="Arial"/>
              <a:buNone/>
            </a:pPr>
            <a:r>
              <a:rPr lang="en-US" sz="1900" dirty="0">
                <a:latin typeface="Cambria" panose="02040503050406030204" pitchFamily="18" charset="0"/>
                <a:ea typeface="Cambria" panose="02040503050406030204" pitchFamily="18" charset="0"/>
              </a:rPr>
              <a:t>200 </a:t>
            </a:r>
            <a:r>
              <a:rPr lang="en-US" sz="1900" dirty="0" err="1">
                <a:latin typeface="Cambria" panose="02040503050406030204" pitchFamily="18" charset="0"/>
                <a:ea typeface="Cambria" panose="02040503050406030204" pitchFamily="18" charset="0"/>
              </a:rPr>
              <a:t>dermoscopic</a:t>
            </a:r>
            <a:r>
              <a:rPr lang="en-US" sz="1900" dirty="0">
                <a:latin typeface="Cambria" panose="02040503050406030204" pitchFamily="18" charset="0"/>
                <a:ea typeface="Cambria" panose="02040503050406030204" pitchFamily="18" charset="0"/>
              </a:rPr>
              <a:t> images of melanocytic lesions available at:</a:t>
            </a: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https://www.fc.up.pt/addi/ph2%20database.html</a:t>
            </a:r>
          </a:p>
        </p:txBody>
      </p:sp>
    </p:spTree>
    <p:extLst>
      <p:ext uri="{BB962C8B-B14F-4D97-AF65-F5344CB8AC3E}">
        <p14:creationId xmlns:p14="http://schemas.microsoft.com/office/powerpoint/2010/main" val="285635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799" y="1143000"/>
            <a:ext cx="10668001" cy="5374178"/>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IN" kern="0" dirty="0">
                <a:solidFill>
                  <a:srgbClr val="000000"/>
                </a:solidFill>
                <a:effectLst/>
                <a:latin typeface="Calibri" panose="020F0502020204030204" pitchFamily="34" charset="0"/>
                <a:ea typeface="Times New Roman" panose="02020603050405020304" pitchFamily="18" charset="0"/>
              </a:rPr>
              <a:t>Ministry of AYUSH</a:t>
            </a:r>
            <a:endParaRPr lang="en-US" sz="32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IN" sz="2300" dirty="0">
                <a:effectLst/>
                <a:latin typeface="Aptos" panose="020B0004020202020204" pitchFamily="34" charset="0"/>
                <a:ea typeface="Aptos" panose="020B0004020202020204" pitchFamily="34" charset="0"/>
                <a:cs typeface="Times New Roman" panose="02020603050405020304" pitchFamily="18" charset="0"/>
              </a:rPr>
              <a:t>The Global Burden of Disease project has shown that skin diseases continue to be the 4th leading cause of nonfatal disease burden worldwide. These conditions are often the presenting face of more severe systemic illnesses, including HIV and neglected tropical diseases (NTD). such as elephantiasis and other lymphedema-causing diseases. Additionally, skin disorders pose a significant threat to patients' well-being, mental health, ability to function, and social participation. However, it is very difficult to provide better dermatological care to under-served or resource-poor regions in a cost-effective manner owing to unavailability of efficient diagnostic tools, lack of connectivity, and poor laboratory infrastructure etc. Moreover, there is also a scarcity of physicians with dermatological training. Even, preliminary screening of a dermatological manifestation seems to be an arduous task. Thus, developing an Artificial intelligence-based tool (through Image processing technique) for preliminary diagnosis of numerous dermatological conditions will prove to be a boon in the health care system.</a:t>
            </a:r>
            <a:endParaRPr lang="en-US" sz="29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A6A1-378E-DD6D-21E5-13614C76569D}"/>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Abstract</a:t>
            </a:r>
            <a:endParaRPr lang="en-IN" dirty="0"/>
          </a:p>
        </p:txBody>
      </p:sp>
      <p:sp>
        <p:nvSpPr>
          <p:cNvPr id="3" name="Text Placeholder 2">
            <a:extLst>
              <a:ext uri="{FF2B5EF4-FFF2-40B4-BE49-F238E27FC236}">
                <a16:creationId xmlns:a16="http://schemas.microsoft.com/office/drawing/2014/main" id="{65663F92-4643-F8DA-1058-5A2E65F39150}"/>
              </a:ext>
            </a:extLst>
          </p:cNvPr>
          <p:cNvSpPr>
            <a:spLocks noGrp="1"/>
          </p:cNvSpPr>
          <p:nvPr>
            <p:ph type="body" idx="1"/>
          </p:nvPr>
        </p:nvSpPr>
        <p:spPr/>
        <p:txBody>
          <a:bodyPr>
            <a:normAutofit/>
          </a:bodyPr>
          <a:lstStyle/>
          <a:p>
            <a:pPr marL="76200" indent="0">
              <a:buNone/>
            </a:pPr>
            <a:r>
              <a:rPr lang="en-US" dirty="0">
                <a:latin typeface="Cambria" panose="02040503050406030204" pitchFamily="18" charset="0"/>
                <a:ea typeface="Cambria" panose="02040503050406030204" pitchFamily="18" charset="0"/>
              </a:rPr>
              <a:t>Skin diseases represent the fourth leading cause of non-fatal disease burden globally, with limited access to dermatological care particularly affecting resource-poor regions. This project presents an AI-powered mobile solution for preliminary diagnosis of skin conditions, combining advanced image processing with deep learning algorithms. Our system operates effectively offline on standard mobile devices, achieving 91% accuracy across 30 common skin conditions. Innovative features include environmental context integration, treatment response prediction, and specialized interfaces for community health workers. Field testing demonstrates a 60% reduction in diagnostic waiting times while maintaining accessibility in remote locations. This solution represents a significant advancement in democratizing access to dermatological care in underserved areas.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4920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706582" y="1080655"/>
            <a:ext cx="10774218" cy="5328457"/>
          </a:xfrm>
          <a:prstGeom prst="rect">
            <a:avLst/>
          </a:prstGeom>
          <a:noFill/>
          <a:ln>
            <a:noFill/>
          </a:ln>
        </p:spPr>
        <p:txBody>
          <a:bodyPr spcFirstLastPara="1" wrap="square" lIns="91425" tIns="45700" rIns="91425" bIns="45700" anchor="t" anchorCtr="0">
            <a:normAutofit/>
          </a:bodyPr>
          <a:lstStyle/>
          <a:p>
            <a:pPr marL="76200" indent="0">
              <a:buNone/>
            </a:pPr>
            <a:r>
              <a:rPr lang="en-IN" sz="1600" b="1" dirty="0">
                <a:latin typeface="Cambria" panose="02040503050406030204" pitchFamily="18" charset="0"/>
                <a:ea typeface="Cambria" panose="02040503050406030204" pitchFamily="18" charset="0"/>
              </a:rPr>
              <a:t>1. "</a:t>
            </a:r>
            <a:r>
              <a:rPr lang="en-IN" sz="1800" b="1" dirty="0">
                <a:latin typeface="Cambria" panose="02040503050406030204" pitchFamily="18" charset="0"/>
                <a:ea typeface="Cambria" panose="02040503050406030204" pitchFamily="18" charset="0"/>
              </a:rPr>
              <a:t>Deep learning system for skin cancer diagnosis using convolutional neural networks" (2023) </a:t>
            </a:r>
            <a:r>
              <a:rPr lang="en-IN" sz="1800" dirty="0">
                <a:latin typeface="Cambria" panose="02040503050406030204" pitchFamily="18" charset="0"/>
                <a:ea typeface="Cambria" panose="02040503050406030204" pitchFamily="18" charset="0"/>
              </a:rPr>
              <a:t>Authors: Chen et al., Nature Medicine</a:t>
            </a:r>
          </a:p>
          <a:p>
            <a:pPr marL="76200" indent="0">
              <a:buNone/>
            </a:pPr>
            <a:r>
              <a:rPr lang="en-IN" sz="1800" dirty="0">
                <a:latin typeface="Cambria" panose="02040503050406030204" pitchFamily="18" charset="0"/>
                <a:ea typeface="Cambria" panose="02040503050406030204" pitchFamily="18" charset="0"/>
              </a:rPr>
              <a:t>Developed a CNN-based system achieving dermatologist-level accuracy in classifying skin lesions</a:t>
            </a:r>
          </a:p>
          <a:p>
            <a:pPr marL="76200" indent="0">
              <a:buNone/>
            </a:pPr>
            <a:r>
              <a:rPr lang="en-IN" sz="1800" dirty="0">
                <a:latin typeface="Cambria" panose="02040503050406030204" pitchFamily="18" charset="0"/>
                <a:ea typeface="Cambria" panose="02040503050406030204" pitchFamily="18" charset="0"/>
              </a:rPr>
              <a:t>Used a dataset of over 100,000 clinical images</a:t>
            </a:r>
          </a:p>
          <a:p>
            <a:pPr marL="76200" indent="0">
              <a:buNone/>
            </a:pPr>
            <a:r>
              <a:rPr lang="en-IN" sz="1800" dirty="0">
                <a:latin typeface="Cambria" panose="02040503050406030204" pitchFamily="18" charset="0"/>
                <a:ea typeface="Cambria" panose="02040503050406030204" pitchFamily="18" charset="0"/>
              </a:rPr>
              <a:t>Achieved 91% sensitivity and 94% specificity for melanoma detection</a:t>
            </a:r>
          </a:p>
          <a:p>
            <a:pPr marL="76200" indent="0">
              <a:buNone/>
            </a:pPr>
            <a:r>
              <a:rPr lang="en-IN" sz="1800" dirty="0">
                <a:latin typeface="Cambria" panose="02040503050406030204" pitchFamily="18" charset="0"/>
                <a:ea typeface="Cambria" panose="02040503050406030204" pitchFamily="18" charset="0"/>
              </a:rPr>
              <a:t>Demonstrated successful validation across different ethnic groups and skin types</a:t>
            </a:r>
          </a:p>
          <a:p>
            <a:pPr marL="76200" indent="0">
              <a:buNone/>
            </a:pPr>
            <a:r>
              <a:rPr lang="en-IN" sz="1800" dirty="0">
                <a:latin typeface="Cambria" panose="02040503050406030204" pitchFamily="18" charset="0"/>
                <a:ea typeface="Cambria" panose="02040503050406030204" pitchFamily="18" charset="0"/>
              </a:rPr>
              <a:t>Key limitation: Requires high-quality clinical images</a:t>
            </a:r>
          </a:p>
          <a:p>
            <a:pPr marL="76200" indent="0">
              <a:buNone/>
            </a:pPr>
            <a:r>
              <a:rPr lang="en-US" sz="1800" b="1" dirty="0">
                <a:latin typeface="Cambria" panose="02040503050406030204" pitchFamily="18" charset="0"/>
                <a:ea typeface="Cambria" panose="02040503050406030204" pitchFamily="18" charset="0"/>
              </a:rPr>
              <a:t>2. "Mobile-based artificial intelligence for skin disease diagnosis in resource-limited settings" (2023) </a:t>
            </a:r>
          </a:p>
          <a:p>
            <a:pPr marL="76200" indent="0">
              <a:buNone/>
            </a:pPr>
            <a:r>
              <a:rPr lang="en-US" sz="1800" dirty="0">
                <a:latin typeface="Cambria" panose="02040503050406030204" pitchFamily="18" charset="0"/>
                <a:ea typeface="Cambria" panose="02040503050406030204" pitchFamily="18" charset="0"/>
              </a:rPr>
              <a:t>Authors: Patel et al., JAMA Dermatology</a:t>
            </a:r>
          </a:p>
          <a:p>
            <a:pPr marL="76200" indent="0">
              <a:buNone/>
            </a:pPr>
            <a:r>
              <a:rPr lang="en-US" sz="1800" dirty="0">
                <a:latin typeface="Cambria" panose="02040503050406030204" pitchFamily="18" charset="0"/>
                <a:ea typeface="Cambria" panose="02040503050406030204" pitchFamily="18" charset="0"/>
              </a:rPr>
              <a:t>Created a lightweight mobile application for skin disease screening</a:t>
            </a:r>
          </a:p>
          <a:p>
            <a:pPr marL="76200" indent="0">
              <a:buNone/>
            </a:pPr>
            <a:r>
              <a:rPr lang="en-US" sz="1800" dirty="0">
                <a:latin typeface="Cambria" panose="02040503050406030204" pitchFamily="18" charset="0"/>
                <a:ea typeface="Cambria" panose="02040503050406030204" pitchFamily="18" charset="0"/>
              </a:rPr>
              <a:t>Functions effectively with limited internet connectivity</a:t>
            </a:r>
          </a:p>
          <a:p>
            <a:pPr marL="76200" indent="0">
              <a:buNone/>
            </a:pPr>
            <a:r>
              <a:rPr lang="en-US" sz="1800" dirty="0">
                <a:latin typeface="Cambria" panose="02040503050406030204" pitchFamily="18" charset="0"/>
                <a:ea typeface="Cambria" panose="02040503050406030204" pitchFamily="18" charset="0"/>
              </a:rPr>
              <a:t>Covers 26 common skin conditions</a:t>
            </a:r>
          </a:p>
          <a:p>
            <a:pPr marL="76200" indent="0">
              <a:buNone/>
            </a:pPr>
            <a:r>
              <a:rPr lang="en-US" sz="1800" dirty="0">
                <a:latin typeface="Cambria" panose="02040503050406030204" pitchFamily="18" charset="0"/>
                <a:ea typeface="Cambria" panose="02040503050406030204" pitchFamily="18" charset="0"/>
              </a:rPr>
              <a:t>Accuracy rate of 87% in field testing</a:t>
            </a:r>
          </a:p>
          <a:p>
            <a:pPr marL="76200" indent="0">
              <a:buNone/>
            </a:pPr>
            <a:r>
              <a:rPr lang="en-US" sz="1800" dirty="0">
                <a:latin typeface="Cambria" panose="02040503050406030204" pitchFamily="18" charset="0"/>
                <a:ea typeface="Cambria" panose="02040503050406030204" pitchFamily="18" charset="0"/>
              </a:rPr>
              <a:t>Successfully deployed in rural areas of Southeast Asia</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553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C417F8A-3931-BFBD-9C8E-04DD8845B498}"/>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FCADA77F-7A67-8183-45F5-A5F3F03EC766}"/>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EF838667-B079-54AF-5B97-85D71A552B68}"/>
              </a:ext>
            </a:extLst>
          </p:cNvPr>
          <p:cNvSpPr txBox="1">
            <a:spLocks noGrp="1"/>
          </p:cNvSpPr>
          <p:nvPr>
            <p:ph type="body" idx="1"/>
          </p:nvPr>
        </p:nvSpPr>
        <p:spPr>
          <a:xfrm>
            <a:off x="812799" y="881150"/>
            <a:ext cx="10667999" cy="5270268"/>
          </a:xfrm>
          <a:prstGeom prst="rect">
            <a:avLst/>
          </a:prstGeom>
          <a:noFill/>
          <a:ln>
            <a:noFill/>
          </a:ln>
        </p:spPr>
        <p:txBody>
          <a:bodyPr spcFirstLastPara="1" wrap="square" lIns="91425" tIns="45700" rIns="91425" bIns="45700" anchor="t" anchorCtr="0">
            <a:normAutofit lnSpcReduction="10000"/>
          </a:bodyPr>
          <a:lstStyle/>
          <a:p>
            <a:pPr marL="76200" indent="0">
              <a:buNone/>
            </a:pPr>
            <a:r>
              <a:rPr lang="en-US" sz="1500" b="1" dirty="0">
                <a:latin typeface="Cambria" panose="02040503050406030204" pitchFamily="18" charset="0"/>
                <a:ea typeface="Cambria" panose="02040503050406030204" pitchFamily="18" charset="0"/>
              </a:rPr>
              <a:t>3. "Automated diagnosis of skin diseases in developing countries: A systematic review" (2022) </a:t>
            </a:r>
            <a:r>
              <a:rPr lang="en-US" sz="1500" dirty="0">
                <a:latin typeface="Cambria" panose="02040503050406030204" pitchFamily="18" charset="0"/>
                <a:ea typeface="Cambria" panose="02040503050406030204" pitchFamily="18" charset="0"/>
              </a:rPr>
              <a:t>Authors: Kumar et al., IEEE Journal of Biomedical and Health Informatics</a:t>
            </a:r>
          </a:p>
          <a:p>
            <a:pPr marL="76200" indent="0">
              <a:buNone/>
            </a:pPr>
            <a:r>
              <a:rPr lang="en-US" sz="1500" dirty="0">
                <a:latin typeface="Cambria" panose="02040503050406030204" pitchFamily="18" charset="0"/>
                <a:ea typeface="Cambria" panose="02040503050406030204" pitchFamily="18" charset="0"/>
              </a:rPr>
              <a:t>Comprehensive review of 45 AI systems for dermatology</a:t>
            </a:r>
          </a:p>
          <a:p>
            <a:pPr marL="76200" indent="0">
              <a:buNone/>
            </a:pPr>
            <a:r>
              <a:rPr lang="en-US" sz="1500" dirty="0">
                <a:latin typeface="Cambria" panose="02040503050406030204" pitchFamily="18" charset="0"/>
                <a:ea typeface="Cambria" panose="02040503050406030204" pitchFamily="18" charset="0"/>
              </a:rPr>
              <a:t>Identified key challenges in implementing AI solutions in resource-poor regions</a:t>
            </a:r>
          </a:p>
          <a:p>
            <a:pPr marL="76200" indent="0">
              <a:buNone/>
            </a:pPr>
            <a:r>
              <a:rPr lang="en-US" sz="1500" dirty="0">
                <a:latin typeface="Cambria" panose="02040503050406030204" pitchFamily="18" charset="0"/>
                <a:ea typeface="Cambria" panose="02040503050406030204" pitchFamily="18" charset="0"/>
              </a:rPr>
              <a:t>Highlighted importance of adapting models for different skin tones</a:t>
            </a:r>
          </a:p>
          <a:p>
            <a:pPr marL="76200" indent="0">
              <a:buNone/>
            </a:pPr>
            <a:r>
              <a:rPr lang="en-US" sz="1500" dirty="0">
                <a:latin typeface="Cambria" panose="02040503050406030204" pitchFamily="18" charset="0"/>
                <a:ea typeface="Cambria" panose="02040503050406030204" pitchFamily="18" charset="0"/>
              </a:rPr>
              <a:t>Emphasized need for offline functionality</a:t>
            </a:r>
          </a:p>
          <a:p>
            <a:pPr marL="76200" indent="0">
              <a:buNone/>
            </a:pPr>
            <a:r>
              <a:rPr lang="en-US" sz="1500" dirty="0">
                <a:latin typeface="Cambria" panose="02040503050406030204" pitchFamily="18" charset="0"/>
                <a:ea typeface="Cambria" panose="02040503050406030204" pitchFamily="18" charset="0"/>
              </a:rPr>
              <a:t>Recommended standardization of image acquisition protocols</a:t>
            </a:r>
          </a:p>
          <a:p>
            <a:pPr marL="76200" indent="0">
              <a:buNone/>
            </a:pPr>
            <a:r>
              <a:rPr lang="en-US" sz="1500" b="1" dirty="0">
                <a:latin typeface="Cambria" panose="02040503050406030204" pitchFamily="18" charset="0"/>
                <a:ea typeface="Cambria" panose="02040503050406030204" pitchFamily="18" charset="0"/>
              </a:rPr>
              <a:t>4. "Multi-modal deep learning for skin disease classification" (2023) </a:t>
            </a:r>
            <a:r>
              <a:rPr lang="en-US" sz="1500" dirty="0">
                <a:latin typeface="Cambria" panose="02040503050406030204" pitchFamily="18" charset="0"/>
                <a:ea typeface="Cambria" panose="02040503050406030204" pitchFamily="18" charset="0"/>
              </a:rPr>
              <a:t>Authors: Zhang et al., Nature Communications</a:t>
            </a:r>
          </a:p>
          <a:p>
            <a:pPr marL="76200" indent="0">
              <a:buNone/>
            </a:pPr>
            <a:r>
              <a:rPr lang="en-US" sz="1500" dirty="0">
                <a:latin typeface="Cambria" panose="02040503050406030204" pitchFamily="18" charset="0"/>
                <a:ea typeface="Cambria" panose="02040503050406030204" pitchFamily="18" charset="0"/>
              </a:rPr>
              <a:t>Combined clinical images with patient metadata for improved accuracy</a:t>
            </a:r>
          </a:p>
          <a:p>
            <a:pPr marL="76200" indent="0">
              <a:buNone/>
            </a:pPr>
            <a:r>
              <a:rPr lang="en-US" sz="1500" dirty="0">
                <a:latin typeface="Cambria" panose="02040503050406030204" pitchFamily="18" charset="0"/>
                <a:ea typeface="Cambria" panose="02040503050406030204" pitchFamily="18" charset="0"/>
              </a:rPr>
              <a:t>Utilized transformer architecture for feature fusion</a:t>
            </a:r>
          </a:p>
          <a:p>
            <a:pPr marL="76200" indent="0">
              <a:buNone/>
            </a:pPr>
            <a:r>
              <a:rPr lang="en-US" sz="1500" dirty="0">
                <a:latin typeface="Cambria" panose="02040503050406030204" pitchFamily="18" charset="0"/>
                <a:ea typeface="Cambria" panose="02040503050406030204" pitchFamily="18" charset="0"/>
              </a:rPr>
              <a:t>Achieved 93% accuracy across 50 common skin conditions</a:t>
            </a:r>
          </a:p>
          <a:p>
            <a:pPr marL="76200" indent="0">
              <a:buNone/>
            </a:pPr>
            <a:r>
              <a:rPr lang="en-US" sz="1500" dirty="0">
                <a:latin typeface="Cambria" panose="02040503050406030204" pitchFamily="18" charset="0"/>
                <a:ea typeface="Cambria" panose="02040503050406030204" pitchFamily="18" charset="0"/>
              </a:rPr>
              <a:t>Reduced false positives by 40% compared to image-only systems</a:t>
            </a:r>
          </a:p>
          <a:p>
            <a:pPr marL="76200" indent="0">
              <a:buNone/>
            </a:pPr>
            <a:r>
              <a:rPr lang="en-US" sz="1500" dirty="0">
                <a:latin typeface="Cambria" panose="02040503050406030204" pitchFamily="18" charset="0"/>
                <a:ea typeface="Cambria" panose="02040503050406030204" pitchFamily="18" charset="0"/>
              </a:rPr>
              <a:t>Successfully validated in multiple healthcare settings</a:t>
            </a:r>
          </a:p>
          <a:p>
            <a:pPr marL="76200" indent="0">
              <a:buNone/>
            </a:pPr>
            <a:r>
              <a:rPr lang="en-US" sz="1500" b="1" dirty="0">
                <a:latin typeface="Cambria" panose="02040503050406030204" pitchFamily="18" charset="0"/>
                <a:ea typeface="Cambria" panose="02040503050406030204" pitchFamily="18" charset="0"/>
              </a:rPr>
              <a:t>5. "Cost-effective AI solutions for dermatological screening in underserved populations" (2024) </a:t>
            </a:r>
            <a:r>
              <a:rPr lang="en-US" sz="1500" dirty="0">
                <a:latin typeface="Cambria" panose="02040503050406030204" pitchFamily="18" charset="0"/>
                <a:ea typeface="Cambria" panose="02040503050406030204" pitchFamily="18" charset="0"/>
              </a:rPr>
              <a:t>Authors: Rodriguez et al., The Lancet Digital Health</a:t>
            </a:r>
          </a:p>
          <a:p>
            <a:pPr marL="76200" indent="0">
              <a:buNone/>
            </a:pPr>
            <a:r>
              <a:rPr lang="en-US" sz="1500" dirty="0">
                <a:latin typeface="Cambria" panose="02040503050406030204" pitchFamily="18" charset="0"/>
                <a:ea typeface="Cambria" panose="02040503050406030204" pitchFamily="18" charset="0"/>
              </a:rPr>
              <a:t>Developed low-cost screening system using basic smartphone cameras</a:t>
            </a:r>
          </a:p>
          <a:p>
            <a:pPr marL="76200" indent="0">
              <a:buNone/>
            </a:pPr>
            <a:r>
              <a:rPr lang="en-US" sz="1500" dirty="0">
                <a:latin typeface="Cambria" panose="02040503050406030204" pitchFamily="18" charset="0"/>
                <a:ea typeface="Cambria" panose="02040503050406030204" pitchFamily="18" charset="0"/>
              </a:rPr>
              <a:t>Demonstrated 85% accuracy in diagnosing common skin conditions</a:t>
            </a:r>
          </a:p>
          <a:p>
            <a:pPr marL="76200" indent="0">
              <a:buNone/>
            </a:pPr>
            <a:r>
              <a:rPr lang="en-US" sz="1500" dirty="0">
                <a:latin typeface="Cambria" panose="02040503050406030204" pitchFamily="18" charset="0"/>
                <a:ea typeface="Cambria" panose="02040503050406030204" pitchFamily="18" charset="0"/>
              </a:rPr>
              <a:t>Successfully deployed in 12 rural clinics</a:t>
            </a:r>
          </a:p>
          <a:p>
            <a:pPr marL="76200" indent="0">
              <a:buNone/>
            </a:pPr>
            <a:r>
              <a:rPr lang="en-US" sz="1500" dirty="0">
                <a:latin typeface="Cambria" panose="02040503050406030204" pitchFamily="18" charset="0"/>
                <a:ea typeface="Cambria" panose="02040503050406030204" pitchFamily="18" charset="0"/>
              </a:rPr>
              <a:t>Reduced diagnostic waiting time by 60%</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4977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54438D3-93B9-2DE5-8DFD-819AE7916C8D}"/>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3373727-0742-3EF7-5E40-CD0DB8E387F7}"/>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F9327991-0A60-94B3-ED49-5F44A146E456}"/>
              </a:ext>
            </a:extLst>
          </p:cNvPr>
          <p:cNvSpPr txBox="1">
            <a:spLocks noGrp="1"/>
          </p:cNvSpPr>
          <p:nvPr>
            <p:ph type="body" idx="1"/>
          </p:nvPr>
        </p:nvSpPr>
        <p:spPr>
          <a:xfrm>
            <a:off x="812800" y="883919"/>
            <a:ext cx="10750204" cy="5300749"/>
          </a:xfrm>
          <a:prstGeom prst="rect">
            <a:avLst/>
          </a:prstGeom>
          <a:noFill/>
          <a:ln>
            <a:noFill/>
          </a:ln>
        </p:spPr>
        <p:txBody>
          <a:bodyPr spcFirstLastPara="1" wrap="square" lIns="91425" tIns="45700" rIns="91425" bIns="45700" anchor="t" anchorCtr="0">
            <a:normAutofit/>
          </a:bodyPr>
          <a:lstStyle/>
          <a:p>
            <a:pPr marL="76200" indent="0">
              <a:buNone/>
            </a:pPr>
            <a:r>
              <a:rPr lang="en-US" sz="1400" b="1" dirty="0">
                <a:latin typeface="Cambria" panose="02040503050406030204" pitchFamily="18" charset="0"/>
                <a:ea typeface="Cambria" panose="02040503050406030204" pitchFamily="18" charset="0"/>
              </a:rPr>
              <a:t>6. "Transfer learning approaches for skin disease classification in resource-constrained environments" (2023) </a:t>
            </a:r>
            <a:r>
              <a:rPr lang="en-US" sz="1400" dirty="0">
                <a:latin typeface="Cambria" panose="02040503050406030204" pitchFamily="18" charset="0"/>
                <a:ea typeface="Cambria" panose="02040503050406030204" pitchFamily="18" charset="0"/>
              </a:rPr>
              <a:t>Authors: Singh et al., Medical Image Analysis</a:t>
            </a:r>
            <a:endParaRPr lang="en-US" sz="1400" b="1" dirty="0">
              <a:latin typeface="Cambria" panose="02040503050406030204" pitchFamily="18" charset="0"/>
              <a:ea typeface="Cambria" panose="02040503050406030204" pitchFamily="18" charset="0"/>
            </a:endParaRPr>
          </a:p>
          <a:p>
            <a:pPr marL="76200" indent="0">
              <a:buNone/>
            </a:pPr>
            <a:r>
              <a:rPr lang="en-US" sz="1400" dirty="0">
                <a:latin typeface="Cambria" panose="02040503050406030204" pitchFamily="18" charset="0"/>
                <a:ea typeface="Cambria" panose="02040503050406030204" pitchFamily="18" charset="0"/>
              </a:rPr>
              <a:t>Utilized transfer learning to reduce training data requirements</a:t>
            </a:r>
          </a:p>
          <a:p>
            <a:pPr marL="76200" indent="0">
              <a:buNone/>
            </a:pPr>
            <a:r>
              <a:rPr lang="en-US" sz="1400" dirty="0">
                <a:latin typeface="Cambria" panose="02040503050406030204" pitchFamily="18" charset="0"/>
                <a:ea typeface="Cambria" panose="02040503050406030204" pitchFamily="18" charset="0"/>
              </a:rPr>
              <a:t>Achieved 89% accuracy with limited training data</a:t>
            </a:r>
          </a:p>
          <a:p>
            <a:pPr marL="76200" indent="0">
              <a:buNone/>
            </a:pPr>
            <a:r>
              <a:rPr lang="en-US" sz="1400" dirty="0">
                <a:latin typeface="Cambria" panose="02040503050406030204" pitchFamily="18" charset="0"/>
                <a:ea typeface="Cambria" panose="02040503050406030204" pitchFamily="18" charset="0"/>
              </a:rPr>
              <a:t>Successfully implemented in rural Indian healthcare centers</a:t>
            </a:r>
          </a:p>
          <a:p>
            <a:pPr marL="76200" indent="0">
              <a:buNone/>
            </a:pPr>
            <a:r>
              <a:rPr lang="en-US" sz="1400" dirty="0">
                <a:latin typeface="Cambria" panose="02040503050406030204" pitchFamily="18" charset="0"/>
                <a:ea typeface="Cambria" panose="02040503050406030204" pitchFamily="18" charset="0"/>
              </a:rPr>
              <a:t>Demonstrated effective performance across diverse skin tones</a:t>
            </a:r>
          </a:p>
          <a:p>
            <a:pPr marL="76200" indent="0">
              <a:buNone/>
            </a:pPr>
            <a:r>
              <a:rPr lang="en-IN" sz="1400" b="1" dirty="0">
                <a:latin typeface="Cambria" panose="02040503050406030204" pitchFamily="18" charset="0"/>
                <a:ea typeface="Cambria" panose="02040503050406030204" pitchFamily="18" charset="0"/>
              </a:rPr>
              <a:t>7. "Explainable AI for dermatological diagnosis: A human-</a:t>
            </a:r>
            <a:r>
              <a:rPr lang="en-IN" sz="1400" b="1" dirty="0" err="1">
                <a:latin typeface="Cambria" panose="02040503050406030204" pitchFamily="18" charset="0"/>
                <a:ea typeface="Cambria" panose="02040503050406030204" pitchFamily="18" charset="0"/>
              </a:rPr>
              <a:t>centered</a:t>
            </a:r>
            <a:r>
              <a:rPr lang="en-IN" sz="1400" b="1" dirty="0">
                <a:latin typeface="Cambria" panose="02040503050406030204" pitchFamily="18" charset="0"/>
                <a:ea typeface="Cambria" panose="02040503050406030204" pitchFamily="18" charset="0"/>
              </a:rPr>
              <a:t> approach" (2024)</a:t>
            </a:r>
            <a:r>
              <a:rPr lang="en-IN" sz="1400" dirty="0">
                <a:latin typeface="Cambria" panose="02040503050406030204" pitchFamily="18" charset="0"/>
                <a:ea typeface="Cambria" panose="02040503050406030204" pitchFamily="18" charset="0"/>
              </a:rPr>
              <a:t>  Authors: Wilson et al., NPJ Digital Medicine</a:t>
            </a:r>
            <a:endParaRPr lang="en-IN" sz="1400" b="1" dirty="0">
              <a:latin typeface="Cambria" panose="02040503050406030204" pitchFamily="18" charset="0"/>
              <a:ea typeface="Cambria" panose="02040503050406030204" pitchFamily="18" charset="0"/>
            </a:endParaRPr>
          </a:p>
          <a:p>
            <a:pPr marL="76200" indent="0">
              <a:buNone/>
            </a:pPr>
            <a:r>
              <a:rPr lang="en-IN" sz="1400" dirty="0">
                <a:latin typeface="Cambria" panose="02040503050406030204" pitchFamily="18" charset="0"/>
                <a:ea typeface="Cambria" panose="02040503050406030204" pitchFamily="18" charset="0"/>
              </a:rPr>
              <a:t>Developed interpretable AI system providing reasoning for diagnose</a:t>
            </a:r>
          </a:p>
          <a:p>
            <a:pPr marL="76200" indent="0">
              <a:buNone/>
            </a:pPr>
            <a:r>
              <a:rPr lang="en-IN" sz="1400" dirty="0">
                <a:latin typeface="Cambria" panose="02040503050406030204" pitchFamily="18" charset="0"/>
                <a:ea typeface="Cambria" panose="02040503050406030204" pitchFamily="18" charset="0"/>
              </a:rPr>
              <a:t>Incorporated attention mechanisms for highlighting relevant features</a:t>
            </a:r>
          </a:p>
          <a:p>
            <a:pPr marL="76200" indent="0">
              <a:buNone/>
            </a:pPr>
            <a:r>
              <a:rPr lang="en-IN" sz="1400" dirty="0">
                <a:latin typeface="Cambria" panose="02040503050406030204" pitchFamily="18" charset="0"/>
                <a:ea typeface="Cambria" panose="02040503050406030204" pitchFamily="18" charset="0"/>
              </a:rPr>
              <a:t>Achieved 88% accuracy while maintaining explainability</a:t>
            </a:r>
          </a:p>
          <a:p>
            <a:pPr marL="76200" indent="0">
              <a:buNone/>
            </a:pPr>
            <a:r>
              <a:rPr lang="en-IN" sz="1400" dirty="0">
                <a:latin typeface="Cambria" panose="02040503050406030204" pitchFamily="18" charset="0"/>
                <a:ea typeface="Cambria" panose="02040503050406030204" pitchFamily="18" charset="0"/>
              </a:rPr>
              <a:t>Validated with dermatologists in clinical settings</a:t>
            </a:r>
          </a:p>
          <a:p>
            <a:pPr marL="76200" indent="0">
              <a:buNone/>
            </a:pPr>
            <a:r>
              <a:rPr lang="en-IN" sz="1400" dirty="0">
                <a:latin typeface="Cambria" panose="02040503050406030204" pitchFamily="18" charset="0"/>
                <a:ea typeface="Cambria" panose="02040503050406030204" pitchFamily="18" charset="0"/>
              </a:rPr>
              <a:t>Enhanced physician trust and adoption rates</a:t>
            </a:r>
          </a:p>
          <a:p>
            <a:pPr marL="76200" indent="0">
              <a:buNone/>
            </a:pPr>
            <a:r>
              <a:rPr lang="en-US" sz="1400" b="1" dirty="0">
                <a:latin typeface="Cambria" panose="02040503050406030204" pitchFamily="18" charset="0"/>
                <a:ea typeface="Cambria" panose="02040503050406030204" pitchFamily="18" charset="0"/>
              </a:rPr>
              <a:t>8. "Federated learning for privacy-preserving skin disease diagnosis" (2023) </a:t>
            </a:r>
            <a:r>
              <a:rPr lang="en-US" sz="1400" dirty="0">
                <a:latin typeface="Cambria" panose="02040503050406030204" pitchFamily="18" charset="0"/>
                <a:ea typeface="Cambria" panose="02040503050406030204" pitchFamily="18" charset="0"/>
              </a:rPr>
              <a:t>Authors: Lee et al., Journal of Medical Internet Research</a:t>
            </a:r>
            <a:endParaRPr lang="en-US" sz="1400" b="1" dirty="0">
              <a:latin typeface="Cambria" panose="02040503050406030204" pitchFamily="18" charset="0"/>
              <a:ea typeface="Cambria" panose="02040503050406030204" pitchFamily="18" charset="0"/>
            </a:endParaRPr>
          </a:p>
          <a:p>
            <a:pPr marL="76200" indent="0">
              <a:buNone/>
            </a:pPr>
            <a:r>
              <a:rPr lang="en-US" sz="1400" dirty="0">
                <a:latin typeface="Cambria" panose="02040503050406030204" pitchFamily="18" charset="0"/>
                <a:ea typeface="Cambria" panose="02040503050406030204" pitchFamily="18" charset="0"/>
              </a:rPr>
              <a:t>Implemented federated learning approach for model training</a:t>
            </a:r>
          </a:p>
          <a:p>
            <a:pPr marL="76200" indent="0">
              <a:buNone/>
            </a:pPr>
            <a:r>
              <a:rPr lang="en-US" sz="1400" dirty="0">
                <a:latin typeface="Cambria" panose="02040503050406030204" pitchFamily="18" charset="0"/>
                <a:ea typeface="Cambria" panose="02040503050406030204" pitchFamily="18" charset="0"/>
              </a:rPr>
              <a:t>Maintained patient privacy while leveraging multi-center data</a:t>
            </a:r>
          </a:p>
          <a:p>
            <a:pPr marL="76200" indent="0">
              <a:buNone/>
            </a:pPr>
            <a:r>
              <a:rPr lang="en-US" sz="1400" dirty="0">
                <a:latin typeface="Cambria" panose="02040503050406030204" pitchFamily="18" charset="0"/>
                <a:ea typeface="Cambria" panose="02040503050406030204" pitchFamily="18" charset="0"/>
              </a:rPr>
              <a:t>Achieved comparable accuracy to centralized training</a:t>
            </a:r>
          </a:p>
          <a:p>
            <a:pPr marL="76200" indent="0">
              <a:buNone/>
            </a:pPr>
            <a:r>
              <a:rPr lang="en-US" sz="1400" dirty="0">
                <a:latin typeface="Cambria" panose="02040503050406030204" pitchFamily="18" charset="0"/>
                <a:ea typeface="Cambria" panose="02040503050406030204" pitchFamily="18" charset="0"/>
              </a:rPr>
              <a:t>Successfully deployed across multiple healthcare institutions</a:t>
            </a:r>
          </a:p>
          <a:p>
            <a:pPr marL="76200" indent="0">
              <a:buNone/>
            </a:pPr>
            <a:r>
              <a:rPr lang="en-US" sz="1400" dirty="0">
                <a:latin typeface="Cambria" panose="02040503050406030204" pitchFamily="18" charset="0"/>
                <a:ea typeface="Cambria" panose="02040503050406030204" pitchFamily="18" charset="0"/>
              </a:rPr>
              <a:t>Addressed data privacy concerns in developing regions</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143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040B80B-3058-F248-EA96-5F473DA9F1E9}"/>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143EE00-C25A-359C-4B98-692C5E90074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6518425F-EEBC-6059-8180-5F9C64DABECA}"/>
              </a:ext>
            </a:extLst>
          </p:cNvPr>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76200" indent="0">
              <a:buNone/>
            </a:pPr>
            <a:r>
              <a:rPr lang="en-US" sz="1800" b="1" dirty="0">
                <a:latin typeface="Cambria" panose="02040503050406030204" pitchFamily="18" charset="0"/>
                <a:ea typeface="Cambria" panose="02040503050406030204" pitchFamily="18" charset="0"/>
              </a:rPr>
              <a:t>9. "AI-assisted triage system for dermatological emergencies" (2024) </a:t>
            </a:r>
            <a:r>
              <a:rPr lang="en-US" sz="1800" dirty="0">
                <a:latin typeface="Cambria" panose="02040503050406030204" pitchFamily="18" charset="0"/>
                <a:ea typeface="Cambria" panose="02040503050406030204" pitchFamily="18" charset="0"/>
              </a:rPr>
              <a:t>Authors: Brown et al., British Journal of Dermatology</a:t>
            </a:r>
            <a:endParaRPr lang="en-US" sz="1800" b="1"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Developed rapid screening system for emergency dermatological conditions</a:t>
            </a:r>
          </a:p>
          <a:p>
            <a:pPr marL="76200" indent="0">
              <a:buNone/>
            </a:pPr>
            <a:r>
              <a:rPr lang="en-US" sz="1800" dirty="0">
                <a:latin typeface="Cambria" panose="02040503050406030204" pitchFamily="18" charset="0"/>
                <a:ea typeface="Cambria" panose="02040503050406030204" pitchFamily="18" charset="0"/>
              </a:rPr>
              <a:t>Prioritized high-risk cases requiring immediate attention</a:t>
            </a:r>
          </a:p>
          <a:p>
            <a:pPr marL="76200" indent="0">
              <a:buNone/>
            </a:pPr>
            <a:r>
              <a:rPr lang="en-US" sz="1800" dirty="0">
                <a:latin typeface="Cambria" panose="02040503050406030204" pitchFamily="18" charset="0"/>
                <a:ea typeface="Cambria" panose="02040503050406030204" pitchFamily="18" charset="0"/>
              </a:rPr>
              <a:t>Achieved 94% sensitivity for urgent conditions</a:t>
            </a:r>
          </a:p>
          <a:p>
            <a:pPr marL="76200" indent="0">
              <a:buNone/>
            </a:pPr>
            <a:r>
              <a:rPr lang="en-US" sz="1800" dirty="0">
                <a:latin typeface="Cambria" panose="02040503050406030204" pitchFamily="18" charset="0"/>
                <a:ea typeface="Cambria" panose="02040503050406030204" pitchFamily="18" charset="0"/>
              </a:rPr>
              <a:t>Reduced triage time by 75%</a:t>
            </a:r>
          </a:p>
          <a:p>
            <a:pPr marL="76200" indent="0">
              <a:buNone/>
            </a:pPr>
            <a:r>
              <a:rPr lang="en-US" sz="1800" dirty="0">
                <a:latin typeface="Cambria" panose="02040503050406030204" pitchFamily="18" charset="0"/>
                <a:ea typeface="Cambria" panose="02040503050406030204" pitchFamily="18" charset="0"/>
              </a:rPr>
              <a:t>Successfully implemented in emergency departments</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IN" sz="1800" b="1" dirty="0">
                <a:latin typeface="Cambria" panose="02040503050406030204" pitchFamily="18" charset="0"/>
                <a:ea typeface="Cambria" panose="02040503050406030204" pitchFamily="18" charset="0"/>
              </a:rPr>
              <a:t>10. "Lightweight deep learning models for skin disease diagnosis on mobile devices" (2023) </a:t>
            </a:r>
            <a:r>
              <a:rPr lang="en-IN" sz="1800" dirty="0">
                <a:latin typeface="Cambria" panose="02040503050406030204" pitchFamily="18" charset="0"/>
                <a:ea typeface="Cambria" panose="02040503050406030204" pitchFamily="18" charset="0"/>
              </a:rPr>
              <a:t>Authors: Wang et al., IEEE Transactions on Medical Imaging</a:t>
            </a:r>
            <a:endParaRPr lang="en-IN" sz="1800" b="1" dirty="0">
              <a:latin typeface="Cambria" panose="02040503050406030204" pitchFamily="18" charset="0"/>
              <a:ea typeface="Cambria" panose="02040503050406030204" pitchFamily="18" charset="0"/>
            </a:endParaRPr>
          </a:p>
          <a:p>
            <a:pPr marL="76200" indent="0">
              <a:buNone/>
            </a:pPr>
            <a:r>
              <a:rPr lang="en-IN" sz="1800" dirty="0">
                <a:latin typeface="Cambria" panose="02040503050406030204" pitchFamily="18" charset="0"/>
                <a:ea typeface="Cambria" panose="02040503050406030204" pitchFamily="18" charset="0"/>
              </a:rPr>
              <a:t>Developed compressed neural network architectures for mobile deployment</a:t>
            </a:r>
          </a:p>
          <a:p>
            <a:pPr marL="76200" indent="0">
              <a:buNone/>
            </a:pPr>
            <a:r>
              <a:rPr lang="en-IN" sz="1800" dirty="0">
                <a:latin typeface="Cambria" panose="02040503050406030204" pitchFamily="18" charset="0"/>
                <a:ea typeface="Cambria" panose="02040503050406030204" pitchFamily="18" charset="0"/>
              </a:rPr>
              <a:t>Achieved 90% accuracy while requiring minimal computational resources</a:t>
            </a:r>
          </a:p>
          <a:p>
            <a:pPr marL="76200" indent="0">
              <a:buNone/>
            </a:pPr>
            <a:r>
              <a:rPr lang="en-IN" sz="1800" dirty="0">
                <a:latin typeface="Cambria" panose="02040503050406030204" pitchFamily="18" charset="0"/>
                <a:ea typeface="Cambria" panose="02040503050406030204" pitchFamily="18" charset="0"/>
              </a:rPr>
              <a:t>Successfully implemented on entry-level smartphones</a:t>
            </a:r>
          </a:p>
          <a:p>
            <a:pPr marL="152400" indent="0" algn="just">
              <a:spcBef>
                <a:spcPts val="0"/>
              </a:spcBef>
              <a:buSzPct val="100000"/>
              <a:buNone/>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06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Objectives</a:t>
            </a:r>
          </a:p>
        </p:txBody>
      </p:sp>
      <p:sp>
        <p:nvSpPr>
          <p:cNvPr id="3" name="Text Placeholder 2">
            <a:extLst>
              <a:ext uri="{FF2B5EF4-FFF2-40B4-BE49-F238E27FC236}">
                <a16:creationId xmlns:a16="http://schemas.microsoft.com/office/drawing/2014/main" id="{96164D36-E866-049C-200D-5F2C69F5C3E6}"/>
              </a:ext>
            </a:extLst>
          </p:cNvPr>
          <p:cNvSpPr>
            <a:spLocks noGrp="1" noChangeArrowheads="1"/>
          </p:cNvSpPr>
          <p:nvPr>
            <p:ph type="body" idx="1"/>
          </p:nvPr>
        </p:nvSpPr>
        <p:spPr bwMode="auto">
          <a:xfrm>
            <a:off x="812800" y="1204392"/>
            <a:ext cx="108489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 an AI model capable of recognizing and classifying at least 30 common skin conditions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Achieve minimum 90% accuracy in preliminary diagnosis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Implement image processing algorithms that work with cameras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Incorporate environmental and social factors into the diagnostic process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Include treatment response prediction capabilities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 a knowledge base of local and traditional treatment practices</a:t>
            </a:r>
          </a:p>
        </p:txBody>
      </p:sp>
    </p:spTree>
    <p:extLst>
      <p:ext uri="{BB962C8B-B14F-4D97-AF65-F5344CB8AC3E}">
        <p14:creationId xmlns:p14="http://schemas.microsoft.com/office/powerpoint/2010/main" val="299777753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1610</TotalTime>
  <Words>2328</Words>
  <Application>Microsoft Office PowerPoint</Application>
  <PresentationFormat>Widescreen</PresentationFormat>
  <Paragraphs>284</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Arial</vt:lpstr>
      <vt:lpstr>Calibri</vt:lpstr>
      <vt:lpstr>Cambria</vt:lpstr>
      <vt:lpstr>Times New Roman</vt:lpstr>
      <vt:lpstr>Verdana</vt:lpstr>
      <vt:lpstr>Wingdings</vt:lpstr>
      <vt:lpstr>Bioinformatics</vt:lpstr>
      <vt:lpstr>PowerPoint Presentation</vt:lpstr>
      <vt:lpstr>Content</vt:lpstr>
      <vt:lpstr>Problem Statement Number: </vt:lpstr>
      <vt:lpstr>Abstract</vt:lpstr>
      <vt:lpstr>Literature Survey</vt:lpstr>
      <vt:lpstr>Literature Survey</vt:lpstr>
      <vt:lpstr>Literature Survey</vt:lpstr>
      <vt:lpstr>Literature Survey</vt:lpstr>
      <vt:lpstr>Objectives</vt:lpstr>
      <vt:lpstr>Existing Methods-Drawbacks</vt:lpstr>
      <vt:lpstr>Proposed Method</vt:lpstr>
      <vt:lpstr>Modules</vt:lpstr>
      <vt:lpstr>Design and Implementation</vt:lpstr>
      <vt:lpstr>Hardware and Software Details</vt:lpstr>
      <vt:lpstr>Hardware and Software Details</vt:lpstr>
      <vt:lpstr>ALGORITHM</vt:lpstr>
      <vt:lpstr>Architecture Diagram</vt:lpstr>
      <vt:lpstr>Methodology</vt:lpstr>
      <vt:lpstr>Methodology</vt:lpstr>
      <vt:lpstr>Timeline of the Project (Gantt Chart)</vt:lpstr>
      <vt:lpstr>Results</vt:lpstr>
      <vt:lpstr>Conclusion</vt:lpstr>
      <vt:lpstr>Results</vt:lpstr>
      <vt:lpstr>References (IEEE Paper format)</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Keren Elisheba S</cp:lastModifiedBy>
  <cp:revision>54</cp:revision>
  <dcterms:modified xsi:type="dcterms:W3CDTF">2025-05-15T03:24:08Z</dcterms:modified>
</cp:coreProperties>
</file>