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ulfs Display" charset="1" panose="00000500000000000000"/>
      <p:regular r:id="rId10"/>
    </p:embeddedFont>
    <p:embeddedFont>
      <p:font typeface="Gulfs Display Italics" charset="1" panose="00000500000000000000"/>
      <p:regular r:id="rId11"/>
    </p:embeddedFont>
    <p:embeddedFont>
      <p:font typeface="Aileron" charset="1" panose="00000500000000000000"/>
      <p:regular r:id="rId12"/>
    </p:embeddedFont>
    <p:embeddedFont>
      <p:font typeface="Aileron Bold" charset="1" panose="00000800000000000000"/>
      <p:regular r:id="rId13"/>
    </p:embeddedFont>
    <p:embeddedFont>
      <p:font typeface="Aileron Italics" charset="1" panose="00000500000000000000"/>
      <p:regular r:id="rId14"/>
    </p:embeddedFont>
    <p:embeddedFont>
      <p:font typeface="Aileron Bold Italics" charset="1" panose="00000800000000000000"/>
      <p:regular r:id="rId15"/>
    </p:embeddedFont>
    <p:embeddedFont>
      <p:font typeface="Aileron Thin" charset="1" panose="00000300000000000000"/>
      <p:regular r:id="rId16"/>
    </p:embeddedFont>
    <p:embeddedFont>
      <p:font typeface="Aileron Thin Italics" charset="1" panose="00000300000000000000"/>
      <p:regular r:id="rId17"/>
    </p:embeddedFont>
    <p:embeddedFont>
      <p:font typeface="Aileron Light" charset="1" panose="00000400000000000000"/>
      <p:regular r:id="rId18"/>
    </p:embeddedFont>
    <p:embeddedFont>
      <p:font typeface="Aileron Light Italics" charset="1" panose="00000400000000000000"/>
      <p:regular r:id="rId19"/>
    </p:embeddedFont>
    <p:embeddedFont>
      <p:font typeface="Aileron Ultra-Bold" charset="1" panose="00000A00000000000000"/>
      <p:regular r:id="rId20"/>
    </p:embeddedFont>
    <p:embeddedFont>
      <p:font typeface="Aileron Ultra-Bold Italics" charset="1" panose="00000A00000000000000"/>
      <p:regular r:id="rId21"/>
    </p:embeddedFont>
    <p:embeddedFont>
      <p:font typeface="Aileron Heavy" charset="1" panose="00000A00000000000000"/>
      <p:regular r:id="rId22"/>
    </p:embeddedFont>
    <p:embeddedFont>
      <p:font typeface="Aileron Heavy Italics" charset="1" panose="00000A00000000000000"/>
      <p:regular r:id="rId23"/>
    </p:embeddedFont>
    <p:embeddedFont>
      <p:font typeface="Brice SemiExpanded" charset="1" panose="00000000000000000000"/>
      <p:regular r:id="rId24"/>
    </p:embeddedFont>
    <p:embeddedFont>
      <p:font typeface="Brice SemiExpanded Bold" charset="1" panose="00000000000000000000"/>
      <p:regular r:id="rId25"/>
    </p:embeddedFont>
    <p:embeddedFont>
      <p:font typeface="Brice SemiExpanded Extra-Light" charset="1" panose="00000000000000000000"/>
      <p:regular r:id="rId26"/>
    </p:embeddedFont>
    <p:embeddedFont>
      <p:font typeface="Brice SemiExpanded Heavy" charset="1" panose="00000000000000000000"/>
      <p:regular r:id="rId27"/>
    </p:embeddedFont>
    <p:embeddedFont>
      <p:font typeface="Nourd" charset="1" panose="00000500000000000000"/>
      <p:regular r:id="rId28"/>
    </p:embeddedFont>
    <p:embeddedFont>
      <p:font typeface="Nourd Bold" charset="1" panose="00000800000000000000"/>
      <p:regular r:id="rId29"/>
    </p:embeddedFont>
    <p:embeddedFont>
      <p:font typeface="Nourd Light" charset="1" panose="00000400000000000000"/>
      <p:regular r:id="rId30"/>
    </p:embeddedFont>
    <p:embeddedFont>
      <p:font typeface="Nourd Medium" charset="1" panose="00000600000000000000"/>
      <p:regular r:id="rId31"/>
    </p:embeddedFont>
    <p:embeddedFont>
      <p:font typeface="Nourd Semi-Bold" charset="1" panose="00000700000000000000"/>
      <p:regular r:id="rId32"/>
    </p:embeddedFont>
    <p:embeddedFont>
      <p:font typeface="Nourd Heavy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1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15633874" y="2828175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8236" y="1028700"/>
            <a:ext cx="14688425" cy="8487775"/>
          </a:xfrm>
          <a:custGeom>
            <a:avLst/>
            <a:gdLst/>
            <a:ahLst/>
            <a:cxnLst/>
            <a:rect r="r" b="b" t="t" l="l"/>
            <a:pathLst>
              <a:path h="8487775" w="14688425">
                <a:moveTo>
                  <a:pt x="0" y="0"/>
                </a:moveTo>
                <a:lnTo>
                  <a:pt x="14688425" y="0"/>
                </a:lnTo>
                <a:lnTo>
                  <a:pt x="14688425" y="8487775"/>
                </a:lnTo>
                <a:lnTo>
                  <a:pt x="0" y="84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8519" y="1070219"/>
            <a:ext cx="1101991" cy="1045871"/>
          </a:xfrm>
          <a:custGeom>
            <a:avLst/>
            <a:gdLst/>
            <a:ahLst/>
            <a:cxnLst/>
            <a:rect r="r" b="b" t="t" l="l"/>
            <a:pathLst>
              <a:path h="1045871" w="1101991">
                <a:moveTo>
                  <a:pt x="0" y="0"/>
                </a:moveTo>
                <a:lnTo>
                  <a:pt x="1101991" y="0"/>
                </a:lnTo>
                <a:lnTo>
                  <a:pt x="1101991" y="1045871"/>
                </a:lnTo>
                <a:lnTo>
                  <a:pt x="0" y="104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846079">
            <a:off x="16571302" y="5960275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38552" y="5509603"/>
            <a:ext cx="16657432" cy="1784315"/>
            <a:chOff x="0" y="0"/>
            <a:chExt cx="22209910" cy="237908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8575"/>
              <a:ext cx="22209910" cy="1273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43"/>
                </a:lnSpc>
              </a:pPr>
              <a:r>
                <a:rPr lang="en-US" sz="3403">
                  <a:solidFill>
                    <a:srgbClr val="000000"/>
                  </a:solidFill>
                  <a:latin typeface="Aileron Ultra-Bold"/>
                </a:rPr>
                <a:t>Como garantir que diferentes dispositivos IoT de vários fabricantes possam se</a:t>
              </a:r>
            </a:p>
            <a:p>
              <a:pPr algn="ctr">
                <a:lnSpc>
                  <a:spcPts val="3743"/>
                </a:lnSpc>
              </a:pPr>
              <a:r>
                <a:rPr lang="en-US" sz="3403">
                  <a:solidFill>
                    <a:srgbClr val="000000"/>
                  </a:solidFill>
                  <a:latin typeface="Aileron Ultra-Bold"/>
                </a:rPr>
                <a:t>comunicar de maneira eficaz em ambientes industriais?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025914" y="1500059"/>
              <a:ext cx="16158081" cy="879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86"/>
                </a:lnSpc>
                <a:spcBef>
                  <a:spcPct val="0"/>
                </a:spcBef>
              </a:pPr>
              <a:r>
                <a:rPr lang="en-US" sz="3990">
                  <a:solidFill>
                    <a:srgbClr val="000000"/>
                  </a:solidFill>
                  <a:latin typeface="Aileron"/>
                </a:rPr>
                <a:t>João Vitor, Júlio César, Keren Stevaux e Kaiki Santos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130875" y="8947471"/>
            <a:ext cx="2502028" cy="1339529"/>
          </a:xfrm>
          <a:custGeom>
            <a:avLst/>
            <a:gdLst/>
            <a:ahLst/>
            <a:cxnLst/>
            <a:rect r="r" b="b" t="t" l="l"/>
            <a:pathLst>
              <a:path h="1339529" w="2502028">
                <a:moveTo>
                  <a:pt x="0" y="0"/>
                </a:moveTo>
                <a:lnTo>
                  <a:pt x="2502028" y="0"/>
                </a:lnTo>
                <a:lnTo>
                  <a:pt x="2502028" y="1339529"/>
                </a:lnTo>
                <a:lnTo>
                  <a:pt x="0" y="1339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40143" y="1277958"/>
            <a:ext cx="2027125" cy="2216653"/>
          </a:xfrm>
          <a:custGeom>
            <a:avLst/>
            <a:gdLst/>
            <a:ahLst/>
            <a:cxnLst/>
            <a:rect r="r" b="b" t="t" l="l"/>
            <a:pathLst>
              <a:path h="2216653" w="2027125">
                <a:moveTo>
                  <a:pt x="0" y="0"/>
                </a:moveTo>
                <a:lnTo>
                  <a:pt x="2027125" y="0"/>
                </a:lnTo>
                <a:lnTo>
                  <a:pt x="2027125" y="2216653"/>
                </a:lnTo>
                <a:lnTo>
                  <a:pt x="0" y="2216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911163" y="1028700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925507">
            <a:off x="945449" y="80560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66515" y="5865568"/>
            <a:ext cx="13001507" cy="82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4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895129" y="2890739"/>
            <a:ext cx="15144278" cy="3915518"/>
            <a:chOff x="0" y="0"/>
            <a:chExt cx="20192370" cy="522069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323850"/>
              <a:ext cx="20192370" cy="3168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39"/>
                </a:lnSpc>
              </a:pPr>
              <a:r>
                <a:rPr lang="en-US" sz="17239">
                  <a:solidFill>
                    <a:srgbClr val="000000"/>
                  </a:solidFill>
                  <a:latin typeface="Gulfs Display"/>
                </a:rPr>
                <a:t>IOT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734630"/>
              <a:ext cx="20153783" cy="14860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9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5" y="2590800"/>
            <a:ext cx="8185712" cy="5184912"/>
            <a:chOff x="0" y="0"/>
            <a:chExt cx="10914283" cy="69132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8575"/>
              <a:ext cx="10914283" cy="3020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27"/>
                </a:lnSpc>
                <a:spcBef>
                  <a:spcPct val="0"/>
                </a:spcBef>
              </a:pPr>
              <a:r>
                <a:rPr lang="en-US" sz="7339">
                  <a:solidFill>
                    <a:srgbClr val="F3F3F3"/>
                  </a:solidFill>
                  <a:latin typeface="Aileron Heavy"/>
                </a:rPr>
                <a:t>Padrões de Comunicação: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842495"/>
              <a:ext cx="9378066" cy="30707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53"/>
                </a:lnSpc>
              </a:pPr>
              <a:r>
                <a:rPr lang="en-US" sz="2752" spc="35">
                  <a:solidFill>
                    <a:srgbClr val="F3F3F3"/>
                  </a:solidFill>
                  <a:latin typeface="Aileron"/>
                </a:rPr>
                <a:t>É importante adotar padrões de comunicação comuns para garantir a interoperabilidade. Existem várias iniciativas que buscam divulgar e unificar os padrões de comunicação para a Internet.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41695" y="2007108"/>
            <a:ext cx="7381179" cy="6272784"/>
          </a:xfrm>
          <a:custGeom>
            <a:avLst/>
            <a:gdLst/>
            <a:ahLst/>
            <a:cxnLst/>
            <a:rect r="r" b="b" t="t" l="l"/>
            <a:pathLst>
              <a:path h="6272784" w="7381179">
                <a:moveTo>
                  <a:pt x="0" y="0"/>
                </a:moveTo>
                <a:lnTo>
                  <a:pt x="7381179" y="0"/>
                </a:lnTo>
                <a:lnTo>
                  <a:pt x="7381179" y="6272784"/>
                </a:lnTo>
                <a:lnTo>
                  <a:pt x="0" y="6272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432890">
            <a:off x="15919520" y="2074708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6" y="0"/>
                </a:lnTo>
                <a:lnTo>
                  <a:pt x="1181416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41695" y="7263356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63714" y="2786924"/>
            <a:ext cx="8229600" cy="4713151"/>
          </a:xfrm>
          <a:custGeom>
            <a:avLst/>
            <a:gdLst/>
            <a:ahLst/>
            <a:cxnLst/>
            <a:rect r="r" b="b" t="t" l="l"/>
            <a:pathLst>
              <a:path h="4713151" w="8229600">
                <a:moveTo>
                  <a:pt x="0" y="0"/>
                </a:moveTo>
                <a:lnTo>
                  <a:pt x="8229600" y="0"/>
                </a:lnTo>
                <a:lnTo>
                  <a:pt x="8229600" y="4713152"/>
                </a:lnTo>
                <a:lnTo>
                  <a:pt x="0" y="4713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551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29912" y="1028700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9394">
            <a:off x="1666799" y="7318193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5" y="0"/>
                </a:lnTo>
                <a:lnTo>
                  <a:pt x="1181415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258646">
            <a:off x="1088930" y="4187770"/>
            <a:ext cx="1464004" cy="1525575"/>
          </a:xfrm>
          <a:custGeom>
            <a:avLst/>
            <a:gdLst/>
            <a:ahLst/>
            <a:cxnLst/>
            <a:rect r="r" b="b" t="t" l="l"/>
            <a:pathLst>
              <a:path h="1525575" w="1464004">
                <a:moveTo>
                  <a:pt x="0" y="0"/>
                </a:moveTo>
                <a:lnTo>
                  <a:pt x="1464005" y="0"/>
                </a:lnTo>
                <a:lnTo>
                  <a:pt x="1464005" y="1525575"/>
                </a:lnTo>
                <a:lnTo>
                  <a:pt x="0" y="15255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651253" y="1762774"/>
            <a:ext cx="9092586" cy="6493749"/>
            <a:chOff x="0" y="0"/>
            <a:chExt cx="12123448" cy="865833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12123448" cy="3466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74"/>
                </a:lnSpc>
                <a:spcBef>
                  <a:spcPct val="0"/>
                </a:spcBef>
              </a:pPr>
              <a:r>
                <a:rPr lang="en-US" sz="8434">
                  <a:solidFill>
                    <a:srgbClr val="F3F3F3"/>
                  </a:solidFill>
                  <a:latin typeface="Aileron Heavy"/>
                </a:rPr>
                <a:t>Atualizações Regulares: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414591"/>
              <a:ext cx="8462253" cy="4243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27"/>
                </a:lnSpc>
              </a:pPr>
              <a:r>
                <a:rPr lang="en-US" sz="3162" spc="41">
                  <a:solidFill>
                    <a:srgbClr val="F3F3F3"/>
                  </a:solidFill>
                  <a:latin typeface="Aileron"/>
                </a:rPr>
                <a:t> Os fabricantes de dispositivos devem fornecer atualizações regulares de firmware e software para corrigir vulnerabilidades e melhorar a segurança ao longo do tempo.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488784"/>
            <a:ext cx="7497076" cy="5564431"/>
            <a:chOff x="0" y="0"/>
            <a:chExt cx="9996101" cy="741924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8575"/>
              <a:ext cx="9996101" cy="1679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85"/>
                </a:lnSpc>
                <a:spcBef>
                  <a:spcPct val="0"/>
                </a:spcBef>
              </a:pPr>
              <a:r>
                <a:rPr lang="en-US" sz="8199">
                  <a:solidFill>
                    <a:srgbClr val="F3F3F3"/>
                  </a:solidFill>
                  <a:latin typeface="Aileron Heavy"/>
                </a:rPr>
                <a:t>Segurança: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97658"/>
              <a:ext cx="9996101" cy="4821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04"/>
                </a:lnSpc>
              </a:pPr>
              <a:r>
                <a:rPr lang="en-US" sz="3074" spc="39">
                  <a:solidFill>
                    <a:srgbClr val="F3F3F3"/>
                  </a:solidFill>
                  <a:latin typeface="Aileron"/>
                </a:rPr>
                <a:t>A segurança é um aspecto crucial na comunicação entre dispositivos IoT. Isso inclui a implementação avançadas e sistemas de detecção de intrusão, bem como a adoção de práticas de codificação seguras, criptografia robusta e autenticação eficaz.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2488784"/>
            <a:ext cx="7748130" cy="6060058"/>
          </a:xfrm>
          <a:custGeom>
            <a:avLst/>
            <a:gdLst/>
            <a:ahLst/>
            <a:cxnLst/>
            <a:rect r="r" b="b" t="t" l="l"/>
            <a:pathLst>
              <a:path h="6060058" w="7748130">
                <a:moveTo>
                  <a:pt x="0" y="0"/>
                </a:moveTo>
                <a:lnTo>
                  <a:pt x="7748130" y="0"/>
                </a:lnTo>
                <a:lnTo>
                  <a:pt x="7748130" y="6060058"/>
                </a:lnTo>
                <a:lnTo>
                  <a:pt x="0" y="6060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02254" y="2069342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02222" y="3654002"/>
            <a:ext cx="9707231" cy="3502701"/>
            <a:chOff x="0" y="0"/>
            <a:chExt cx="12942974" cy="467026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8575"/>
              <a:ext cx="12942974" cy="15695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416"/>
                </a:lnSpc>
                <a:spcBef>
                  <a:spcPct val="0"/>
                </a:spcBef>
              </a:pPr>
              <a:r>
                <a:rPr lang="en-US" sz="7655">
                  <a:solidFill>
                    <a:srgbClr val="F3F3F3"/>
                  </a:solidFill>
                  <a:latin typeface="Aileron Heavy"/>
                </a:rPr>
                <a:t>Proteção de Dados: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08427"/>
              <a:ext cx="11459410" cy="2561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19"/>
                </a:lnSpc>
              </a:pPr>
              <a:r>
                <a:rPr lang="en-US" sz="2870" spc="37">
                  <a:solidFill>
                    <a:srgbClr val="F3F3F3"/>
                  </a:solidFill>
                  <a:latin typeface="Aileron"/>
                </a:rPr>
                <a:t> É crucial implementar medidas rigorosas de proteção de dados, como criptografia ponta a ponta e práticas de anonimização, para garantir a privacidade dos usuários.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009212"/>
            <a:ext cx="6685176" cy="6673065"/>
          </a:xfrm>
          <a:custGeom>
            <a:avLst/>
            <a:gdLst/>
            <a:ahLst/>
            <a:cxnLst/>
            <a:rect r="r" b="b" t="t" l="l"/>
            <a:pathLst>
              <a:path h="6673065" w="6685176">
                <a:moveTo>
                  <a:pt x="0" y="0"/>
                </a:moveTo>
                <a:lnTo>
                  <a:pt x="6685176" y="0"/>
                </a:lnTo>
                <a:lnTo>
                  <a:pt x="6685176" y="6673065"/>
                </a:lnTo>
                <a:lnTo>
                  <a:pt x="0" y="6673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01689">
            <a:off x="1714665" y="849144"/>
            <a:ext cx="1222316" cy="1160068"/>
          </a:xfrm>
          <a:custGeom>
            <a:avLst/>
            <a:gdLst/>
            <a:ahLst/>
            <a:cxnLst/>
            <a:rect r="r" b="b" t="t" l="l"/>
            <a:pathLst>
              <a:path h="1160068" w="1222316">
                <a:moveTo>
                  <a:pt x="0" y="0"/>
                </a:moveTo>
                <a:lnTo>
                  <a:pt x="1222316" y="0"/>
                </a:lnTo>
                <a:lnTo>
                  <a:pt x="1222316" y="1160068"/>
                </a:lnTo>
                <a:lnTo>
                  <a:pt x="0" y="1160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4677" y="7156703"/>
            <a:ext cx="1464004" cy="1525575"/>
          </a:xfrm>
          <a:custGeom>
            <a:avLst/>
            <a:gdLst/>
            <a:ahLst/>
            <a:cxnLst/>
            <a:rect r="r" b="b" t="t" l="l"/>
            <a:pathLst>
              <a:path h="1525575" w="1464004">
                <a:moveTo>
                  <a:pt x="0" y="0"/>
                </a:moveTo>
                <a:lnTo>
                  <a:pt x="1464004" y="0"/>
                </a:lnTo>
                <a:lnTo>
                  <a:pt x="1464004" y="1525574"/>
                </a:lnTo>
                <a:lnTo>
                  <a:pt x="0" y="1525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95215" y="3677794"/>
            <a:ext cx="11097570" cy="3702914"/>
            <a:chOff x="0" y="0"/>
            <a:chExt cx="14796759" cy="49372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14796759" cy="3816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00"/>
                </a:lnSpc>
                <a:spcBef>
                  <a:spcPct val="0"/>
                </a:spcBef>
              </a:pPr>
              <a:r>
                <a:rPr lang="en-US" sz="10000">
                  <a:solidFill>
                    <a:srgbClr val="F3F3F3"/>
                  </a:solidFill>
                  <a:latin typeface="Aileron Ultra-Bold"/>
                </a:rPr>
                <a:t>Obrigado pela sua atenção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830538" y="4429060"/>
              <a:ext cx="11135684" cy="508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535916" y="6234370"/>
            <a:ext cx="4612743" cy="5345355"/>
          </a:xfrm>
          <a:custGeom>
            <a:avLst/>
            <a:gdLst/>
            <a:ahLst/>
            <a:cxnLst/>
            <a:rect r="r" b="b" t="t" l="l"/>
            <a:pathLst>
              <a:path h="5345355" w="4612743">
                <a:moveTo>
                  <a:pt x="0" y="0"/>
                </a:moveTo>
                <a:lnTo>
                  <a:pt x="4612744" y="0"/>
                </a:lnTo>
                <a:lnTo>
                  <a:pt x="4612744" y="5345355"/>
                </a:lnTo>
                <a:lnTo>
                  <a:pt x="0" y="5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032715">
            <a:off x="13438230" y="-733565"/>
            <a:ext cx="5494638" cy="5725721"/>
          </a:xfrm>
          <a:custGeom>
            <a:avLst/>
            <a:gdLst/>
            <a:ahLst/>
            <a:cxnLst/>
            <a:rect r="r" b="b" t="t" l="l"/>
            <a:pathLst>
              <a:path h="5725721" w="5494638">
                <a:moveTo>
                  <a:pt x="0" y="0"/>
                </a:moveTo>
                <a:lnTo>
                  <a:pt x="5494638" y="0"/>
                </a:lnTo>
                <a:lnTo>
                  <a:pt x="5494638" y="5725721"/>
                </a:lnTo>
                <a:lnTo>
                  <a:pt x="0" y="5725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4621" y="7674513"/>
            <a:ext cx="1298671" cy="1232535"/>
          </a:xfrm>
          <a:custGeom>
            <a:avLst/>
            <a:gdLst/>
            <a:ahLst/>
            <a:cxnLst/>
            <a:rect r="r" b="b" t="t" l="l"/>
            <a:pathLst>
              <a:path h="1232535" w="1298671">
                <a:moveTo>
                  <a:pt x="0" y="0"/>
                </a:moveTo>
                <a:lnTo>
                  <a:pt x="1298671" y="0"/>
                </a:lnTo>
                <a:lnTo>
                  <a:pt x="1298671" y="1232535"/>
                </a:lnTo>
                <a:lnTo>
                  <a:pt x="0" y="1232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DAGEjzJ5Gtc</dc:identifier>
  <dcterms:modified xsi:type="dcterms:W3CDTF">2011-08-01T06:04:30Z</dcterms:modified>
  <cp:revision>1</cp:revision>
  <dc:title>Black Modern Technology Keynote Presentation</dc:title>
</cp:coreProperties>
</file>