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7" r:id="rId9"/>
    <p:sldId id="270" r:id="rId10"/>
    <p:sldId id="271" r:id="rId11"/>
    <p:sldId id="272" r:id="rId12"/>
    <p:sldId id="273" r:id="rId13"/>
  </p:sldIdLst>
  <p:sldSz cx="9144000" cy="6858000" type="screen4x3"/>
  <p:notesSz cx="6858000" cy="9144000"/>
  <p:embeddedFontLst>
    <p:embeddedFont>
      <p:font typeface="Roboto Slab" pitchFamily="2" charset="0"/>
      <p:regular r:id="rId15"/>
      <p:bold r:id="rId16"/>
    </p:embeddedFont>
    <p:embeddedFont>
      <p:font typeface="Source Code Pro" panose="020B0509030403020204" pitchFamily="49" charset="0"/>
      <p:regular r:id="rId17"/>
      <p:bold r:id="rId18"/>
      <p:italic r:id="rId19"/>
      <p:boldItalic r:id="rId20"/>
    </p:embeddedFont>
    <p:embeddedFont>
      <p:font typeface="Source Sans Pro" panose="020B0503030403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-11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Shape 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1700185" y="1360350"/>
            <a:ext cx="5807400" cy="1546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6000"/>
              <a:buNone/>
              <a:defRPr sz="6000" b="1">
                <a:solidFill>
                  <a:srgbClr val="0091EA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/>
          <p:nvPr/>
        </p:nvSpPr>
        <p:spPr>
          <a:xfrm>
            <a:off x="6897625" y="619995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7454375" y="56388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827727" y="4597554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Shape 13"/>
          <p:cNvSpPr/>
          <p:nvPr/>
        </p:nvSpPr>
        <p:spPr>
          <a:xfrm>
            <a:off x="8677050" y="6577875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Shape 14"/>
          <p:cNvSpPr/>
          <p:nvPr/>
        </p:nvSpPr>
        <p:spPr>
          <a:xfrm>
            <a:off x="2972225" y="633400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Shape 15"/>
          <p:cNvSpPr/>
          <p:nvPr/>
        </p:nvSpPr>
        <p:spPr>
          <a:xfrm>
            <a:off x="579635" y="3373479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Shape 16"/>
          <p:cNvSpPr/>
          <p:nvPr/>
        </p:nvSpPr>
        <p:spPr>
          <a:xfrm>
            <a:off x="311843" y="791518"/>
            <a:ext cx="126900" cy="126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17"/>
          <p:cNvSpPr/>
          <p:nvPr/>
        </p:nvSpPr>
        <p:spPr>
          <a:xfrm>
            <a:off x="626322" y="133987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8104500" y="4963100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8803950" y="5654657"/>
            <a:ext cx="190200" cy="1905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196310" y="1990890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738050" y="271322"/>
            <a:ext cx="253800" cy="2538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771659" y="250448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271584" y="474825"/>
            <a:ext cx="75900" cy="75900"/>
          </a:xfrm>
          <a:prstGeom prst="ellipse">
            <a:avLst/>
          </a:prstGeom>
          <a:solidFill>
            <a:srgbClr val="0091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7729213" y="6127438"/>
            <a:ext cx="253800" cy="254100"/>
          </a:xfrm>
          <a:prstGeom prst="ellipse">
            <a:avLst/>
          </a:prstGeom>
          <a:noFill/>
          <a:ln w="19050" cap="flat" cmpd="sng">
            <a:solidFill>
              <a:srgbClr val="0091E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ctrTitle"/>
          </p:nvPr>
        </p:nvSpPr>
        <p:spPr>
          <a:xfrm>
            <a:off x="1546025" y="2034925"/>
            <a:ext cx="58326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 b="1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ubTitle" idx="1"/>
          </p:nvPr>
        </p:nvSpPr>
        <p:spPr>
          <a:xfrm>
            <a:off x="1546025" y="3710548"/>
            <a:ext cx="5832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>
                <a:solidFill>
                  <a:srgbClr val="607D8B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None/>
              <a:defRPr sz="3000">
                <a:solidFill>
                  <a:srgbClr val="607D8B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Shape 29" descr="connections-05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945" y="0"/>
            <a:ext cx="913210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1215300" y="2501400"/>
            <a:ext cx="6713400" cy="1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57200" algn="ctr" rtl="0">
              <a:spcBef>
                <a:spcPts val="600"/>
              </a:spcBef>
              <a:spcAft>
                <a:spcPts val="0"/>
              </a:spcAft>
              <a:buClr>
                <a:srgbClr val="263238"/>
              </a:buClr>
              <a:buSzPts val="3600"/>
              <a:buChar char="◎"/>
              <a:defRPr sz="3600" i="1"/>
            </a:lvl1pPr>
            <a:lvl2pPr marL="914400" lvl="1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2pPr>
            <a:lvl3pPr marL="1371600" lvl="2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◉"/>
              <a:defRPr sz="3600" i="1"/>
            </a:lvl3pPr>
            <a:lvl4pPr marL="1828800" lvl="3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4pPr>
            <a:lvl5pPr marL="2286000" lvl="4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5pPr>
            <a:lvl6pPr marL="2743200" lvl="5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6pPr>
            <a:lvl7pPr marL="3200400" lvl="6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●"/>
              <a:defRPr sz="3600" i="1"/>
            </a:lvl7pPr>
            <a:lvl8pPr marL="3657600" lvl="7" indent="-457200" algn="ctr" rtl="0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○"/>
              <a:defRPr sz="3600" i="1"/>
            </a:lvl8pPr>
            <a:lvl9pPr marL="4114800" lvl="8" indent="-457200" algn="ctr">
              <a:spcBef>
                <a:spcPts val="0"/>
              </a:spcBef>
              <a:spcAft>
                <a:spcPts val="0"/>
              </a:spcAft>
              <a:buClr>
                <a:srgbClr val="263238"/>
              </a:buClr>
              <a:buSzPts val="3600"/>
              <a:buChar char="■"/>
              <a:defRPr sz="3600" i="1"/>
            </a:lvl9pPr>
          </a:lstStyle>
          <a:p>
            <a:endParaRPr/>
          </a:p>
        </p:txBody>
      </p:sp>
      <p:grpSp>
        <p:nvGrpSpPr>
          <p:cNvPr id="31" name="Shape 31"/>
          <p:cNvGrpSpPr/>
          <p:nvPr/>
        </p:nvGrpSpPr>
        <p:grpSpPr>
          <a:xfrm>
            <a:off x="3593400" y="1074285"/>
            <a:ext cx="1957200" cy="1093200"/>
            <a:chOff x="3593400" y="1760085"/>
            <a:chExt cx="1957200" cy="1093200"/>
          </a:xfrm>
        </p:grpSpPr>
        <p:sp>
          <p:nvSpPr>
            <p:cNvPr id="32" name="Shape 32"/>
            <p:cNvSpPr txBox="1"/>
            <p:nvPr/>
          </p:nvSpPr>
          <p:spPr>
            <a:xfrm>
              <a:off x="3593400" y="1872097"/>
              <a:ext cx="1957200" cy="87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0" b="1">
                  <a:solidFill>
                    <a:srgbClr val="0091EA"/>
                  </a:solidFill>
                  <a:latin typeface="Source Sans Pro"/>
                  <a:ea typeface="Source Sans Pro"/>
                  <a:cs typeface="Source Sans Pro"/>
                  <a:sym typeface="Source Sans Pro"/>
                </a:rPr>
                <a:t>“</a:t>
              </a:r>
              <a:endParaRPr sz="60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33" name="Shape 33"/>
            <p:cNvSpPr/>
            <p:nvPr/>
          </p:nvSpPr>
          <p:spPr>
            <a:xfrm>
              <a:off x="4025400" y="1760085"/>
              <a:ext cx="1093200" cy="1093200"/>
            </a:xfrm>
            <a:prstGeom prst="ellipse">
              <a:avLst/>
            </a:prstGeom>
            <a:noFill/>
            <a:ln w="9525" cap="flat" cmpd="sng">
              <a:solidFill>
                <a:srgbClr val="CFD8DC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Shape 34"/>
            <p:cNvSpPr/>
            <p:nvPr/>
          </p:nvSpPr>
          <p:spPr>
            <a:xfrm>
              <a:off x="4190700" y="1925385"/>
              <a:ext cx="762600" cy="762600"/>
            </a:xfrm>
            <a:prstGeom prst="ellipse">
              <a:avLst/>
            </a:prstGeom>
            <a:noFill/>
            <a:ln w="19050" cap="flat" cmpd="sng">
              <a:solidFill>
                <a:srgbClr val="CFD8D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5" name="Shape 35"/>
          <p:cNvCxnSpPr>
            <a:endCxn id="33" idx="1"/>
          </p:cNvCxnSpPr>
          <p:nvPr/>
        </p:nvCxnSpPr>
        <p:spPr>
          <a:xfrm>
            <a:off x="3742095" y="871980"/>
            <a:ext cx="443400" cy="3624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Shape 36"/>
          <p:cNvCxnSpPr/>
          <p:nvPr/>
        </p:nvCxnSpPr>
        <p:spPr>
          <a:xfrm rot="10800000">
            <a:off x="4114800" y="269685"/>
            <a:ext cx="457200" cy="8046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Shape 37"/>
          <p:cNvCxnSpPr/>
          <p:nvPr/>
        </p:nvCxnSpPr>
        <p:spPr>
          <a:xfrm rot="10800000" flipH="1">
            <a:off x="4749075" y="753125"/>
            <a:ext cx="95100" cy="348900"/>
          </a:xfrm>
          <a:prstGeom prst="straightConnector1">
            <a:avLst/>
          </a:prstGeom>
          <a:noFill/>
          <a:ln w="9525" cap="flat" cmpd="sng">
            <a:solidFill>
              <a:srgbClr val="CFD8D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SzPts val="3000"/>
              <a:buChar char="◎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86137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682659" y="1600200"/>
            <a:ext cx="36753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SzPts val="2600"/>
              <a:buChar char="◎"/>
              <a:defRPr sz="2600"/>
            </a:lvl1pPr>
            <a:lvl2pPr marL="914400" lvl="1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marL="1371600" lvl="2" indent="-393700">
              <a:spcBef>
                <a:spcPts val="0"/>
              </a:spcBef>
              <a:spcAft>
                <a:spcPts val="0"/>
              </a:spcAft>
              <a:buSzPts val="2600"/>
              <a:buChar char="◉"/>
              <a:defRPr sz="2600"/>
            </a:lvl3pPr>
            <a:lvl4pPr marL="1828800" lvl="3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marL="2286000" lvl="4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marL="2743200" lvl="5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marL="3200400" lvl="6" indent="-39370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marL="3657600" lvl="7" indent="-393700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marL="4114800" lvl="8" indent="-393700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86150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2"/>
          </p:nvPr>
        </p:nvSpPr>
        <p:spPr>
          <a:xfrm>
            <a:off x="3329992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3"/>
          </p:nvPr>
        </p:nvSpPr>
        <p:spPr>
          <a:xfrm>
            <a:off x="5873834" y="1600200"/>
            <a:ext cx="24198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>
            <a:spLocks noGrp="1"/>
          </p:cNvSpPr>
          <p:nvPr>
            <p:ph type="body" idx="1"/>
          </p:nvPr>
        </p:nvSpPr>
        <p:spPr>
          <a:xfrm>
            <a:off x="457200" y="5407123"/>
            <a:ext cx="8229600" cy="491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mplete pattern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/>
        </p:nvSpPr>
        <p:spPr>
          <a:xfrm>
            <a:off x="-26550" y="-19800"/>
            <a:ext cx="9197100" cy="6897600"/>
          </a:xfrm>
          <a:prstGeom prst="rect">
            <a:avLst/>
          </a:prstGeom>
          <a:solidFill>
            <a:srgbClr val="CFD8DC">
              <a:alpha val="492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786150" y="410826"/>
            <a:ext cx="7571700" cy="9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91EA"/>
              </a:buClr>
              <a:buSzPts val="2000"/>
              <a:buFont typeface="Roboto Slab"/>
              <a:buNone/>
              <a:defRPr sz="2000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786150" y="1682267"/>
            <a:ext cx="7571700" cy="47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rgbClr val="CFD8DC"/>
              </a:buClr>
              <a:buSzPts val="3000"/>
              <a:buFont typeface="Source Sans Pro"/>
              <a:buChar char="◎"/>
              <a:defRPr sz="30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○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2400"/>
              <a:buFont typeface="Source Sans Pro"/>
              <a:buChar char="◉"/>
              <a:defRPr sz="24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●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○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CFD8DC"/>
              </a:buClr>
              <a:buSzPts val="1800"/>
              <a:buFont typeface="Source Sans Pro"/>
              <a:buChar char="■"/>
              <a:defRPr sz="1800">
                <a:solidFill>
                  <a:srgbClr val="26323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ctrTitle"/>
          </p:nvPr>
        </p:nvSpPr>
        <p:spPr>
          <a:xfrm>
            <a:off x="1132500" y="2015100"/>
            <a:ext cx="8011500" cy="30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La Prise de Décision par</a:t>
            </a:r>
            <a:endParaRPr sz="450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/>
              <a:t>une Intelligence Artificielle</a:t>
            </a:r>
            <a:endParaRPr sz="4500"/>
          </a:p>
        </p:txBody>
      </p:sp>
      <p:pic>
        <p:nvPicPr>
          <p:cNvPr id="63" name="Shape 63" descr="Résultats de recherche d'images pour « recycle logo »"/>
          <p:cNvPicPr preferRelativeResize="0"/>
          <p:nvPr/>
        </p:nvPicPr>
        <p:blipFill>
          <a:blip r:embed="rId3">
            <a:alphaModFix amt="2000"/>
          </a:blip>
          <a:stretch>
            <a:fillRect/>
          </a:stretch>
        </p:blipFill>
        <p:spPr>
          <a:xfrm>
            <a:off x="8192375" y="116950"/>
            <a:ext cx="786825" cy="78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69C03-161C-9614-FFA4-0635A1C093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9FE23A-20DC-DE01-50E1-2A8775C32A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BAFAE87-F542-AD23-805E-4A499D2F2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738" y="323581"/>
            <a:ext cx="7146387" cy="621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3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34371-972B-A72A-46E0-E315047AB8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FC832B3-B21C-D42A-83AA-4876DCDAB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2BE3D18-3A84-F777-1950-9CFC05F8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37" y="647114"/>
            <a:ext cx="7651178" cy="5627059"/>
          </a:xfrm>
          <a:prstGeom prst="rect">
            <a:avLst/>
          </a:prstGeom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8CF5ACBB-35DB-9BC6-9B67-26B175A7F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6FAD3E57-B7D0-5E9D-4480-F90EC1A82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7C7304BD-36A8-420A-F375-8B2BC1F74A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236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A81A46-B852-DD09-3E47-3424FCEC9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924643-F0BE-A37B-7C2E-1EDD8046D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437A986-5831-1979-2EF6-780716F4A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14" y="152987"/>
            <a:ext cx="7709095" cy="6434608"/>
          </a:xfrm>
          <a:prstGeom prst="rect">
            <a:avLst/>
          </a:prstGeom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A074BB7D-B1D4-F21A-8B27-1BCB910C5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CEF74E95-EF07-0FE0-B25E-64D23E02F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A0B6B3AA-5076-12F5-21C7-84D4D5B3F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1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786150" y="745376"/>
            <a:ext cx="7571700" cy="9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Table des matières</a:t>
            </a:r>
            <a:endParaRPr sz="3600" b="1"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1572300" y="1682275"/>
            <a:ext cx="7571700" cy="42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Objectif 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Contexte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Processus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Impact Social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Impact Économique</a:t>
            </a:r>
            <a:endParaRPr>
              <a:solidFill>
                <a:srgbClr val="607D8B"/>
              </a:solidFill>
            </a:endParaRPr>
          </a:p>
          <a:p>
            <a:pPr marL="457200" lvl="0" indent="-4191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3000"/>
              <a:buAutoNum type="arabicPeriod"/>
            </a:pPr>
            <a:r>
              <a:rPr lang="en">
                <a:solidFill>
                  <a:srgbClr val="607D8B"/>
                </a:solidFill>
              </a:rPr>
              <a:t>Conclusion</a:t>
            </a:r>
            <a:endParaRPr>
              <a:solidFill>
                <a:srgbClr val="607D8B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</a:t>
            </a:fld>
            <a:endParaRPr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/>
        </p:nvSpPr>
        <p:spPr>
          <a:xfrm>
            <a:off x="1530075" y="2164050"/>
            <a:ext cx="5832600" cy="15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>
                <a:solidFill>
                  <a:srgbClr val="CFD8DC"/>
                </a:solidFill>
                <a:latin typeface="Roboto Slab"/>
                <a:ea typeface="Roboto Slab"/>
                <a:cs typeface="Roboto Slab"/>
                <a:sym typeface="Roboto Slab"/>
              </a:rPr>
              <a:t>I.</a:t>
            </a:r>
            <a:endParaRPr sz="6000" b="1">
              <a:solidFill>
                <a:srgbClr val="CFD8DC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Objectif</a:t>
            </a:r>
            <a:endParaRPr sz="48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76" name="Shape 76"/>
          <p:cNvSpPr txBox="1"/>
          <p:nvPr/>
        </p:nvSpPr>
        <p:spPr>
          <a:xfrm>
            <a:off x="2040450" y="3710548"/>
            <a:ext cx="5832600" cy="10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Comment rendre le monde plus autonome ?</a:t>
            </a:r>
            <a:endParaRPr sz="3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7" name="Shape 77"/>
          <p:cNvSpPr txBox="1"/>
          <p:nvPr/>
        </p:nvSpPr>
        <p:spPr>
          <a:xfrm>
            <a:off x="84043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 b="1">
                <a:solidFill>
                  <a:srgbClr val="0091E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fld>
            <a:endParaRPr sz="1300" b="1">
              <a:solidFill>
                <a:srgbClr val="0091EA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/>
        </p:nvSpPr>
        <p:spPr>
          <a:xfrm>
            <a:off x="1605150" y="2791025"/>
            <a:ext cx="7204500" cy="259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Ensemble des théories et des techniques développant des programmes informatiques complexes capables de simuler certains traits de l'intelligence humaine (raisonnement, apprentissage…).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3" name="Shape 83"/>
          <p:cNvSpPr txBox="1"/>
          <p:nvPr/>
        </p:nvSpPr>
        <p:spPr>
          <a:xfrm>
            <a:off x="1023450" y="2424250"/>
            <a:ext cx="7097100" cy="8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0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Intelligence artificielle :</a:t>
            </a:r>
            <a:endParaRPr sz="4000" b="1"/>
          </a:p>
        </p:txBody>
      </p:sp>
      <p:sp>
        <p:nvSpPr>
          <p:cNvPr id="2" name="AutoShape 13">
            <a:extLst>
              <a:ext uri="{FF2B5EF4-FFF2-40B4-BE49-F238E27FC236}">
                <a16:creationId xmlns:a16="http://schemas.microsoft.com/office/drawing/2014/main" id="{F9F9CC54-C4C9-B132-F072-67C3B389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3" name="AutoShape 24">
            <a:extLst>
              <a:ext uri="{FF2B5EF4-FFF2-40B4-BE49-F238E27FC236}">
                <a16:creationId xmlns:a16="http://schemas.microsoft.com/office/drawing/2014/main" id="{8C4B0425-362E-BD7D-15E1-44390868A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4" name="AutoShape 25">
            <a:extLst>
              <a:ext uri="{FF2B5EF4-FFF2-40B4-BE49-F238E27FC236}">
                <a16:creationId xmlns:a16="http://schemas.microsoft.com/office/drawing/2014/main" id="{CD21B4FA-68EF-042B-633E-E3B4ECCFC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subTitle" idx="1"/>
          </p:nvPr>
        </p:nvSpPr>
        <p:spPr>
          <a:xfrm>
            <a:off x="1324625" y="1885700"/>
            <a:ext cx="76386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L’intelligence artificielle appliquée</a:t>
            </a:r>
            <a:endParaRPr sz="3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à la prise de décisions</a:t>
            </a:r>
            <a:endParaRPr sz="34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95" name="Shape 95"/>
          <p:cNvSpPr txBox="1"/>
          <p:nvPr/>
        </p:nvSpPr>
        <p:spPr>
          <a:xfrm>
            <a:off x="3053425" y="3187300"/>
            <a:ext cx="51237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Investissements en bourse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Décisions administratives 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Décisions entrepreneuriale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Décisions politiques</a:t>
            </a: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sym typeface="Source Sans Pro"/>
              </a:rPr>
              <a:t>Et plusieurs autres…</a:t>
            </a:r>
            <a:br>
              <a:rPr lang="en" dirty="0"/>
            </a:br>
            <a:endParaRPr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>
            <a:spLocks noGrp="1"/>
          </p:cNvSpPr>
          <p:nvPr>
            <p:ph type="subTitle" idx="1"/>
          </p:nvPr>
        </p:nvSpPr>
        <p:spPr>
          <a:xfrm>
            <a:off x="1483250" y="1777725"/>
            <a:ext cx="7432200" cy="14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Processus de réflexion, décision et action</a:t>
            </a:r>
            <a:endParaRPr sz="36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7" name="Shape 107"/>
          <p:cNvSpPr txBox="1"/>
          <p:nvPr/>
        </p:nvSpPr>
        <p:spPr>
          <a:xfrm>
            <a:off x="2972450" y="3219225"/>
            <a:ext cx="5123700" cy="28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Étude de l’environnement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Réflexion concernant le but à atteindre 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Prise de décision selon l’optimum défini</a:t>
            </a: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Mise en place de l’action choisie</a:t>
            </a:r>
            <a:br>
              <a:rPr lang="en"/>
            </a:b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subTitle" idx="1"/>
          </p:nvPr>
        </p:nvSpPr>
        <p:spPr>
          <a:xfrm>
            <a:off x="1610825" y="1490675"/>
            <a:ext cx="7081500" cy="117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Les impacts sur la société et sur l’individu</a:t>
            </a:r>
            <a:endParaRPr sz="3600"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19" name="Shape 119"/>
          <p:cNvSpPr txBox="1"/>
          <p:nvPr/>
        </p:nvSpPr>
        <p:spPr>
          <a:xfrm>
            <a:off x="2604900" y="2804525"/>
            <a:ext cx="5700000" cy="3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Suppression des emplois non qualifiés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 plus long terme suppression de tous les emplois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Disparition du besoin de travailler pour pouvoir vivre</a:t>
            </a:r>
            <a:endParaRPr sz="2000" dirty="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 dirty="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Sentiment d’accomplissement que procure le travail  ?</a:t>
            </a:r>
            <a:br>
              <a:rPr lang="en" dirty="0"/>
            </a:br>
            <a:endParaRPr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subTitle" idx="1"/>
          </p:nvPr>
        </p:nvSpPr>
        <p:spPr>
          <a:xfrm>
            <a:off x="1534325" y="1576875"/>
            <a:ext cx="68112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91EA"/>
                </a:solidFill>
                <a:latin typeface="Roboto Slab"/>
                <a:ea typeface="Roboto Slab"/>
                <a:cs typeface="Roboto Slab"/>
                <a:sym typeface="Roboto Slab"/>
              </a:rPr>
              <a:t>Impact économique sur la société et les entreprises</a:t>
            </a:r>
            <a:endParaRPr b="1">
              <a:solidFill>
                <a:srgbClr val="0091EA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31" name="Shape 131"/>
          <p:cNvSpPr txBox="1"/>
          <p:nvPr/>
        </p:nvSpPr>
        <p:spPr>
          <a:xfrm>
            <a:off x="2180925" y="2750875"/>
            <a:ext cx="6032700" cy="29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Accroître la rentabilité des entreprises</a:t>
            </a:r>
            <a:b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Optimiser et organiser les activités</a:t>
            </a:r>
            <a:b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Sans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Aide à  la décision</a:t>
            </a:r>
            <a:b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000">
              <a:solidFill>
                <a:srgbClr val="607D8B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607D8B"/>
              </a:buClr>
              <a:buSzPts val="1400"/>
              <a:buFont typeface="Source Code Pro"/>
              <a:buChar char="●"/>
            </a:pPr>
            <a:r>
              <a:rPr lang="en" sz="2000">
                <a:solidFill>
                  <a:srgbClr val="607D8B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Peut être dangereux  , comme le trading ultra haute fréquence (crash boursier de 2007-2008)</a:t>
            </a:r>
            <a:br>
              <a:rPr lang="en" sz="2000">
                <a:solidFill>
                  <a:srgbClr val="607D8B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2000">
              <a:solidFill>
                <a:srgbClr val="607D8B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42D360-B707-D3A8-B180-945AA8C1D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715CCA5-4380-E578-069D-B6B406A7C3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38E8A0-CA21-1CB6-823F-23AFAEB6A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85" y="590843"/>
            <a:ext cx="8744395" cy="5247249"/>
          </a:xfrm>
          <a:prstGeom prst="rect">
            <a:avLst/>
          </a:prstGeom>
        </p:spPr>
      </p:pic>
      <p:sp>
        <p:nvSpPr>
          <p:cNvPr id="4" name="AutoShape 13">
            <a:extLst>
              <a:ext uri="{FF2B5EF4-FFF2-40B4-BE49-F238E27FC236}">
                <a16:creationId xmlns:a16="http://schemas.microsoft.com/office/drawing/2014/main" id="{9C10DD87-C95F-5240-BA60-9C644BBE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003300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CB6B615E-C144-61D0-958B-9241ECE24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9175" y="1249363"/>
            <a:ext cx="504825" cy="750887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AutoShape 25">
            <a:extLst>
              <a:ext uri="{FF2B5EF4-FFF2-40B4-BE49-F238E27FC236}">
                <a16:creationId xmlns:a16="http://schemas.microsoft.com/office/drawing/2014/main" id="{1D07D1D1-55C7-9366-9BD4-C80C34DF1F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913" y="796925"/>
            <a:ext cx="504825" cy="750888"/>
          </a:xfrm>
          <a:prstGeom prst="star5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762152"/>
      </p:ext>
    </p:extLst>
  </p:cSld>
  <p:clrMapOvr>
    <a:masterClrMapping/>
  </p:clrMapOvr>
</p:sld>
</file>

<file path=ppt/theme/theme1.xml><?xml version="1.0" encoding="utf-8"?>
<a:theme xmlns:a="http://schemas.openxmlformats.org/drawingml/2006/main" name="Cordeli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189</Words>
  <Application>Microsoft Office PowerPoint</Application>
  <PresentationFormat>Affichage à l'écran (4:3)</PresentationFormat>
  <Paragraphs>39</Paragraphs>
  <Slides>12</Slides>
  <Notes>8</Notes>
  <HiddenSlides>3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Source Sans Pro</vt:lpstr>
      <vt:lpstr>Arial</vt:lpstr>
      <vt:lpstr>Roboto Slab</vt:lpstr>
      <vt:lpstr>Source Code Pro</vt:lpstr>
      <vt:lpstr>Cordelia template</vt:lpstr>
      <vt:lpstr>La Prise de Décision par une Intelligence Artificielle</vt:lpstr>
      <vt:lpstr>Table des matières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Prise de Décision par une Intelligence Artificielle</dc:title>
  <dc:creator>Michel Martel</dc:creator>
  <cp:lastModifiedBy>Michel Martel</cp:lastModifiedBy>
  <cp:revision>11</cp:revision>
  <dcterms:modified xsi:type="dcterms:W3CDTF">2023-11-19T22:03:50Z</dcterms:modified>
</cp:coreProperties>
</file>